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65" r:id="rId3"/>
    <p:sldId id="266" r:id="rId4"/>
    <p:sldId id="275" r:id="rId5"/>
    <p:sldId id="276" r:id="rId6"/>
    <p:sldId id="269" r:id="rId7"/>
    <p:sldId id="271" r:id="rId8"/>
    <p:sldId id="272" r:id="rId9"/>
    <p:sldId id="273" r:id="rId10"/>
    <p:sldId id="27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35E8-D249-4B9C-874F-084F8614B70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21C8A-1453-4B80-BBC7-D84BED93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8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23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5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2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2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79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8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4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4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3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203A58-3DB1-405A-840D-9F6E551E7AC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3A952A-4888-447C-B680-FD1CA46C0D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27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E484AD-963E-42A0-A9E0-F28311792AEE}"/>
              </a:ext>
            </a:extLst>
          </p:cNvPr>
          <p:cNvSpPr/>
          <p:nvPr/>
        </p:nvSpPr>
        <p:spPr>
          <a:xfrm>
            <a:off x="1027922" y="1766739"/>
            <a:ext cx="1013615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</a:rPr>
              <a:t>CS 171</a:t>
            </a:r>
            <a:endParaRPr lang="en-US" sz="3200" dirty="0"/>
          </a:p>
          <a:p>
            <a:pPr algn="ctr"/>
            <a:r>
              <a:rPr lang="en-US" sz="3200" dirty="0">
                <a:solidFill>
                  <a:srgbClr val="000000"/>
                </a:solidFill>
              </a:rPr>
              <a:t>Introduction to Artificial Intelligence</a:t>
            </a:r>
            <a:endParaRPr lang="en-US" sz="3200" dirty="0"/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Discussion Session</a:t>
            </a:r>
            <a:endParaRPr lang="en-US" sz="3200" dirty="0"/>
          </a:p>
          <a:p>
            <a:pPr algn="ctr"/>
            <a:br>
              <a:rPr lang="en-US" sz="3200" dirty="0"/>
            </a:br>
            <a:r>
              <a:rPr lang="en-US" sz="4000" dirty="0">
                <a:solidFill>
                  <a:srgbClr val="637052"/>
                </a:solidFill>
              </a:rPr>
              <a:t>Agents, Environments, and Search</a:t>
            </a:r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4009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4D9C2-F2D4-4D3F-A976-FF238F657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1036" y="286603"/>
            <a:ext cx="3064643" cy="1450757"/>
          </a:xfrm>
        </p:spPr>
        <p:txBody>
          <a:bodyPr>
            <a:normAutofit/>
          </a:bodyPr>
          <a:lstStyle/>
          <a:p>
            <a:r>
              <a:rPr lang="en-US" sz="3600" dirty="0"/>
              <a:t>A*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9BA18-CBBE-492A-B0E2-E8C170E98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1038" y="1737360"/>
            <a:ext cx="3064642" cy="4131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Section 3.5, Russell and </a:t>
            </a:r>
            <a:r>
              <a:rPr lang="en-US" sz="1800" dirty="0" err="1"/>
              <a:t>Norvig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F40B4D-0BB9-4311-8C54-F2919528C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1011981"/>
            <a:ext cx="68961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4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7B8A-12EA-4FE0-8FF6-76EE844D4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D7701-9A19-4823-9B81-7930ABED7326}"/>
              </a:ext>
            </a:extLst>
          </p:cNvPr>
          <p:cNvSpPr txBox="1"/>
          <p:nvPr/>
        </p:nvSpPr>
        <p:spPr>
          <a:xfrm>
            <a:off x="3698933" y="2341983"/>
            <a:ext cx="47941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</a:rPr>
              <a:t>Any other questions</a:t>
            </a:r>
          </a:p>
        </p:txBody>
      </p:sp>
    </p:spTree>
    <p:extLst>
      <p:ext uri="{BB962C8B-B14F-4D97-AF65-F5344CB8AC3E}">
        <p14:creationId xmlns:p14="http://schemas.microsoft.com/office/powerpoint/2010/main" val="109984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BE43-CA7B-461D-8999-EA9DF1BF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Wumpus World Environment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80793E-4AF1-427D-A1DC-999F86E84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484078"/>
              </p:ext>
            </p:extLst>
          </p:nvPr>
        </p:nvGraphicFramePr>
        <p:xfrm>
          <a:off x="1097280" y="2194132"/>
          <a:ext cx="1005839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4">
                  <a:extLst>
                    <a:ext uri="{9D8B030D-6E8A-4147-A177-3AD203B41FA5}">
                      <a16:colId xmlns:a16="http://schemas.microsoft.com/office/drawing/2014/main" val="22236134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421925803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429153155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52823846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627863534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49821775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30025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Deterministic/Stochastic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Episodic/Sequential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Static/Dynamic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Discrete/Continuous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753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Wumpus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68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08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BE43-CA7B-461D-8999-EA9DF1BF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Wumpus World Environment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80793E-4AF1-427D-A1DC-999F86E84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252588"/>
              </p:ext>
            </p:extLst>
          </p:nvPr>
        </p:nvGraphicFramePr>
        <p:xfrm>
          <a:off x="1097280" y="2194132"/>
          <a:ext cx="1005839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4">
                  <a:extLst>
                    <a:ext uri="{9D8B030D-6E8A-4147-A177-3AD203B41FA5}">
                      <a16:colId xmlns:a16="http://schemas.microsoft.com/office/drawing/2014/main" val="22236134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421925803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429153155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52823846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627863534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49821775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30025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Deterministic/Stochastic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Episodic/Sequential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Static/Dynamic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Discrete/Continuous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753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Wumpus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Deterministic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Sequential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Discrete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68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85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2D022-F4EA-4636-B2F3-22062E7E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uninformed search strategies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999273-3FB1-4684-9FAA-7596C73ECA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963" y="2006778"/>
            <a:ext cx="10058400" cy="37016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88E8D4-B652-42B5-AC8A-C301DBA6727D}"/>
              </a:ext>
            </a:extLst>
          </p:cNvPr>
          <p:cNvSpPr/>
          <p:nvPr/>
        </p:nvSpPr>
        <p:spPr>
          <a:xfrm>
            <a:off x="7944000" y="5608559"/>
            <a:ext cx="3059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Section 3.4, Russell and </a:t>
            </a:r>
            <a:r>
              <a:rPr lang="en-US" dirty="0" err="1"/>
              <a:t>Norvig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1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75D0-6C9E-4453-910E-40C655E7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7922E-2C9F-42D0-B098-94C4B6B1C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Informed search methods may have access to a heuristic function h(n) that estimates the cost of a solution from n.</a:t>
            </a:r>
          </a:p>
          <a:p>
            <a:r>
              <a:rPr lang="en-US" dirty="0"/>
              <a:t>The generic best-first search algorithm selects a node for expansion according to an evaluation function.</a:t>
            </a:r>
          </a:p>
          <a:p>
            <a:r>
              <a:rPr lang="en-US" dirty="0"/>
              <a:t>– Greedy best-first search expands nodes with minimal h(n).</a:t>
            </a:r>
            <a:br>
              <a:rPr lang="en-US" dirty="0"/>
            </a:br>
            <a:r>
              <a:rPr lang="en-US" dirty="0"/>
              <a:t>    It is not optimal but is often efficient.</a:t>
            </a:r>
          </a:p>
          <a:p>
            <a:r>
              <a:rPr lang="en-US" dirty="0"/>
              <a:t>– A∗ search expands nodes with minimal f(n) = g(n) + h(n).</a:t>
            </a:r>
            <a:br>
              <a:rPr lang="en-US" dirty="0"/>
            </a:br>
            <a:r>
              <a:rPr lang="en-US" dirty="0"/>
              <a:t>   A∗ is complete and optimal, provided some conditions on h(n).</a:t>
            </a:r>
          </a:p>
        </p:txBody>
      </p:sp>
    </p:spTree>
    <p:extLst>
      <p:ext uri="{BB962C8B-B14F-4D97-AF65-F5344CB8AC3E}">
        <p14:creationId xmlns:p14="http://schemas.microsoft.com/office/powerpoint/2010/main" val="315711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7F62A-9429-40B4-B699-65DDA6A0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Uniform Cost Search vs GBFS vs A*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168B6-205C-4C7B-A30D-8DF5CA4D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dirty="0"/>
              <a:t>f(n) = h(n) + g(n)</a:t>
            </a:r>
          </a:p>
          <a:p>
            <a:pPr lvl="1"/>
            <a:r>
              <a:rPr lang="en-US" dirty="0"/>
              <a:t>g(n) = path cost</a:t>
            </a:r>
          </a:p>
          <a:p>
            <a:pPr lvl="1"/>
            <a:r>
              <a:rPr lang="en-US" dirty="0"/>
              <a:t>h(n) = heuristic estimate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Q. How do you use these values to do GBF, A*, and uniform cost search?</a:t>
            </a:r>
          </a:p>
        </p:txBody>
      </p:sp>
    </p:spTree>
    <p:extLst>
      <p:ext uri="{BB962C8B-B14F-4D97-AF65-F5344CB8AC3E}">
        <p14:creationId xmlns:p14="http://schemas.microsoft.com/office/powerpoint/2010/main" val="655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60A2-07B5-4F1D-BD28-EEE5D774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 Path from Arad to Bucharest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08DCD5-FC60-4B46-A5E6-004C180977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0206"/>
          <a:stretch/>
        </p:blipFill>
        <p:spPr>
          <a:xfrm>
            <a:off x="1000403" y="1700036"/>
            <a:ext cx="6044554" cy="36184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C3A5744-6365-4686-BC28-DD4B578CC1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980" y="2503036"/>
            <a:ext cx="5020281" cy="21716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1FCF17E-1B57-498E-927A-FB16F4925D24}"/>
              </a:ext>
            </a:extLst>
          </p:cNvPr>
          <p:cNvSpPr txBox="1"/>
          <p:nvPr/>
        </p:nvSpPr>
        <p:spPr>
          <a:xfrm>
            <a:off x="8003987" y="2133704"/>
            <a:ext cx="293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Heuristic function values h(n)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28EB4A-4202-42CA-9690-3A498AE02CAF}"/>
              </a:ext>
            </a:extLst>
          </p:cNvPr>
          <p:cNvSpPr txBox="1"/>
          <p:nvPr/>
        </p:nvSpPr>
        <p:spPr>
          <a:xfrm>
            <a:off x="7296539" y="4973217"/>
            <a:ext cx="305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Section 3.5, Russell and </a:t>
            </a:r>
            <a:r>
              <a:rPr lang="en-US" dirty="0" err="1"/>
              <a:t>Norvig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7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E45E2-7134-456A-B302-58C6E1183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0012" y="1763485"/>
            <a:ext cx="2710679" cy="1418392"/>
          </a:xfrm>
        </p:spPr>
        <p:txBody>
          <a:bodyPr>
            <a:normAutofit/>
          </a:bodyPr>
          <a:lstStyle/>
          <a:p>
            <a:r>
              <a:rPr lang="en-US" sz="1600" dirty="0"/>
              <a:t>Section 3.5, Russell and </a:t>
            </a:r>
            <a:r>
              <a:rPr lang="en-US" sz="1600" dirty="0" err="1"/>
              <a:t>Norvig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B68AE-10E1-4095-A99C-796EDF83EDED}"/>
              </a:ext>
            </a:extLst>
          </p:cNvPr>
          <p:cNvSpPr txBox="1"/>
          <p:nvPr/>
        </p:nvSpPr>
        <p:spPr>
          <a:xfrm>
            <a:off x="7334657" y="1178710"/>
            <a:ext cx="1039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GBFS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7DF5A5-768B-4DBB-9267-C33E5AA03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283" y="404267"/>
            <a:ext cx="6163115" cy="58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3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EAA84BE-6D29-4030-982A-3566176D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7004" y="286603"/>
            <a:ext cx="3168676" cy="1450757"/>
          </a:xfrm>
        </p:spPr>
        <p:txBody>
          <a:bodyPr>
            <a:normAutofit/>
          </a:bodyPr>
          <a:lstStyle/>
          <a:p>
            <a:r>
              <a:rPr lang="en-US" sz="3600" dirty="0"/>
              <a:t>A* search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6F24CD-DEB6-4F8D-99FA-EA3B0311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1038" y="1737360"/>
            <a:ext cx="3064642" cy="4131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Section 3.5, Russell and </a:t>
            </a:r>
            <a:r>
              <a:rPr lang="en-US" sz="1800" dirty="0" err="1"/>
              <a:t>Norvig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CD49F7-7DF3-4E98-85C8-707248613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8" y="909539"/>
            <a:ext cx="657225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745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215</TotalTime>
  <Words>227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PowerPoint Presentation</vt:lpstr>
      <vt:lpstr>The Wumpus World Environment</vt:lpstr>
      <vt:lpstr>The Wumpus World Environment</vt:lpstr>
      <vt:lpstr>Comparing uninformed search strategies</vt:lpstr>
      <vt:lpstr>Informed search strategies</vt:lpstr>
      <vt:lpstr>Uniform Cost Search vs GBFS vs A*</vt:lpstr>
      <vt:lpstr>Example- Path from Arad to Bucharest</vt:lpstr>
      <vt:lpstr>PowerPoint Presentation</vt:lpstr>
      <vt:lpstr>A* search</vt:lpstr>
      <vt:lpstr>A* search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Agents, Environments, and Search</dc:title>
  <dc:creator>forest</dc:creator>
  <cp:lastModifiedBy>Akshay Bapat</cp:lastModifiedBy>
  <cp:revision>52</cp:revision>
  <dcterms:created xsi:type="dcterms:W3CDTF">2018-10-05T03:59:29Z</dcterms:created>
  <dcterms:modified xsi:type="dcterms:W3CDTF">2018-10-05T07:44:56Z</dcterms:modified>
</cp:coreProperties>
</file>