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49cc7e6c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49cc7e6c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449cc7e6c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49cc7e6c5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49cc7e6c5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449cc7e6c5_0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9cc7e6c5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9cc7e6c5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449cc7e6c5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49cc7e6c5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49cc7e6c5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449cc7e6c5_0_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" name="Google Shape;26;p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1" name="Google Shape;41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0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200" spcFirstLastPara="1" rIns="0" wrap="square" tIns="457200"/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/>
          <p:nvPr/>
        </p:nvSpPr>
        <p:spPr>
          <a:xfrm>
            <a:off x="1027922" y="1766739"/>
            <a:ext cx="10136155" cy="3600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 171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Introduction to Artificial Intelligence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Discussion Session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000" u="none" cap="none" strike="noStrike">
                <a:solidFill>
                  <a:srgbClr val="637052"/>
                </a:solidFill>
                <a:latin typeface="Calibri"/>
                <a:ea typeface="Calibri"/>
                <a:cs typeface="Calibri"/>
                <a:sym typeface="Calibri"/>
              </a:rPr>
              <a:t>Probability and Bayesian Networks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 to: Yue Yu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Bayesian Networks</a:t>
            </a:r>
            <a:endParaRPr/>
          </a:p>
        </p:txBody>
      </p:sp>
      <p:pic>
        <p:nvPicPr>
          <p:cNvPr id="165" name="Google Shape;16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5599" y="1841433"/>
            <a:ext cx="9700801" cy="3175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Bayesian Networks</a:t>
            </a:r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5093" y="2092074"/>
            <a:ext cx="10321814" cy="3215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Bayesian Networks</a:t>
            </a:r>
            <a:endParaRPr/>
          </a:p>
        </p:txBody>
      </p:sp>
      <p:pic>
        <p:nvPicPr>
          <p:cNvPr id="177" name="Google Shape;17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9328" y="2005012"/>
            <a:ext cx="10513343" cy="3312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/>
          </a:p>
        </p:txBody>
      </p:sp>
      <p:sp>
        <p:nvSpPr>
          <p:cNvPr id="183" name="Google Shape;183;p25"/>
          <p:cNvSpPr txBox="1"/>
          <p:nvPr/>
        </p:nvSpPr>
        <p:spPr>
          <a:xfrm>
            <a:off x="3698933" y="2341983"/>
            <a:ext cx="479413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other 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Bayes Rule</a:t>
            </a:r>
            <a:endParaRPr/>
          </a:p>
        </p:txBody>
      </p:sp>
      <p:sp>
        <p:nvSpPr>
          <p:cNvPr id="111" name="Google Shape;111;p1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2700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P(B|A) = P(A|B)P(B)/P(A)</a:t>
            </a:r>
            <a:endParaRPr/>
          </a:p>
          <a:p>
            <a:pPr indent="-12700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How do we obtain Bayes rule from the product rule?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Product Rule</a:t>
            </a:r>
            <a:endParaRPr/>
          </a:p>
        </p:txBody>
      </p:sp>
      <p:pic>
        <p:nvPicPr>
          <p:cNvPr id="118" name="Google Shape;11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263" y="1944800"/>
            <a:ext cx="9439275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/>
          <p:nvPr/>
        </p:nvSpPr>
        <p:spPr>
          <a:xfrm>
            <a:off x="8298175" y="5950000"/>
            <a:ext cx="7900500" cy="9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 13 Slides - Prof Lathrop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 Rule</a:t>
            </a:r>
            <a:endParaRPr/>
          </a:p>
        </p:txBody>
      </p:sp>
      <p:pic>
        <p:nvPicPr>
          <p:cNvPr id="126" name="Google Shape;126;p16"/>
          <p:cNvPicPr preferRelativeResize="0"/>
          <p:nvPr/>
        </p:nvPicPr>
        <p:blipFill rotWithShape="1">
          <a:blip r:embed="rId3">
            <a:alphaModFix/>
          </a:blip>
          <a:srcRect b="14998" l="0" r="-4449" t="-19448"/>
          <a:stretch/>
        </p:blipFill>
        <p:spPr>
          <a:xfrm>
            <a:off x="1066801" y="1261799"/>
            <a:ext cx="10058401" cy="28653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 txBox="1"/>
          <p:nvPr/>
        </p:nvSpPr>
        <p:spPr>
          <a:xfrm>
            <a:off x="8737075" y="46223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Ch 13 Slides - Prof Lathrop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Homework Chapter 13</a:t>
            </a:r>
            <a:endParaRPr/>
          </a:p>
        </p:txBody>
      </p:sp>
      <p:pic>
        <p:nvPicPr>
          <p:cNvPr id="133" name="Google Shape;13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083" y="2833007"/>
            <a:ext cx="10483833" cy="2135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Solution</a:t>
            </a:r>
            <a:endParaRPr/>
          </a:p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lphaLcParenR"/>
            </a:pPr>
            <a:r>
              <a:rPr lang="en-US"/>
              <a:t>P(Windows | Hardware) = 15/75 = 0.2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lphaLcParenR"/>
            </a:pPr>
            <a:r>
              <a:rPr lang="en-US"/>
              <a:t>P(Hardware | Windows) = (0.25 x 0.6) / (0.25 x 0.6 + 0.75 x 0.2)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rPr lang="en-US"/>
              <a:t>					     = 0.5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Homework Chapter 13</a:t>
            </a:r>
            <a:endParaRPr/>
          </a:p>
        </p:txBody>
      </p:sp>
      <p:pic>
        <p:nvPicPr>
          <p:cNvPr id="146" name="Google Shape;14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445" y="1884537"/>
            <a:ext cx="10697109" cy="4228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Solution</a:t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lphaLcParenR"/>
            </a:pPr>
            <a:r>
              <a:rPr lang="en-US"/>
              <a:t>P(fake | heads) = P(heads | fake) P(fake) / P(heads)</a:t>
            </a:r>
            <a:br>
              <a:rPr lang="en-US"/>
            </a:br>
            <a:r>
              <a:rPr lang="en-US"/>
              <a:t>= P(heads | fake) P(fake) / [ P(heads | fake) P(fake) + P(heads | −fake) P(−fake) ]</a:t>
            </a:r>
            <a:br>
              <a:rPr lang="en-US"/>
            </a:br>
            <a:r>
              <a:rPr lang="en-US"/>
              <a:t>= 1 * (1/n) / [1 * (1/n) + 0.5 * (n−1) / n ]</a:t>
            </a:r>
            <a:br>
              <a:rPr lang="en-US"/>
            </a:br>
            <a:r>
              <a:rPr lang="en-US"/>
              <a:t>= 2 / (n+1)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-US"/>
              <a:t>P(fake | k_heads) = P(k_heads | fake) P(fake) / P(k_heads)</a:t>
            </a:r>
            <a:br>
              <a:rPr lang="en-US"/>
            </a:br>
            <a:r>
              <a:rPr lang="en-US"/>
              <a:t>= P(k_heads | fake) P(fake) / [ P(k_heads | fake) P(fake) + P(k_heads | −fake) P(−fake) ]</a:t>
            </a:r>
            <a:br>
              <a:rPr lang="en-US"/>
            </a:br>
            <a:r>
              <a:rPr lang="en-US"/>
              <a:t>= 1 * (1/n) / [1 * (1/n) + 2</a:t>
            </a:r>
            <a:r>
              <a:rPr baseline="30000" lang="en-US"/>
              <a:t>−k</a:t>
            </a:r>
            <a:r>
              <a:rPr lang="en-US"/>
              <a:t> * (n−1) / n ]</a:t>
            </a:r>
            <a:br>
              <a:rPr lang="en-US"/>
            </a:br>
            <a:r>
              <a:rPr lang="en-US"/>
              <a:t>= 2</a:t>
            </a:r>
            <a:r>
              <a:rPr baseline="30000" lang="en-US"/>
              <a:t>k</a:t>
            </a:r>
            <a:r>
              <a:rPr lang="en-US"/>
              <a:t> / (2</a:t>
            </a:r>
            <a:r>
              <a:rPr baseline="30000" lang="en-US"/>
              <a:t>k</a:t>
            </a:r>
            <a:r>
              <a:rPr lang="en-US"/>
              <a:t>+n−1)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-US"/>
              <a:t>The procedure makes an error only if a normal coin is drawn and all k flips come up heads.</a:t>
            </a:r>
            <a:br>
              <a:rPr lang="en-US"/>
            </a:br>
            <a:r>
              <a:rPr lang="en-US"/>
              <a:t>P(k_heads, −fake) = P(k_heads | −fake) P(−fake) </a:t>
            </a:r>
            <a:br>
              <a:rPr lang="en-US"/>
            </a:br>
            <a:r>
              <a:rPr lang="en-US"/>
              <a:t>= (n−1) / n2</a:t>
            </a:r>
            <a:r>
              <a:rPr baseline="30000" lang="en-US"/>
              <a:t>k</a:t>
            </a:r>
            <a:endParaRPr baseline="3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Bayesian Networks</a:t>
            </a:r>
            <a:endParaRPr/>
          </a:p>
        </p:txBody>
      </p:sp>
      <p:pic>
        <p:nvPicPr>
          <p:cNvPr id="159" name="Google Shape;159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8599" y="2119049"/>
            <a:ext cx="7894801" cy="3556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