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55c5dfa37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55c5dfa37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from class</a:t>
            </a:r>
            <a:endParaRPr/>
          </a:p>
        </p:txBody>
      </p:sp>
      <p:sp>
        <p:nvSpPr>
          <p:cNvPr id="138" name="Google Shape;138;g455c5dfa37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55c5dfa37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55c5dfa37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455c5dfa37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55c5dfa37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55c5dfa37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455c5dfa37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55c5dfa37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55c5dfa37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455c5dfa37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55c5dfa37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55c5dfa37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455c5dfa37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55c5dfa37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55c5dfa37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455c5dfa37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55c5dfa37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55c5dfa37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455c5dfa37_0_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8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/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1027922" y="1766739"/>
            <a:ext cx="10136155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CS 171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 to Artificial Intelligence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Session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000" u="none" cap="none" strike="noStrike">
                <a:solidFill>
                  <a:srgbClr val="637052"/>
                </a:solidFill>
                <a:latin typeface="Calibri"/>
                <a:ea typeface="Calibri"/>
                <a:cs typeface="Calibri"/>
                <a:sym typeface="Calibri"/>
              </a:rPr>
              <a:t>Quiz #2 and Propositional Logic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Forward Chaining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13" y="1828800"/>
            <a:ext cx="833437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Forward Chaining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500" y="1262274"/>
            <a:ext cx="4046375" cy="5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7662" y="1338475"/>
            <a:ext cx="3876988" cy="496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Forward Chaining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0" l="0" r="0" t="3633"/>
          <a:stretch/>
        </p:blipFill>
        <p:spPr>
          <a:xfrm>
            <a:off x="1630675" y="1290650"/>
            <a:ext cx="4336650" cy="500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4">
            <a:alphaModFix/>
          </a:blip>
          <a:srcRect b="0" l="0" r="0" t="3633"/>
          <a:stretch/>
        </p:blipFill>
        <p:spPr>
          <a:xfrm>
            <a:off x="6457375" y="1290650"/>
            <a:ext cx="4289100" cy="50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Forward Chaining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300" y="1388675"/>
            <a:ext cx="3355325" cy="48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6600" y="1429691"/>
            <a:ext cx="3727573" cy="4815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Trial problem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2" name="Google Shape;172;p24"/>
          <p:cNvSpPr/>
          <p:nvPr/>
        </p:nvSpPr>
        <p:spPr>
          <a:xfrm>
            <a:off x="2455175" y="5230675"/>
            <a:ext cx="740700" cy="74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A</a:t>
            </a:r>
            <a:endParaRPr b="1" sz="2100"/>
          </a:p>
        </p:txBody>
      </p:sp>
      <p:sp>
        <p:nvSpPr>
          <p:cNvPr id="173" name="Google Shape;173;p24"/>
          <p:cNvSpPr/>
          <p:nvPr/>
        </p:nvSpPr>
        <p:spPr>
          <a:xfrm>
            <a:off x="3826775" y="5230675"/>
            <a:ext cx="740700" cy="74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B</a:t>
            </a:r>
            <a:endParaRPr b="1" sz="2000"/>
          </a:p>
        </p:txBody>
      </p:sp>
      <p:sp>
        <p:nvSpPr>
          <p:cNvPr id="174" name="Google Shape;174;p24"/>
          <p:cNvSpPr/>
          <p:nvPr/>
        </p:nvSpPr>
        <p:spPr>
          <a:xfrm>
            <a:off x="3086075" y="3820975"/>
            <a:ext cx="740700" cy="74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C</a:t>
            </a:r>
            <a:endParaRPr b="1"/>
          </a:p>
        </p:txBody>
      </p:sp>
      <p:sp>
        <p:nvSpPr>
          <p:cNvPr id="175" name="Google Shape;175;p24"/>
          <p:cNvSpPr/>
          <p:nvPr/>
        </p:nvSpPr>
        <p:spPr>
          <a:xfrm>
            <a:off x="3086075" y="2763638"/>
            <a:ext cx="740700" cy="74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E</a:t>
            </a:r>
            <a:endParaRPr b="1"/>
          </a:p>
        </p:txBody>
      </p:sp>
      <p:sp>
        <p:nvSpPr>
          <p:cNvPr id="176" name="Google Shape;176;p24"/>
          <p:cNvSpPr/>
          <p:nvPr/>
        </p:nvSpPr>
        <p:spPr>
          <a:xfrm>
            <a:off x="4459025" y="3151775"/>
            <a:ext cx="740700" cy="74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F</a:t>
            </a:r>
            <a:endParaRPr b="1"/>
          </a:p>
        </p:txBody>
      </p:sp>
      <p:sp>
        <p:nvSpPr>
          <p:cNvPr id="177" name="Google Shape;177;p24"/>
          <p:cNvSpPr/>
          <p:nvPr/>
        </p:nvSpPr>
        <p:spPr>
          <a:xfrm>
            <a:off x="3826750" y="1813600"/>
            <a:ext cx="740700" cy="74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G</a:t>
            </a:r>
            <a:endParaRPr b="1"/>
          </a:p>
        </p:txBody>
      </p:sp>
      <p:cxnSp>
        <p:nvCxnSpPr>
          <p:cNvPr id="178" name="Google Shape;178;p24"/>
          <p:cNvCxnSpPr>
            <a:stCxn id="172" idx="0"/>
            <a:endCxn id="174" idx="4"/>
          </p:cNvCxnSpPr>
          <p:nvPr/>
        </p:nvCxnSpPr>
        <p:spPr>
          <a:xfrm flipH="1" rot="10800000">
            <a:off x="2825525" y="4561675"/>
            <a:ext cx="630900" cy="66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24"/>
          <p:cNvCxnSpPr>
            <a:stCxn id="173" idx="1"/>
            <a:endCxn id="174" idx="4"/>
          </p:cNvCxnSpPr>
          <p:nvPr/>
        </p:nvCxnSpPr>
        <p:spPr>
          <a:xfrm rot="10800000">
            <a:off x="3456448" y="4561548"/>
            <a:ext cx="478800" cy="77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24"/>
          <p:cNvCxnSpPr>
            <a:stCxn id="173" idx="0"/>
            <a:endCxn id="176" idx="4"/>
          </p:cNvCxnSpPr>
          <p:nvPr/>
        </p:nvCxnSpPr>
        <p:spPr>
          <a:xfrm flipH="1" rot="10800000">
            <a:off x="4197125" y="3892375"/>
            <a:ext cx="632400" cy="133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24"/>
          <p:cNvCxnSpPr>
            <a:stCxn id="174" idx="0"/>
            <a:endCxn id="175" idx="4"/>
          </p:cNvCxnSpPr>
          <p:nvPr/>
        </p:nvCxnSpPr>
        <p:spPr>
          <a:xfrm rot="10800000">
            <a:off x="3456425" y="3504475"/>
            <a:ext cx="0" cy="3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24"/>
          <p:cNvCxnSpPr>
            <a:stCxn id="175" idx="0"/>
            <a:endCxn id="177" idx="4"/>
          </p:cNvCxnSpPr>
          <p:nvPr/>
        </p:nvCxnSpPr>
        <p:spPr>
          <a:xfrm flipH="1" rot="10800000">
            <a:off x="3456425" y="2554238"/>
            <a:ext cx="740700" cy="2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24"/>
          <p:cNvCxnSpPr>
            <a:stCxn id="176" idx="0"/>
            <a:endCxn id="177" idx="4"/>
          </p:cNvCxnSpPr>
          <p:nvPr/>
        </p:nvCxnSpPr>
        <p:spPr>
          <a:xfrm rot="10800000">
            <a:off x="4196975" y="2554175"/>
            <a:ext cx="632400" cy="59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4" name="Google Shape;184;p24"/>
          <p:cNvSpPr/>
          <p:nvPr/>
        </p:nvSpPr>
        <p:spPr>
          <a:xfrm>
            <a:off x="3967575" y="2340250"/>
            <a:ext cx="478800" cy="400500"/>
          </a:xfrm>
          <a:prstGeom prst="arc">
            <a:avLst>
              <a:gd fmla="val 1855311" name="adj1"/>
              <a:gd fmla="val 10271259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3280475" y="4533250"/>
            <a:ext cx="348600" cy="316500"/>
          </a:xfrm>
          <a:prstGeom prst="arc">
            <a:avLst>
              <a:gd fmla="val 190026" name="adj1"/>
              <a:gd fmla="val 1086458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6754675" y="2231750"/>
            <a:ext cx="44010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 </a:t>
            </a:r>
            <a:r>
              <a:rPr lang="en-US" sz="1600">
                <a:solidFill>
                  <a:schemeClr val="dk1"/>
                </a:solidFill>
              </a:rPr>
              <a:t>∧</a:t>
            </a:r>
            <a:r>
              <a:rPr lang="en-US" sz="1600"/>
              <a:t> F ⇒ G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C ⇒ E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B ⇒ F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A ∧ B ⇒ C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A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93" name="Google Shape;193;p25"/>
          <p:cNvSpPr txBox="1"/>
          <p:nvPr>
            <p:ph idx="2" type="body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 is true.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Try B = true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 = true and B = true so C = true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 = true so F = true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 = true so E = true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E = true and F = true so G = true</a:t>
            </a: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2455175" y="5230675"/>
            <a:ext cx="740700" cy="74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A</a:t>
            </a:r>
            <a:endParaRPr b="1" sz="2100"/>
          </a:p>
        </p:txBody>
      </p:sp>
      <p:sp>
        <p:nvSpPr>
          <p:cNvPr id="195" name="Google Shape;195;p25"/>
          <p:cNvSpPr/>
          <p:nvPr/>
        </p:nvSpPr>
        <p:spPr>
          <a:xfrm>
            <a:off x="3826775" y="5230675"/>
            <a:ext cx="740700" cy="74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B</a:t>
            </a:r>
            <a:endParaRPr b="1" sz="2000"/>
          </a:p>
        </p:txBody>
      </p:sp>
      <p:sp>
        <p:nvSpPr>
          <p:cNvPr id="196" name="Google Shape;196;p25"/>
          <p:cNvSpPr/>
          <p:nvPr/>
        </p:nvSpPr>
        <p:spPr>
          <a:xfrm>
            <a:off x="3086075" y="3820975"/>
            <a:ext cx="740700" cy="74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C</a:t>
            </a:r>
            <a:endParaRPr b="1"/>
          </a:p>
        </p:txBody>
      </p:sp>
      <p:sp>
        <p:nvSpPr>
          <p:cNvPr id="197" name="Google Shape;197;p25"/>
          <p:cNvSpPr/>
          <p:nvPr/>
        </p:nvSpPr>
        <p:spPr>
          <a:xfrm>
            <a:off x="3086075" y="2763638"/>
            <a:ext cx="740700" cy="74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E</a:t>
            </a:r>
            <a:endParaRPr b="1"/>
          </a:p>
        </p:txBody>
      </p:sp>
      <p:sp>
        <p:nvSpPr>
          <p:cNvPr id="198" name="Google Shape;198;p25"/>
          <p:cNvSpPr/>
          <p:nvPr/>
        </p:nvSpPr>
        <p:spPr>
          <a:xfrm>
            <a:off x="4459025" y="3151775"/>
            <a:ext cx="740700" cy="74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F</a:t>
            </a:r>
            <a:endParaRPr b="1"/>
          </a:p>
        </p:txBody>
      </p:sp>
      <p:sp>
        <p:nvSpPr>
          <p:cNvPr id="199" name="Google Shape;199;p25"/>
          <p:cNvSpPr/>
          <p:nvPr/>
        </p:nvSpPr>
        <p:spPr>
          <a:xfrm>
            <a:off x="3826750" y="1813600"/>
            <a:ext cx="740700" cy="74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G</a:t>
            </a:r>
            <a:endParaRPr b="1"/>
          </a:p>
        </p:txBody>
      </p:sp>
      <p:cxnSp>
        <p:nvCxnSpPr>
          <p:cNvPr id="200" name="Google Shape;200;p25"/>
          <p:cNvCxnSpPr>
            <a:stCxn id="194" idx="0"/>
            <a:endCxn id="196" idx="4"/>
          </p:cNvCxnSpPr>
          <p:nvPr/>
        </p:nvCxnSpPr>
        <p:spPr>
          <a:xfrm flipH="1" rot="10800000">
            <a:off x="2825525" y="4561675"/>
            <a:ext cx="630900" cy="66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25"/>
          <p:cNvCxnSpPr>
            <a:stCxn id="195" idx="1"/>
            <a:endCxn id="196" idx="4"/>
          </p:cNvCxnSpPr>
          <p:nvPr/>
        </p:nvCxnSpPr>
        <p:spPr>
          <a:xfrm rot="10800000">
            <a:off x="3456448" y="4561548"/>
            <a:ext cx="478800" cy="77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25"/>
          <p:cNvCxnSpPr>
            <a:stCxn id="195" idx="0"/>
            <a:endCxn id="198" idx="4"/>
          </p:cNvCxnSpPr>
          <p:nvPr/>
        </p:nvCxnSpPr>
        <p:spPr>
          <a:xfrm flipH="1" rot="10800000">
            <a:off x="4197125" y="3892375"/>
            <a:ext cx="632400" cy="133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25"/>
          <p:cNvCxnSpPr>
            <a:stCxn id="196" idx="0"/>
            <a:endCxn id="197" idx="4"/>
          </p:cNvCxnSpPr>
          <p:nvPr/>
        </p:nvCxnSpPr>
        <p:spPr>
          <a:xfrm rot="10800000">
            <a:off x="3456425" y="3504475"/>
            <a:ext cx="0" cy="3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25"/>
          <p:cNvCxnSpPr>
            <a:stCxn id="197" idx="0"/>
            <a:endCxn id="199" idx="4"/>
          </p:cNvCxnSpPr>
          <p:nvPr/>
        </p:nvCxnSpPr>
        <p:spPr>
          <a:xfrm flipH="1" rot="10800000">
            <a:off x="3456425" y="2554238"/>
            <a:ext cx="740700" cy="2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" name="Google Shape;205;p25"/>
          <p:cNvCxnSpPr>
            <a:stCxn id="198" idx="0"/>
            <a:endCxn id="199" idx="4"/>
          </p:cNvCxnSpPr>
          <p:nvPr/>
        </p:nvCxnSpPr>
        <p:spPr>
          <a:xfrm rot="10800000">
            <a:off x="4196975" y="2554175"/>
            <a:ext cx="632400" cy="59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" name="Google Shape;206;p25"/>
          <p:cNvSpPr/>
          <p:nvPr/>
        </p:nvSpPr>
        <p:spPr>
          <a:xfrm>
            <a:off x="3967575" y="2340250"/>
            <a:ext cx="478800" cy="400500"/>
          </a:xfrm>
          <a:prstGeom prst="arc">
            <a:avLst>
              <a:gd fmla="val 1855311" name="adj1"/>
              <a:gd fmla="val 10271259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3280475" y="4533250"/>
            <a:ext cx="348600" cy="316500"/>
          </a:xfrm>
          <a:prstGeom prst="arc">
            <a:avLst>
              <a:gd fmla="val 190026" name="adj1"/>
              <a:gd fmla="val 1086458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948" y="403701"/>
            <a:ext cx="10718103" cy="5679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368" y="222893"/>
            <a:ext cx="11379264" cy="542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333" y="493361"/>
            <a:ext cx="11401935" cy="431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946" y="655566"/>
            <a:ext cx="11626107" cy="4194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1590" y="276634"/>
            <a:ext cx="9008819" cy="6049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1066800" y="520951"/>
            <a:ext cx="10058400" cy="9359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Sentences and Models</a:t>
            </a:r>
            <a:endParaRPr/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596348" y="1845734"/>
            <a:ext cx="11151703" cy="43264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81" r="0" t="0"/>
            </a:stretch>
          </a:blipFill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1066800" y="520951"/>
            <a:ext cx="10058400" cy="9359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Entailment</a:t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1097279" y="1845734"/>
            <a:ext cx="10058400" cy="43264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3" r="-240" t="0"/>
            </a:stretch>
          </a:blipFill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1066800" y="520951"/>
            <a:ext cx="10058400" cy="9359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Symbols and Connectives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1097279" y="1845733"/>
            <a:ext cx="10058400" cy="2192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3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Symbols</a:t>
            </a:r>
            <a:r>
              <a:rPr b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proposition that can be true or false</a:t>
            </a:r>
            <a:endParaRPr/>
          </a:p>
          <a:p>
            <a: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example: P and Q are symbols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3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Connectives</a:t>
            </a:r>
            <a:r>
              <a:rPr b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negation, conjunction, disjunction, implication, biconditional</a:t>
            </a:r>
            <a:endParaRPr b="0" i="0" sz="34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0899" y="4144849"/>
            <a:ext cx="8230201" cy="21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