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1"/>
  </p:notesMasterIdLst>
  <p:sldIdLst>
    <p:sldId id="256" r:id="rId2"/>
    <p:sldId id="272" r:id="rId3"/>
    <p:sldId id="273" r:id="rId4"/>
    <p:sldId id="282" r:id="rId5"/>
    <p:sldId id="285" r:id="rId6"/>
    <p:sldId id="280" r:id="rId7"/>
    <p:sldId id="274" r:id="rId8"/>
    <p:sldId id="275" r:id="rId9"/>
    <p:sldId id="286" r:id="rId10"/>
    <p:sldId id="276" r:id="rId11"/>
    <p:sldId id="277" r:id="rId12"/>
    <p:sldId id="287" r:id="rId13"/>
    <p:sldId id="288" r:id="rId14"/>
    <p:sldId id="284" r:id="rId15"/>
    <p:sldId id="283" r:id="rId16"/>
    <p:sldId id="278" r:id="rId17"/>
    <p:sldId id="279" r:id="rId18"/>
    <p:sldId id="289" r:id="rId19"/>
    <p:sldId id="271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7" d="100"/>
          <a:sy n="77" d="100"/>
        </p:scale>
        <p:origin x="88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455c5dfa37_0_1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455c5dfa37_0_15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Google Shape;211;g455c5dfa37_0_15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619D1-17CC-452F-8EEF-CCBCE28C99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CE4B27-9AEB-4E45-8EE1-2AAE63DBB2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EC25B-24AC-43F5-91C8-A477EA3A9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BEF9D6-9CA4-4E1B-9B3C-886D84E31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B9196A-8DFF-48A0-9225-78DFB754B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345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9A101-6CF5-4C13-A895-56E47E7CD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7BA828-CFC4-418A-A2C5-79B8A39A62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149AE5-5610-48A6-9DF6-E58B76B46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192793-9C28-4A03-8E5E-1407689F7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F4882C-D015-456D-87B6-B8693265D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409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9A55D3-30B2-40ED-A636-6FBA41F392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38C102-8709-4C19-BD57-640F618757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66E5B8-C458-4769-9FD8-A7272A4A8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00DFA4-A059-4984-B81E-A6CBC52FC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DBB143-2A8B-4B34-B056-BD9DACFB6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138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DA981-1AF5-4F91-BC28-98E372AC7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E1E197-7181-47F0-91D4-6C22C1AC9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6F0D3D-6E91-40D8-8352-D3102F455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665895-F18F-453F-A312-1220A1030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0445FB-7C0A-4E7F-A269-561F2A3D3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229115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6E61B-7B73-4494-B964-EEB4BEAFB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FF6C08-4CC5-4112-8266-C0F003E009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D3F343-B2A9-4A59-9959-34D76ED2F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74191-DE77-4CE5-83C6-2465D3CC9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6B63AA-08FB-4DDC-8FC7-854FFC69D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53544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F2198-4ADE-4B38-BC07-55824D9D2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4FDE0B-7B80-45BA-8FDF-0F954462BF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56142F-B631-4359-92D3-7EEDDA0721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EDDE48-E3FC-4F0B-8B73-9ED1CCBAD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B51B44-6A59-4CEB-92F0-0D316C765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D130C1-5FA0-4A68-AF02-1A4D5C1D7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065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C7952-780B-4D7B-A00A-E12ABA715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D5FB30-9593-4289-AA9B-33B090DDC5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7AE675-0CF9-415D-A743-6CE74D5710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2910CE-55AB-437D-B468-179D4513E2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184911-3834-4D32-B824-25CDA0B99A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7BEF90-B102-4DD6-876A-5D6A33CDE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4A990B-9728-4224-A8CD-DFBD82876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8CB533-3102-4420-9444-A9AED6A47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649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93BEE-F34A-4F0F-A1D6-44F0761A6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6701C5-D3FD-4B61-B822-0DF88106B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D11254-3F7D-4499-93B3-53060B858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719E5C-CA51-412C-A31B-9C157BF77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843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92085D-3053-4FAB-BCB3-E3CE4F7DB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92B5EF-3C49-4498-B215-DFA27AB7D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DE4B1F-1B86-4AC3-B405-BD5D9D2CE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745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DB9C7-E52E-4581-B56E-4145A13A7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49FD39-4722-40C0-BBD1-B82455743F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6E85C7-37B4-416C-BE83-B6476B93F4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329C13-5585-4A77-8D86-473660804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0CEC04-6091-4521-89AD-474E548A4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71AA84-53F4-4669-AE30-FB278499B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691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EF2AA-56BD-434D-A8EB-A8629FC0E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2ADF77-26A8-4229-858F-FD07E88038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4ECF77-BED1-4302-9C06-3E4AD642B8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EE7D8A-AA76-41F5-9688-DD721CB66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BABC84-5665-4FA2-B053-1F799DF10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32ED8A-6B68-45DB-9681-3DB47D711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169065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B2EEC5-B49F-4EB1-A1DC-60BEF3CA4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92D02F-1D8F-47CA-BA82-E1413F6157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7235F0-1441-409D-90E1-679989F357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152870-D65C-45D9-8071-B1A801C553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23F20C-1AC3-48E6-8AAD-EE7E5DE8C0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071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1"/>
          <p:cNvSpPr/>
          <p:nvPr/>
        </p:nvSpPr>
        <p:spPr>
          <a:xfrm>
            <a:off x="1027922" y="1766739"/>
            <a:ext cx="10136155" cy="36009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2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CS 171</a:t>
            </a: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2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Introduction to Artificial Intelligence</a:t>
            </a: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Discussion Session</a:t>
            </a: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b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4000" dirty="0">
                <a:solidFill>
                  <a:srgbClr val="637052"/>
                </a:solidFill>
                <a:latin typeface="Calibri"/>
                <a:ea typeface="Calibri"/>
                <a:cs typeface="Calibri"/>
                <a:sym typeface="Calibri"/>
              </a:rPr>
              <a:t>First Order Logic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E88A399-0071-4A34-BAE2-7A3C475C62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6313" y="0"/>
            <a:ext cx="1034641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1942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F173335-EABD-440F-A2B3-511571ECDE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307" y="643466"/>
            <a:ext cx="10815385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2331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779704B-8910-4C4C-A021-03A5A05FCA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114245"/>
            <a:ext cx="10905066" cy="4629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2129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2B170-6EF5-4F79-AB43-C61048C67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22055E-1695-42B4-ABD4-218F668207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421296"/>
            <a:ext cx="11088757" cy="4755667"/>
          </a:xfrm>
        </p:spPr>
        <p:txBody>
          <a:bodyPr/>
          <a:lstStyle/>
          <a:p>
            <a:r>
              <a:rPr lang="en-US" dirty="0"/>
              <a:t>Similar to Propositional logic,  we have the following tools for inference in predicate logic -</a:t>
            </a:r>
            <a:endParaRPr lang="en-US" b="0" dirty="0">
              <a:effectLst/>
            </a:endParaRPr>
          </a:p>
          <a:p>
            <a:pPr lvl="1" fontAlgn="base"/>
            <a:r>
              <a:rPr lang="en-US" dirty="0"/>
              <a:t>Forward chaining</a:t>
            </a:r>
          </a:p>
          <a:p>
            <a:pPr lvl="1" fontAlgn="base"/>
            <a:r>
              <a:rPr lang="en-US" dirty="0"/>
              <a:t>Backward chaining</a:t>
            </a:r>
          </a:p>
          <a:p>
            <a:pPr lvl="1" fontAlgn="base"/>
            <a:r>
              <a:rPr lang="en-US" dirty="0"/>
              <a:t>Resolution</a:t>
            </a:r>
          </a:p>
          <a:p>
            <a:r>
              <a:rPr lang="en-US" dirty="0"/>
              <a:t>First-order literals are </a:t>
            </a:r>
            <a:r>
              <a:rPr lang="en-US"/>
              <a:t>complementary if </a:t>
            </a:r>
            <a:r>
              <a:rPr lang="en-US" dirty="0"/>
              <a:t>one </a:t>
            </a:r>
            <a:r>
              <a:rPr lang="en-US" b="1" dirty="0"/>
              <a:t>unifies with</a:t>
            </a:r>
            <a:r>
              <a:rPr lang="en-US" dirty="0"/>
              <a:t> the negation of the other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1802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lh4.googleusercontent.com/mSMJEYK22d3mE7c4uJWFYPNNPvfUJtPL7X2vUGgeGP8u4sTyHDr3vdVBcqj9crxFVPu8M_sFESagTyNHuSeGgM1o6QcPjyTfdq6nTGIlPkWCTFpR2CobBRlC4P2Z2t2UYh0MX2Zvjnk">
            <a:extLst>
              <a:ext uri="{FF2B5EF4-FFF2-40B4-BE49-F238E27FC236}">
                <a16:creationId xmlns:a16="http://schemas.microsoft.com/office/drawing/2014/main" id="{42DE3EB5-B5B0-4D63-A703-879E0EDE09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2344" y="254920"/>
            <a:ext cx="8449519" cy="6348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867D1AA9-1E06-40BF-89CC-F748AFD31C6A}"/>
              </a:ext>
            </a:extLst>
          </p:cNvPr>
          <p:cNvSpPr/>
          <p:nvPr/>
        </p:nvSpPr>
        <p:spPr>
          <a:xfrm>
            <a:off x="10359343" y="3429000"/>
            <a:ext cx="18326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</a:rPr>
              <a:t>Refer: Prof Lathrop’s slides</a:t>
            </a:r>
            <a:endParaRPr lang="en-US" dirty="0"/>
          </a:p>
          <a:p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5096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https://lh6.googleusercontent.com/AcFzOkhMLaSROgVQi10jGhDaH9QFID6BLn9EEUrUYH3f2gO7zd_QvDG08nnv0MtE2gQdwKYJlMv09w3yY2MwD1pJ9agWGhuV-w2f8HImT7XB1yHsxG0KJJvrtWGfIAed6ovk0OCxa1Y">
            <a:extLst>
              <a:ext uri="{FF2B5EF4-FFF2-40B4-BE49-F238E27FC236}">
                <a16:creationId xmlns:a16="http://schemas.microsoft.com/office/drawing/2014/main" id="{3561178F-27D4-4B56-A275-6106947273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1640" y="219919"/>
            <a:ext cx="9891424" cy="6076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A86969A-DD72-44E7-BE9A-BB920F2E0F0B}"/>
              </a:ext>
            </a:extLst>
          </p:cNvPr>
          <p:cNvSpPr/>
          <p:nvPr/>
        </p:nvSpPr>
        <p:spPr>
          <a:xfrm>
            <a:off x="11153064" y="3675935"/>
            <a:ext cx="12616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</a:rPr>
              <a:t>Refer: Prof Lathrop’s slides</a:t>
            </a:r>
            <a:endParaRPr lang="en-US" dirty="0"/>
          </a:p>
          <a:p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5161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C992381-8B89-430E-BF29-F28A197345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6582" cy="6082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7922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5EF0644-1A8D-40E4-BCAA-145A348435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2621" y="0"/>
            <a:ext cx="10326757" cy="6336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9070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17D67-6AB4-410C-9947-79B1FF7D3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Resolution Example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267A0C4-F512-42E3-BC0B-EEA8ABCEFE48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838199" y="1391478"/>
                <a:ext cx="10515599" cy="5307496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Use what you know about first-order logic, conjunctive normal form, resolution, and unification to prove that Curiosity killed the cat (page 349 of R&amp;N).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∀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𝐴𝑛𝑖𝑚𝑎𝑙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𝐿𝑜𝑣𝑒𝑠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∃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𝐿𝑜𝑣𝑒𝑠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d>
                  </m:oMath>
                </a14:m>
                <a:endParaRPr lang="en-US" b="0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∃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𝐴𝑛𝑖𝑚𝑎𝑙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∧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𝐾𝑖𝑙𝑙𝑠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→[∀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¬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𝐿𝑜𝑣𝑒𝑠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)]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𝐴𝑛𝑖𝑚𝑎𝑙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𝐿𝑜𝑣𝑒𝑠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𝐽𝑎𝑐𝑘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𝐾𝑖𝑙𝑙𝑠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𝐽𝑎𝑐𝑘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𝑇𝑢𝑛𝑎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∨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𝐾𝑖𝑙𝑙𝑠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𝐶𝑢𝑟𝑖𝑜𝑠𝑖𝑡𝑦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𝑇𝑢𝑛𝑎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𝐶𝑎𝑡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𝑇𝑢𝑛𝑎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𝐶𝑎𝑡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𝐴𝑛𝑖𝑚𝑎𝑙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US" b="0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¬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𝐾𝑖𝑙𝑙𝑠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𝐶𝑢𝑟𝑖𝑜𝑠𝑖𝑡𝑦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𝑇𝑢𝑛𝑎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267A0C4-F512-42E3-BC0B-EEA8ABCEFE4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838199" y="1391478"/>
                <a:ext cx="10515599" cy="5307496"/>
              </a:xfrm>
              <a:blipFill>
                <a:blip r:embed="rId2"/>
                <a:stretch>
                  <a:fillRect l="-986" t="-1837" r="-2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6558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6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Questions?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5A041-7862-4331-AC09-1172E0769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743803"/>
            <a:ext cx="10058400" cy="925971"/>
          </a:xfrm>
        </p:spPr>
        <p:txBody>
          <a:bodyPr/>
          <a:lstStyle/>
          <a:p>
            <a:pPr algn="ctr"/>
            <a:r>
              <a:rPr lang="en-US" dirty="0"/>
              <a:t>Why Do We Need First-Order Logic?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6D2E5925-C6FD-47EB-9875-5E092543D2BA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1097279" y="1845734"/>
                <a:ext cx="10058400" cy="4023360"/>
              </a:xfrm>
            </p:spPr>
            <p:txBody>
              <a:bodyPr>
                <a:normAutofit fontScale="92500" lnSpcReduction="20000"/>
              </a:bodyPr>
              <a:lstStyle/>
              <a:p>
                <a:pPr>
                  <a:buFont typeface="Wingdings" panose="05000000000000000000" pitchFamily="2" charset="2"/>
                  <a:buChar char="§"/>
                </a:pPr>
                <a:r>
                  <a:rPr lang="en-US" dirty="0"/>
                  <a:t>Imagine a knowledgebase that describes sets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US" dirty="0"/>
                  <a:t>How do we add statements describing intersection?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US" dirty="0"/>
                  <a:t>If the world has 3 sets and integers ranging from 0 to 100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US" dirty="0"/>
                  <a:t>Propositional logic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1∈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∩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)↔(1∈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∧1∈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1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1∈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∩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)↔(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∧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1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1∈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∩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)↔(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∧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1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1∈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∩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)↔(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∧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US" dirty="0"/>
                  <a:t>…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en-US" dirty="0"/>
                  <a:t>First Order Logic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∩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↔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∧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1">
                  <a:buFont typeface="Wingdings" panose="05000000000000000000" pitchFamily="2" charset="2"/>
                  <a:buChar char="§"/>
                </a:pPr>
                <a:endParaRPr lang="en-US" dirty="0"/>
              </a:p>
              <a:p>
                <a:pPr lvl="1">
                  <a:buFont typeface="Wingdings" panose="05000000000000000000" pitchFamily="2" charset="2"/>
                  <a:buChar char="§"/>
                </a:pPr>
                <a:endParaRPr lang="en-US" dirty="0"/>
              </a:p>
              <a:p>
                <a:pPr lvl="1">
                  <a:buFont typeface="Wingdings" panose="05000000000000000000" pitchFamily="2" charset="2"/>
                  <a:buChar char="§"/>
                </a:pPr>
                <a:endParaRPr lang="en-US" dirty="0"/>
              </a:p>
              <a:p>
                <a:pPr lvl="1">
                  <a:buFont typeface="Wingdings" panose="05000000000000000000" pitchFamily="2" charset="2"/>
                  <a:buChar char="§"/>
                </a:pPr>
                <a:endParaRPr lang="en-US" dirty="0"/>
              </a:p>
            </p:txBody>
          </p:sp>
        </mc:Choice>
        <mc:Fallback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6D2E5925-C6FD-47EB-9875-5E092543D2B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097279" y="1845734"/>
                <a:ext cx="10058400" cy="4023360"/>
              </a:xfrm>
              <a:blipFill>
                <a:blip r:embed="rId2"/>
                <a:stretch>
                  <a:fillRect l="-909" t="-37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7058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5A041-7862-4331-AC09-1172E0769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743803"/>
            <a:ext cx="10058400" cy="925971"/>
          </a:xfrm>
        </p:spPr>
        <p:txBody>
          <a:bodyPr/>
          <a:lstStyle/>
          <a:p>
            <a:pPr algn="ctr"/>
            <a:r>
              <a:rPr lang="en-US" dirty="0"/>
              <a:t>First-Order Logic Symbols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6D2E5925-C6FD-47EB-9875-5E092543D2BA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1097279" y="1845734"/>
                <a:ext cx="10058400" cy="925971"/>
              </a:xfrm>
            </p:spPr>
            <p:txBody>
              <a:bodyPr/>
              <a:lstStyle/>
              <a:p>
                <a:pPr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𝑆𝑚𝑒𝑙𝑙𝑦</m:t>
                    </m:r>
                    <m:d>
                      <m:d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𝐴𝑑𝑗𝑎𝑐𝑒𝑛𝑡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𝐻𝑜𝑚𝑒</m:t>
                    </m:r>
                    <m:d>
                      <m:d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𝑊𝑢𝑚𝑝𝑢𝑠</m:t>
                        </m:r>
                      </m:e>
                    </m:d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3600" dirty="0"/>
              </a:p>
            </p:txBody>
          </p:sp>
        </mc:Choice>
        <mc:Fallback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6D2E5925-C6FD-47EB-9875-5E092543D2B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097279" y="1845734"/>
                <a:ext cx="10058400" cy="925971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F96E7F8A-506B-4469-BDE0-8EC39CB74D40}"/>
              </a:ext>
            </a:extLst>
          </p:cNvPr>
          <p:cNvSpPr txBox="1"/>
          <p:nvPr/>
        </p:nvSpPr>
        <p:spPr>
          <a:xfrm>
            <a:off x="8328992" y="3091405"/>
            <a:ext cx="1649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/>
              <a:t>Constant</a:t>
            </a:r>
          </a:p>
          <a:p>
            <a:pPr algn="ctr"/>
            <a:r>
              <a:rPr lang="en-US" sz="2400" dirty="0"/>
              <a:t>Objects in the world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0325266-D022-43B5-9170-FDD0B7CD695A}"/>
              </a:ext>
            </a:extLst>
          </p:cNvPr>
          <p:cNvSpPr txBox="1"/>
          <p:nvPr/>
        </p:nvSpPr>
        <p:spPr>
          <a:xfrm>
            <a:off x="1097279" y="3121223"/>
            <a:ext cx="1649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/>
              <a:t>Quantifier</a:t>
            </a:r>
            <a:br>
              <a:rPr lang="en-US" sz="2400" dirty="0"/>
            </a:br>
            <a:r>
              <a:rPr lang="en-US" sz="2400" dirty="0"/>
              <a:t>Universal</a:t>
            </a:r>
          </a:p>
          <a:p>
            <a:pPr algn="ctr"/>
            <a:r>
              <a:rPr lang="en-US" sz="2400" dirty="0"/>
              <a:t>Existential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A980D17-ECC9-4F04-B48C-35BF8B476062}"/>
              </a:ext>
            </a:extLst>
          </p:cNvPr>
          <p:cNvSpPr txBox="1"/>
          <p:nvPr/>
        </p:nvSpPr>
        <p:spPr>
          <a:xfrm>
            <a:off x="2640496" y="3091406"/>
            <a:ext cx="1649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/>
              <a:t>Variable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A831FCB-F55D-48AC-AFA1-13D7B409C6BE}"/>
              </a:ext>
            </a:extLst>
          </p:cNvPr>
          <p:cNvSpPr txBox="1"/>
          <p:nvPr/>
        </p:nvSpPr>
        <p:spPr>
          <a:xfrm>
            <a:off x="4476583" y="3121222"/>
            <a:ext cx="16498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/>
              <a:t>Predicate</a:t>
            </a:r>
          </a:p>
          <a:p>
            <a:pPr algn="ctr"/>
            <a:r>
              <a:rPr lang="en-US" sz="2400" dirty="0"/>
              <a:t>Returns true or false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8111C35-935E-4135-9A0E-AA4305F77230}"/>
              </a:ext>
            </a:extLst>
          </p:cNvPr>
          <p:cNvSpPr txBox="1"/>
          <p:nvPr/>
        </p:nvSpPr>
        <p:spPr>
          <a:xfrm>
            <a:off x="6492905" y="3091404"/>
            <a:ext cx="16498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/>
              <a:t>Function</a:t>
            </a:r>
          </a:p>
          <a:p>
            <a:pPr algn="ctr"/>
            <a:r>
              <a:rPr lang="en-US" sz="2400" dirty="0"/>
              <a:t>Maps a tuple of objects to an object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76DF49B-3D2A-4A4E-B2F1-9CD74D569818}"/>
              </a:ext>
            </a:extLst>
          </p:cNvPr>
          <p:cNvSpPr/>
          <p:nvPr/>
        </p:nvSpPr>
        <p:spPr>
          <a:xfrm>
            <a:off x="1242392" y="5236371"/>
            <a:ext cx="87364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∀                                 s                    Smelly                     Home                   Wumpus</a:t>
            </a:r>
            <a:endParaRPr lang="en-US" b="0" dirty="0">
              <a:effectLst/>
            </a:endParaRP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                                                        Adjacent </a:t>
            </a:r>
            <a:endParaRPr lang="en-US" b="0" dirty="0">
              <a:effectLst/>
            </a:endParaRPr>
          </a:p>
          <a:p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938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4F4D4-E4CB-4D87-AC0F-2697F3784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Implication vs Conjunction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9C846A18-3AA7-41D5-9313-5B70E5652BC5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1097278" y="1845734"/>
                <a:ext cx="10058399" cy="4023360"/>
              </a:xfrm>
            </p:spPr>
            <p:txBody>
              <a:bodyPr/>
              <a:lstStyle/>
              <a:p>
                <a:pPr>
                  <a:buFont typeface="Wingdings" panose="05000000000000000000" pitchFamily="2" charset="2"/>
                  <a:buChar char="q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𝐾𝑖𝑛𝑔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𝑃𝑒𝑟𝑠𝑜𝑛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1">
                  <a:buFont typeface="Wingdings" panose="05000000000000000000" pitchFamily="2" charset="2"/>
                  <a:buChar char="q"/>
                </a:pPr>
                <a:r>
                  <a:rPr lang="en-US" dirty="0"/>
                  <a:t>This is too strong: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𝐾𝑖𝑛𝑔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∧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𝑃𝑒𝑟𝑠𝑜𝑛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>
                  <a:buFont typeface="Wingdings" panose="05000000000000000000" pitchFamily="2" charset="2"/>
                  <a:buChar char="q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𝐶𝑟𝑜𝑤𝑛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∧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𝑂𝑛𝐻𝑒𝑎𝑑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𝐽𝑜h𝑛</m:t>
                        </m:r>
                      </m:e>
                    </m:d>
                  </m:oMath>
                </a14:m>
                <a:endParaRPr lang="en-US" b="0" dirty="0"/>
              </a:p>
              <a:p>
                <a:pPr lvl="1">
                  <a:buFont typeface="Wingdings" panose="05000000000000000000" pitchFamily="2" charset="2"/>
                  <a:buChar char="q"/>
                </a:pPr>
                <a:r>
                  <a:rPr lang="en-US" dirty="0"/>
                  <a:t>This is too weak: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∃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𝐶𝑟𝑜𝑤𝑛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𝑂𝑛𝐻𝑒𝑎𝑑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𝐽𝑜h𝑛</m:t>
                        </m:r>
                      </m:e>
                    </m: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9C846A18-3AA7-41D5-9313-5B70E5652BC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097278" y="1845734"/>
                <a:ext cx="10058399" cy="402336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143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9869388-BAB5-4B9D-9EF1-3A8E62B4A6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2745" y="0"/>
            <a:ext cx="1039305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807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C5065A1-ABF6-42AC-B5F3-EA535EC863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126565"/>
            <a:ext cx="10905066" cy="4604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481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7318AED-B140-4392-A9CA-B363B64D71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934" y="573164"/>
            <a:ext cx="11261119" cy="4933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5581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EB3E067-BDA2-44FE-96F3-0F52BA8A99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778" y="0"/>
            <a:ext cx="1125644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505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91321FD-1710-4776-B3A2-64278E5862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725083"/>
            <a:ext cx="10905066" cy="3407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0204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327</Words>
  <Application>Microsoft Office PowerPoint</Application>
  <PresentationFormat>Widescreen</PresentationFormat>
  <Paragraphs>58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Cambria Math</vt:lpstr>
      <vt:lpstr>Wingdings</vt:lpstr>
      <vt:lpstr>Office Theme</vt:lpstr>
      <vt:lpstr>PowerPoint Presentation</vt:lpstr>
      <vt:lpstr>Why Do We Need First-Order Logic?</vt:lpstr>
      <vt:lpstr>First-Order Logic Symbols</vt:lpstr>
      <vt:lpstr>Implication vs Conjunction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Inference</vt:lpstr>
      <vt:lpstr>PowerPoint Presentation</vt:lpstr>
      <vt:lpstr>PowerPoint Presentation</vt:lpstr>
      <vt:lpstr>PowerPoint Presentation</vt:lpstr>
      <vt:lpstr>PowerPoint Presentation</vt:lpstr>
      <vt:lpstr>Resolution Example</vt:lpstr>
      <vt:lpstr>Questions?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forest</dc:creator>
  <cp:lastModifiedBy>forest</cp:lastModifiedBy>
  <cp:revision>9</cp:revision>
  <dcterms:created xsi:type="dcterms:W3CDTF">2018-11-02T13:32:34Z</dcterms:created>
  <dcterms:modified xsi:type="dcterms:W3CDTF">2018-11-02T13:57:17Z</dcterms:modified>
</cp:coreProperties>
</file>