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318" r:id="rId3"/>
    <p:sldId id="265" r:id="rId4"/>
    <p:sldId id="292" r:id="rId5"/>
    <p:sldId id="307" r:id="rId6"/>
    <p:sldId id="309" r:id="rId7"/>
    <p:sldId id="257" r:id="rId8"/>
    <p:sldId id="258" r:id="rId9"/>
    <p:sldId id="259" r:id="rId10"/>
    <p:sldId id="311" r:id="rId11"/>
    <p:sldId id="312" r:id="rId12"/>
    <p:sldId id="313" r:id="rId13"/>
    <p:sldId id="260" r:id="rId14"/>
    <p:sldId id="315" r:id="rId15"/>
    <p:sldId id="293" r:id="rId16"/>
    <p:sldId id="261" r:id="rId17"/>
    <p:sldId id="316" r:id="rId18"/>
    <p:sldId id="317" r:id="rId19"/>
    <p:sldId id="262" r:id="rId20"/>
    <p:sldId id="319" r:id="rId21"/>
    <p:sldId id="264" r:id="rId22"/>
    <p:sldId id="263" r:id="rId23"/>
    <p:sldId id="267" r:id="rId24"/>
    <p:sldId id="278" r:id="rId25"/>
    <p:sldId id="320" r:id="rId26"/>
    <p:sldId id="280" r:id="rId27"/>
    <p:sldId id="294" r:id="rId28"/>
    <p:sldId id="268" r:id="rId29"/>
    <p:sldId id="281" r:id="rId30"/>
    <p:sldId id="321" r:id="rId31"/>
    <p:sldId id="322" r:id="rId32"/>
    <p:sldId id="323" r:id="rId33"/>
    <p:sldId id="324" r:id="rId34"/>
    <p:sldId id="287" r:id="rId35"/>
    <p:sldId id="297" r:id="rId36"/>
    <p:sldId id="295" r:id="rId37"/>
    <p:sldId id="296" r:id="rId38"/>
    <p:sldId id="266" r:id="rId39"/>
    <p:sldId id="299" r:id="rId40"/>
    <p:sldId id="300" r:id="rId41"/>
    <p:sldId id="301" r:id="rId42"/>
    <p:sldId id="302" r:id="rId43"/>
    <p:sldId id="271" r:id="rId44"/>
    <p:sldId id="303" r:id="rId45"/>
    <p:sldId id="272" r:id="rId46"/>
    <p:sldId id="274" r:id="rId47"/>
    <p:sldId id="326" r:id="rId48"/>
    <p:sldId id="298" r:id="rId49"/>
    <p:sldId id="327" r:id="rId50"/>
    <p:sldId id="325" r:id="rId51"/>
    <p:sldId id="328" r:id="rId52"/>
    <p:sldId id="277" r:id="rId53"/>
    <p:sldId id="304" r:id="rId54"/>
    <p:sldId id="305" r:id="rId55"/>
    <p:sldId id="306" r:id="rId56"/>
    <p:sldId id="284" r:id="rId57"/>
    <p:sldId id="285" r:id="rId58"/>
    <p:sldId id="290" r:id="rId59"/>
    <p:sldId id="288" r:id="rId60"/>
    <p:sldId id="269" r:id="rId61"/>
    <p:sldId id="329" r:id="rId62"/>
    <p:sldId id="332" r:id="rId63"/>
    <p:sldId id="331" r:id="rId64"/>
    <p:sldId id="330" r:id="rId65"/>
    <p:sldId id="333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6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B380E-CA97-4F9B-A84C-01811230F3CC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8DA6C-FC1F-4757-BFC6-CBE69FFF40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63458-29FB-430E-B2BC-F66988061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5AF1D-5450-4027-A861-57B48FFD3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4E212-6336-4606-8373-927190E1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2DCC-3B23-490D-B9D7-5F97AB1B956B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F1BB7-EED2-4221-8BD9-9F0E8668E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FC17B-F865-416F-ABEB-D7F95298D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60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FDFC-354A-483F-9DC0-AD17DAD8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27CA0-4DE7-4752-B23B-530D953501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7138A-8CB0-4D32-AFED-8558F7185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4B77-A83A-4410-AC5E-CAA2A32B6C23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4B000-AC38-4859-937D-C2CDA70A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68BB4-8B93-45FF-ADCF-7575D3E81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08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187FC5-FD32-49FA-86AC-8E554FD9A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43636-F28B-43E0-92C7-264FA261A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14724-2FDE-43EE-A1F2-7BEA00C51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5AB89-9039-460F-A859-58A04D903EA7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F8821-A340-4762-8CBB-F44EDFB6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55C5A-BB19-41F8-A239-D3BC71EA7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4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E284-4CE5-4A18-A4AD-ABB64DFE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10610-78E6-49C8-831A-4885FAD28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11B33-0A6D-4B8A-BBA5-BCBE36232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75122-0D4D-4FC7-918D-56128C64A568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325CD-0BC7-408E-A5AF-B1E19FF48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9809-194D-43B1-A278-73CB7E179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5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8AAF8-B924-42D1-9D4D-F9691CF1D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C3A89-3649-4A48-8CC3-DD64E0B5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AC6B7-4797-4F53-952A-F0C9CB69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A8898-A375-484E-9715-90022471A524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143F8-95BD-4DEA-83EA-D6355C1D3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A3C81-868A-4933-A77F-23AA7042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F4D1-71AF-403B-8372-11160D55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8008C-173F-4A6B-B251-689E1DF19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4D9442-4634-482C-8F23-0DCACEDA4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3E6FF-0E12-4BAD-A9BC-1B8A57F5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B77B-CABA-41CC-85DA-3A264235F020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DB2AF-BF96-4B92-B49E-FFFF9C6C0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9C874-3A5E-438B-9ED8-296B8D48F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56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0F2D8-0EE6-4CAF-8BAB-0C813D52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2A4F1-E27F-4D95-BCE0-BE87BA311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6C1C7B-B800-4FEB-A4EA-427F4AB72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233935-E193-4524-A85F-DE9FEB7596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E4C9F-29F1-42A1-B12B-392486161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E41124-506D-4C86-9BE1-A323CF92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BFC3-1823-45D4-8152-5603E6392F41}" type="datetime1">
              <a:rPr lang="en-US" smtClean="0"/>
              <a:t>12/4/2018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F2ED64-E74F-48FF-AEAC-1F44D0B57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CD82B9-19ED-4E6C-8700-D34734D1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412AF-5461-49C5-A0C3-6DC5A31B5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331EB-2F94-488E-B2BF-4C77E412E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2CEF9-EE87-4ECD-8872-19CF3BEB180F}" type="datetime1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8BC4EA-EF17-45B5-84DC-475E5137A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F1FAF-2F7E-41F9-A049-DF181D4F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1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B8A7CD-01CD-40CC-AE13-03618BFF5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8F36F-673E-41DA-9D7A-B885BF1F2E31}" type="datetime1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84F70-9BFC-4C26-89D5-B6A3E629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222290-4CFB-42F8-B103-2ABD095AA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42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4CB57-19DA-4CB0-9691-93CBC9ED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4C207-F4E0-4FA0-B083-DA7734012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8E33DF-9FCF-4BF5-A544-AEE33AD5F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E2C84-6A59-4E0F-A649-9B8299F04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EFF7-1E4D-4AF3-887F-A893D48828D7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A7DDD-DDE8-40E7-A8C7-0A10599E7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596FC-6619-451D-8186-73070570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0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4F6C-D14E-41E6-BE34-0BBAE805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A84265-303E-469B-8230-87D074CF7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7432A-F87C-420E-9680-BF15527DC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FD439-634C-420A-B57F-38D764C4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263CF-8157-46A4-A599-06C5F762BFF7}" type="datetime1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E10CDB-E66F-4AFB-8F63-5E97DF067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460211-047B-45CA-822A-573CFE932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93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3CF386-8BB7-4F80-8152-792B73528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5405F-8678-4C8A-AFD4-8A0009A77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A16671-E81C-4142-8C00-A72C69EAF9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3965B-D2CD-4DB7-B173-CB4EA32B6866}" type="datetime1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59A98-A59A-4410-9014-F2DCD8863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D70C2-5D88-415B-86F7-E2F0B5051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60D63-78E1-43D1-B7EE-5CFD9BAD35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0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singularityhub.com/2016/06/24/the-robot-apocalypse-is-looking-damn-funky/" TargetMode="External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FAE3-061B-49C8-8742-DD450177EC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 to Deep Learning with Modern Day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063F0-A5C1-494F-80CD-FFF6CF065B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Presented by Forest Agostinelli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F2E4-0794-48CC-8993-EF563ACBC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76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B5CD0-D12D-4D68-816E-6EF486DC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AD435-1A32-4A5F-BD40-84946F182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11882" cy="4843258"/>
          </a:xfrm>
        </p:spPr>
        <p:txBody>
          <a:bodyPr/>
          <a:lstStyle/>
          <a:p>
            <a:r>
              <a:rPr lang="en-US" dirty="0"/>
              <a:t>Given an image/sound/etc. determine what class it belongs 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40096-8F6D-44AE-82D1-381D1B8B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 err="1"/>
              <a:t>Krizhevsky</a:t>
            </a:r>
            <a:r>
              <a:rPr lang="en-US" dirty="0"/>
              <a:t>, A., </a:t>
            </a:r>
            <a:r>
              <a:rPr lang="en-US" dirty="0" err="1"/>
              <a:t>Sutskever</a:t>
            </a:r>
            <a:r>
              <a:rPr lang="en-US" dirty="0"/>
              <a:t>, I., &amp; Hinton, G. E. (2012). </a:t>
            </a:r>
            <a:r>
              <a:rPr lang="en-US" dirty="0" err="1"/>
              <a:t>Imagenet</a:t>
            </a:r>
            <a:r>
              <a:rPr lang="en-US" dirty="0"/>
              <a:t> classification with deep convolutional neural networks. In </a:t>
            </a:r>
            <a:r>
              <a:rPr lang="en-US" i="1" dirty="0"/>
              <a:t>NIPS</a:t>
            </a:r>
            <a:r>
              <a:rPr lang="en-US" dirty="0"/>
              <a:t> (pp. 1097-1105).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73985-6FB2-4D19-8B02-F036E222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741" y="2637157"/>
            <a:ext cx="2218800" cy="366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82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B5CD0-D12D-4D68-816E-6EF486DC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AD435-1A32-4A5F-BD40-84946F182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11882" cy="4843258"/>
          </a:xfrm>
        </p:spPr>
        <p:txBody>
          <a:bodyPr/>
          <a:lstStyle/>
          <a:p>
            <a:r>
              <a:rPr lang="en-US" dirty="0"/>
              <a:t>Given an image/sound/etc. determine what class it belongs 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40096-8F6D-44AE-82D1-381D1B8B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 err="1"/>
              <a:t>Krizhevsky</a:t>
            </a:r>
            <a:r>
              <a:rPr lang="en-US" dirty="0"/>
              <a:t>, A., </a:t>
            </a:r>
            <a:r>
              <a:rPr lang="en-US" dirty="0" err="1"/>
              <a:t>Sutskever</a:t>
            </a:r>
            <a:r>
              <a:rPr lang="en-US" dirty="0"/>
              <a:t>, I., &amp; Hinton, G. E. (2012). </a:t>
            </a:r>
            <a:r>
              <a:rPr lang="en-US" dirty="0" err="1"/>
              <a:t>Imagenet</a:t>
            </a:r>
            <a:r>
              <a:rPr lang="en-US" dirty="0"/>
              <a:t> classification with deep convolutional neural networks. In </a:t>
            </a:r>
            <a:r>
              <a:rPr lang="en-US" i="1" dirty="0"/>
              <a:t>NIPS</a:t>
            </a:r>
            <a:r>
              <a:rPr lang="en-US" dirty="0"/>
              <a:t> (pp. 1097-1105).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EC45F-4605-47AE-8193-785869B6E5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5" b="1821"/>
          <a:stretch/>
        </p:blipFill>
        <p:spPr>
          <a:xfrm>
            <a:off x="4858941" y="2583480"/>
            <a:ext cx="2250986" cy="363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23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B5CD0-D12D-4D68-816E-6EF486DC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AD435-1A32-4A5F-BD40-84946F182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11882" cy="4843258"/>
          </a:xfrm>
        </p:spPr>
        <p:txBody>
          <a:bodyPr/>
          <a:lstStyle/>
          <a:p>
            <a:r>
              <a:rPr lang="en-US" dirty="0"/>
              <a:t>Given an image/sound/etc. determine what class it belongs 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40096-8F6D-44AE-82D1-381D1B8B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 err="1"/>
              <a:t>Krizhevsky</a:t>
            </a:r>
            <a:r>
              <a:rPr lang="en-US" dirty="0"/>
              <a:t>, A., </a:t>
            </a:r>
            <a:r>
              <a:rPr lang="en-US" dirty="0" err="1"/>
              <a:t>Sutskever</a:t>
            </a:r>
            <a:r>
              <a:rPr lang="en-US" dirty="0"/>
              <a:t>, I., &amp; Hinton, G. E. (2012). </a:t>
            </a:r>
            <a:r>
              <a:rPr lang="en-US" dirty="0" err="1"/>
              <a:t>Imagenet</a:t>
            </a:r>
            <a:r>
              <a:rPr lang="en-US" dirty="0"/>
              <a:t> classification with deep convolutional neural networks. In </a:t>
            </a:r>
            <a:r>
              <a:rPr lang="en-US" i="1" dirty="0"/>
              <a:t>NIPS</a:t>
            </a:r>
            <a:r>
              <a:rPr lang="en-US" dirty="0"/>
              <a:t> (pp. 1097-1105).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0ECAA-E826-467F-AE4D-8C0EA4909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941" y="2407487"/>
            <a:ext cx="2270400" cy="367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40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52FC-21E8-4E7F-AC54-4C2D9000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4D5BD-AF0B-4788-99D3-4E829478E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690689"/>
            <a:ext cx="11678428" cy="550346"/>
          </a:xfrm>
        </p:spPr>
        <p:txBody>
          <a:bodyPr/>
          <a:lstStyle/>
          <a:p>
            <a:r>
              <a:rPr lang="en-US" dirty="0"/>
              <a:t>Build meaningful representations of unlabeled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F6F2C-5031-47A3-B479-24DBF38A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/>
              <a:t>Lee, H., Grosse, R., </a:t>
            </a:r>
            <a:r>
              <a:rPr lang="en-US" dirty="0" err="1"/>
              <a:t>Ranganath</a:t>
            </a:r>
            <a:r>
              <a:rPr lang="en-US" dirty="0"/>
              <a:t>, R., &amp; Ng, A. Y. (2009, June). Convolutional deep belief networks for scalable unsupervised learning of hierarchical representations. In </a:t>
            </a:r>
            <a:r>
              <a:rPr lang="en-US" i="1" dirty="0"/>
              <a:t>Proceedings of the 26th annual ICML</a:t>
            </a:r>
            <a:r>
              <a:rPr lang="en-US" dirty="0"/>
              <a:t> (pp. 609-616). ACM.</a:t>
            </a:r>
          </a:p>
        </p:txBody>
      </p:sp>
      <p:pic>
        <p:nvPicPr>
          <p:cNvPr id="4100" name="Picture 4" descr="Image result for Convolutional Deep Belief Networks for Scalable Unsupervised Learning of Hierarchical Representations">
            <a:extLst>
              <a:ext uri="{FF2B5EF4-FFF2-40B4-BE49-F238E27FC236}">
                <a16:creationId xmlns:a16="http://schemas.microsoft.com/office/drawing/2014/main" id="{5E73EE3A-674E-4A26-A9C7-A306B579F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5479" b="-3902"/>
          <a:stretch/>
        </p:blipFill>
        <p:spPr bwMode="auto">
          <a:xfrm>
            <a:off x="5163812" y="2208908"/>
            <a:ext cx="1864372" cy="433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31E69D-56AF-4E4F-A065-3B9D805E3AB9}"/>
              </a:ext>
            </a:extLst>
          </p:cNvPr>
          <p:cNvSpPr txBox="1"/>
          <p:nvPr/>
        </p:nvSpPr>
        <p:spPr>
          <a:xfrm>
            <a:off x="7356800" y="3027375"/>
            <a:ext cx="239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Layer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D3078B-C3DF-423B-B7D1-4581C111D026}"/>
              </a:ext>
            </a:extLst>
          </p:cNvPr>
          <p:cNvSpPr txBox="1"/>
          <p:nvPr/>
        </p:nvSpPr>
        <p:spPr>
          <a:xfrm>
            <a:off x="7356800" y="4502531"/>
            <a:ext cx="239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Layer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956EA-C802-4CD2-B41B-1843CFE5D7A2}"/>
              </a:ext>
            </a:extLst>
          </p:cNvPr>
          <p:cNvSpPr txBox="1"/>
          <p:nvPr/>
        </p:nvSpPr>
        <p:spPr>
          <a:xfrm>
            <a:off x="7356800" y="5612006"/>
            <a:ext cx="239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Layer 1</a:t>
            </a:r>
          </a:p>
        </p:txBody>
      </p:sp>
    </p:spTree>
    <p:extLst>
      <p:ext uri="{BB962C8B-B14F-4D97-AF65-F5344CB8AC3E}">
        <p14:creationId xmlns:p14="http://schemas.microsoft.com/office/powerpoint/2010/main" val="823343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552FC-21E8-4E7F-AC54-4C2D9000E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Unsupervised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4D5BD-AF0B-4788-99D3-4E829478E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690689"/>
            <a:ext cx="11678428" cy="550346"/>
          </a:xfrm>
        </p:spPr>
        <p:txBody>
          <a:bodyPr/>
          <a:lstStyle/>
          <a:p>
            <a:r>
              <a:rPr lang="en-US" dirty="0"/>
              <a:t>Build meaningful representations of unlabeled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F6F2C-5031-47A3-B479-24DBF38A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/>
              <a:t>Lee, H., Grosse, R., </a:t>
            </a:r>
            <a:r>
              <a:rPr lang="en-US" dirty="0" err="1"/>
              <a:t>Ranganath</a:t>
            </a:r>
            <a:r>
              <a:rPr lang="en-US" dirty="0"/>
              <a:t>, R., &amp; Ng, A. Y. (2009, June). Convolutional deep belief networks for scalable unsupervised learning of hierarchical representations. In </a:t>
            </a:r>
            <a:r>
              <a:rPr lang="en-US" i="1" dirty="0"/>
              <a:t>Proceedings of the 26th annual ICML</a:t>
            </a:r>
            <a:r>
              <a:rPr lang="en-US" dirty="0"/>
              <a:t> (pp. 609-616). ACM.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1E69D-56AF-4E4F-A065-3B9D805E3AB9}"/>
              </a:ext>
            </a:extLst>
          </p:cNvPr>
          <p:cNvSpPr txBox="1"/>
          <p:nvPr/>
        </p:nvSpPr>
        <p:spPr>
          <a:xfrm>
            <a:off x="7207510" y="3107380"/>
            <a:ext cx="212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Layer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D3078B-C3DF-423B-B7D1-4581C111D026}"/>
              </a:ext>
            </a:extLst>
          </p:cNvPr>
          <p:cNvSpPr txBox="1"/>
          <p:nvPr/>
        </p:nvSpPr>
        <p:spPr>
          <a:xfrm>
            <a:off x="7207510" y="4582536"/>
            <a:ext cx="212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Layer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956EA-C802-4CD2-B41B-1843CFE5D7A2}"/>
              </a:ext>
            </a:extLst>
          </p:cNvPr>
          <p:cNvSpPr txBox="1"/>
          <p:nvPr/>
        </p:nvSpPr>
        <p:spPr>
          <a:xfrm>
            <a:off x="7207510" y="5692011"/>
            <a:ext cx="2123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Layer 1</a:t>
            </a:r>
          </a:p>
        </p:txBody>
      </p:sp>
      <p:pic>
        <p:nvPicPr>
          <p:cNvPr id="9" name="Picture 4" descr="Image result for Convolutional Deep Belief Networks for Scalable Unsupervised Learning of Hierarchical Representations">
            <a:extLst>
              <a:ext uri="{FF2B5EF4-FFF2-40B4-BE49-F238E27FC236}">
                <a16:creationId xmlns:a16="http://schemas.microsoft.com/office/drawing/2014/main" id="{95AB8286-E98E-4710-8CC1-1E2CB952E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1" r="49794" b="975"/>
          <a:stretch/>
        </p:blipFill>
        <p:spPr bwMode="auto">
          <a:xfrm>
            <a:off x="5130320" y="2208907"/>
            <a:ext cx="1931355" cy="414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06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18B47-D263-4B24-BA85-CF1487381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Denoising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4EE69-4AF3-44AB-95B3-7310AE8BD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01592"/>
          </a:xfrm>
        </p:spPr>
        <p:txBody>
          <a:bodyPr/>
          <a:lstStyle/>
          <a:p>
            <a:r>
              <a:rPr lang="en-US" dirty="0"/>
              <a:t>Remove unwanted noise from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CF462-C5EA-41B2-9981-3010E2C97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473" y="6428450"/>
            <a:ext cx="11945566" cy="365125"/>
          </a:xfrm>
        </p:spPr>
        <p:txBody>
          <a:bodyPr/>
          <a:lstStyle/>
          <a:p>
            <a:r>
              <a:rPr lang="en-US" dirty="0"/>
              <a:t>Agostinelli, F., Anderson, M. R., &amp; Lee, H. (2013). Adaptive multi-column deep neural networks with application to robust image denoising. In </a:t>
            </a:r>
            <a:r>
              <a:rPr lang="en-US" i="1" dirty="0"/>
              <a:t>NIPS </a:t>
            </a:r>
            <a:r>
              <a:rPr lang="en-US" dirty="0"/>
              <a:t>(pp. 1493-1501).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2406F-5E45-4213-89A6-6D38ECCD5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09131" y="1654521"/>
            <a:ext cx="1780200" cy="3595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94DBE5-9EA3-4B07-BD5F-6700E8C80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05899" y="3563697"/>
            <a:ext cx="1780200" cy="35890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9DA283-5D16-4D1F-8731-8AA9E2BFF32F}"/>
              </a:ext>
            </a:extLst>
          </p:cNvPr>
          <p:cNvSpPr txBox="1"/>
          <p:nvPr/>
        </p:nvSpPr>
        <p:spPr>
          <a:xfrm>
            <a:off x="7882210" y="3089421"/>
            <a:ext cx="168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Noisy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04A4B8-7A3F-469B-8C9D-D73436DA9731}"/>
              </a:ext>
            </a:extLst>
          </p:cNvPr>
          <p:cNvSpPr txBox="1"/>
          <p:nvPr/>
        </p:nvSpPr>
        <p:spPr>
          <a:xfrm>
            <a:off x="7624437" y="5228575"/>
            <a:ext cx="2772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Denoised</a:t>
            </a:r>
          </a:p>
        </p:txBody>
      </p:sp>
    </p:spTree>
    <p:extLst>
      <p:ext uri="{BB962C8B-B14F-4D97-AF65-F5344CB8AC3E}">
        <p14:creationId xmlns:p14="http://schemas.microsoft.com/office/powerpoint/2010/main" val="759405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2B129-9589-4A39-BD95-8E534BF1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Generative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FB5FA-BBFD-48B2-9147-2DB136C49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52" y="1847850"/>
            <a:ext cx="11934877" cy="1325563"/>
          </a:xfrm>
        </p:spPr>
        <p:txBody>
          <a:bodyPr/>
          <a:lstStyle/>
          <a:p>
            <a:r>
              <a:rPr lang="en-US" dirty="0"/>
              <a:t>“Imagine” new data that is plausibly similar to real-world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8F486-C5EC-434C-865F-5EC282DF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 err="1"/>
              <a:t>Kingma</a:t>
            </a:r>
            <a:r>
              <a:rPr lang="en-US" dirty="0"/>
              <a:t>, D. P., &amp; </a:t>
            </a:r>
            <a:r>
              <a:rPr lang="en-US" dirty="0" err="1"/>
              <a:t>Dhariwal</a:t>
            </a:r>
            <a:r>
              <a:rPr lang="en-US" dirty="0"/>
              <a:t>, P. (2018). Glow: Generative flow with invertible 1x1 convolutions. </a:t>
            </a:r>
            <a:r>
              <a:rPr lang="en-US" i="1" dirty="0" err="1"/>
              <a:t>arXiv</a:t>
            </a:r>
            <a:r>
              <a:rPr lang="en-US" i="1" dirty="0"/>
              <a:t> preprint arXiv:1807.03039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02FBC4-369B-40AB-A7F7-74EC06865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42" y="3070179"/>
            <a:ext cx="5475129" cy="1803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B8637E-060E-4F61-89F0-A911E248F46E}"/>
              </a:ext>
            </a:extLst>
          </p:cNvPr>
          <p:cNvSpPr txBox="1"/>
          <p:nvPr/>
        </p:nvSpPr>
        <p:spPr>
          <a:xfrm>
            <a:off x="7428124" y="3679514"/>
            <a:ext cx="296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Imagination</a:t>
            </a:r>
          </a:p>
        </p:txBody>
      </p:sp>
    </p:spTree>
    <p:extLst>
      <p:ext uri="{BB962C8B-B14F-4D97-AF65-F5344CB8AC3E}">
        <p14:creationId xmlns:p14="http://schemas.microsoft.com/office/powerpoint/2010/main" val="995750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2B129-9589-4A39-BD95-8E534BF1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Generative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FB5FA-BBFD-48B2-9147-2DB136C49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52" y="1847850"/>
            <a:ext cx="11057799" cy="727399"/>
          </a:xfrm>
        </p:spPr>
        <p:txBody>
          <a:bodyPr/>
          <a:lstStyle/>
          <a:p>
            <a:r>
              <a:rPr lang="en-US" dirty="0"/>
              <a:t>Use imagination to manipulate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8F486-C5EC-434C-865F-5EC282DF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 err="1"/>
              <a:t>Kingma</a:t>
            </a:r>
            <a:r>
              <a:rPr lang="en-US" dirty="0"/>
              <a:t>, D. P., &amp; </a:t>
            </a:r>
            <a:r>
              <a:rPr lang="en-US" dirty="0" err="1"/>
              <a:t>Dhariwal</a:t>
            </a:r>
            <a:r>
              <a:rPr lang="en-US" dirty="0"/>
              <a:t>, P. (2018). Glow: Generative flow with invertible 1x1 convolutions. </a:t>
            </a:r>
            <a:r>
              <a:rPr lang="en-US" i="1" dirty="0" err="1"/>
              <a:t>arXiv</a:t>
            </a:r>
            <a:r>
              <a:rPr lang="en-US" i="1" dirty="0"/>
              <a:t> preprint arXiv:1807.03039</a:t>
            </a:r>
            <a:r>
              <a:rPr lang="en-US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A2F36-B6F6-47BB-B59B-1CECD97E1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57" y="3663357"/>
            <a:ext cx="8863056" cy="9873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2FE17B-2047-4D43-BB88-8039386C1411}"/>
              </a:ext>
            </a:extLst>
          </p:cNvPr>
          <p:cNvSpPr txBox="1"/>
          <p:nvPr/>
        </p:nvSpPr>
        <p:spPr>
          <a:xfrm>
            <a:off x="9303576" y="3697359"/>
            <a:ext cx="2888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Interpolation</a:t>
            </a:r>
          </a:p>
        </p:txBody>
      </p:sp>
    </p:spTree>
    <p:extLst>
      <p:ext uri="{BB962C8B-B14F-4D97-AF65-F5344CB8AC3E}">
        <p14:creationId xmlns:p14="http://schemas.microsoft.com/office/powerpoint/2010/main" val="2771326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2B129-9589-4A39-BD95-8E534BF1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Generative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FB5FA-BBFD-48B2-9147-2DB136C49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52" y="1847850"/>
            <a:ext cx="11403032" cy="746060"/>
          </a:xfrm>
        </p:spPr>
        <p:txBody>
          <a:bodyPr/>
          <a:lstStyle/>
          <a:p>
            <a:r>
              <a:rPr lang="en-US" dirty="0"/>
              <a:t>Use imagination to manipulate data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8F486-C5EC-434C-865F-5EC282DF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 err="1"/>
              <a:t>Kingma</a:t>
            </a:r>
            <a:r>
              <a:rPr lang="en-US" dirty="0"/>
              <a:t>, D. P., &amp; </a:t>
            </a:r>
            <a:r>
              <a:rPr lang="en-US" dirty="0" err="1"/>
              <a:t>Dhariwal</a:t>
            </a:r>
            <a:r>
              <a:rPr lang="en-US" dirty="0"/>
              <a:t>, P. (2018). Glow: Generative flow with invertible 1x1 convolutions. </a:t>
            </a:r>
            <a:r>
              <a:rPr lang="en-US" i="1" dirty="0" err="1"/>
              <a:t>arXiv</a:t>
            </a:r>
            <a:r>
              <a:rPr lang="en-US" i="1" dirty="0"/>
              <a:t> preprint arXiv:1807.03039</a:t>
            </a:r>
            <a:r>
              <a:rPr lang="en-US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8DE29-8DF1-4ABE-89BB-F4CBAB64E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849" y="2559180"/>
            <a:ext cx="6854072" cy="38926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3CCBB7-E3C4-45D6-BBB3-64F356B71CBB}"/>
              </a:ext>
            </a:extLst>
          </p:cNvPr>
          <p:cNvSpPr txBox="1"/>
          <p:nvPr/>
        </p:nvSpPr>
        <p:spPr>
          <a:xfrm>
            <a:off x="9041364" y="4182742"/>
            <a:ext cx="258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Manipulation</a:t>
            </a:r>
          </a:p>
        </p:txBody>
      </p:sp>
    </p:spTree>
    <p:extLst>
      <p:ext uri="{BB962C8B-B14F-4D97-AF65-F5344CB8AC3E}">
        <p14:creationId xmlns:p14="http://schemas.microsoft.com/office/powerpoint/2010/main" val="2212700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0912-A843-44F4-9ADA-BD85D6C5E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Games and Puzzles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B1BE1-4C7D-491A-A03A-F91A232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en-US" dirty="0"/>
              <a:t>Silver, D., </a:t>
            </a:r>
            <a:r>
              <a:rPr lang="en-US" dirty="0" err="1"/>
              <a:t>Schrittwieser</a:t>
            </a:r>
            <a:r>
              <a:rPr lang="en-US" dirty="0"/>
              <a:t>, J., </a:t>
            </a:r>
            <a:r>
              <a:rPr lang="en-US" dirty="0" err="1"/>
              <a:t>Simonyan</a:t>
            </a:r>
            <a:r>
              <a:rPr lang="en-US" dirty="0"/>
              <a:t>, K., </a:t>
            </a:r>
            <a:r>
              <a:rPr lang="en-US" dirty="0" err="1"/>
              <a:t>Antonoglou</a:t>
            </a:r>
            <a:r>
              <a:rPr lang="en-US" dirty="0"/>
              <a:t>, I., Huang, A., </a:t>
            </a:r>
            <a:r>
              <a:rPr lang="en-US" dirty="0" err="1"/>
              <a:t>Guez</a:t>
            </a:r>
            <a:r>
              <a:rPr lang="en-US" dirty="0"/>
              <a:t>, A., ... &amp; Chen, Y. (2017). Mastering the game of Go without human knowledge. </a:t>
            </a:r>
            <a:r>
              <a:rPr lang="en-US" i="1" dirty="0"/>
              <a:t>Nature</a:t>
            </a:r>
            <a:r>
              <a:rPr lang="en-US" dirty="0"/>
              <a:t>, </a:t>
            </a:r>
            <a:r>
              <a:rPr lang="en-US" i="1" dirty="0"/>
              <a:t>550</a:t>
            </a:r>
            <a:r>
              <a:rPr lang="en-US" dirty="0"/>
              <a:t>(7676), 354.</a:t>
            </a:r>
          </a:p>
          <a:p>
            <a:r>
              <a:rPr lang="en-US" dirty="0"/>
              <a:t>McAleer, S.*, Agostinelli, F.*, </a:t>
            </a:r>
            <a:r>
              <a:rPr lang="en-US" dirty="0" err="1"/>
              <a:t>Shmakov</a:t>
            </a:r>
            <a:r>
              <a:rPr lang="en-US" dirty="0"/>
              <a:t>, A.*, &amp; </a:t>
            </a:r>
            <a:r>
              <a:rPr lang="en-US" dirty="0" err="1"/>
              <a:t>Baldi</a:t>
            </a:r>
            <a:r>
              <a:rPr lang="en-US" dirty="0"/>
              <a:t>, P. (2018). Solving the Rubik's Cube Without Human Knowledge. </a:t>
            </a:r>
            <a:r>
              <a:rPr lang="en-US" i="1" dirty="0" err="1"/>
              <a:t>arXiv</a:t>
            </a:r>
            <a:r>
              <a:rPr lang="en-US" i="1" dirty="0"/>
              <a:t> preprint arXiv:1805.07470</a:t>
            </a:r>
            <a:r>
              <a:rPr lang="en-US" dirty="0"/>
              <a:t>.</a:t>
            </a:r>
          </a:p>
        </p:txBody>
      </p:sp>
      <p:pic>
        <p:nvPicPr>
          <p:cNvPr id="5122" name="Picture 2" descr="Image result for all systems go deepmind">
            <a:extLst>
              <a:ext uri="{FF2B5EF4-FFF2-40B4-BE49-F238E27FC236}">
                <a16:creationId xmlns:a16="http://schemas.microsoft.com/office/drawing/2014/main" id="{E0D9DFB5-E18F-40EC-9A32-DC2615F7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15" y="1597774"/>
            <a:ext cx="4191000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52F534-9750-4DC9-BB2B-003DCF6C3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590" y="1830365"/>
            <a:ext cx="5418210" cy="419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62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D5A0-C34D-4CE1-A05D-3DE1F3BC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Final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6CAB1-3676-451B-BE47-AEC6258F5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Tue, Dec 11, 4:00-6:00pm</a:t>
            </a:r>
          </a:p>
          <a:p>
            <a:r>
              <a:rPr lang="en-US" sz="3600" dirty="0"/>
              <a:t>PSLH-100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EA08C-82F8-4BC6-9D13-FC8E2DF15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63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83E7-6EE9-4EE9-A06E-0C6BCD59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Natural Language Processing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F0830-A798-4DCB-9A65-A9CA2FDCA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91" y="1489149"/>
            <a:ext cx="11838991" cy="523874"/>
          </a:xfrm>
        </p:spPr>
        <p:txBody>
          <a:bodyPr/>
          <a:lstStyle/>
          <a:p>
            <a:r>
              <a:rPr lang="en-US" dirty="0"/>
              <a:t>Understand sentences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71941-A21C-414E-8D77-AAD63487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915911" cy="365125"/>
          </a:xfrm>
        </p:spPr>
        <p:txBody>
          <a:bodyPr/>
          <a:lstStyle/>
          <a:p>
            <a:r>
              <a:rPr lang="en-US" dirty="0" err="1"/>
              <a:t>Sutskever</a:t>
            </a:r>
            <a:r>
              <a:rPr lang="en-US" dirty="0"/>
              <a:t>, I., </a:t>
            </a:r>
            <a:r>
              <a:rPr lang="en-US" dirty="0" err="1"/>
              <a:t>Vinyals</a:t>
            </a:r>
            <a:r>
              <a:rPr lang="en-US" dirty="0"/>
              <a:t>, O., &amp; Le, Q. V. (2014). Sequence to sequence learning with neural networks. In </a:t>
            </a:r>
            <a:r>
              <a:rPr lang="en-US" i="1" dirty="0"/>
              <a:t>Advances in neural information processing systems</a:t>
            </a:r>
            <a:r>
              <a:rPr lang="en-US" dirty="0"/>
              <a:t> (pp. 3104-3112).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FCA58-DE82-41D4-A5E3-AB5DE116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8" r="49686"/>
          <a:stretch/>
        </p:blipFill>
        <p:spPr>
          <a:xfrm>
            <a:off x="3071380" y="1939928"/>
            <a:ext cx="6389914" cy="4416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942335A-B9FA-4702-8822-80155E23392C}"/>
              </a:ext>
            </a:extLst>
          </p:cNvPr>
          <p:cNvSpPr/>
          <p:nvPr/>
        </p:nvSpPr>
        <p:spPr>
          <a:xfrm>
            <a:off x="5456582" y="1939928"/>
            <a:ext cx="3722915" cy="2419486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68B4FC-97CD-452A-A97D-39243EA915D1}"/>
              </a:ext>
            </a:extLst>
          </p:cNvPr>
          <p:cNvSpPr/>
          <p:nvPr/>
        </p:nvSpPr>
        <p:spPr>
          <a:xfrm>
            <a:off x="2671072" y="3607457"/>
            <a:ext cx="3722915" cy="2419486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74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F83E7-6EE9-4EE9-A06E-0C6BCD592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Natural Language Processing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F0830-A798-4DCB-9A65-A9CA2FDCA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93898"/>
            <a:ext cx="11838991" cy="523874"/>
          </a:xfrm>
        </p:spPr>
        <p:txBody>
          <a:bodyPr/>
          <a:lstStyle/>
          <a:p>
            <a:r>
              <a:rPr lang="en-US" dirty="0"/>
              <a:t>Understand sentences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71941-A21C-414E-8D77-AAD63487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915911" cy="365125"/>
          </a:xfrm>
        </p:spPr>
        <p:txBody>
          <a:bodyPr/>
          <a:lstStyle/>
          <a:p>
            <a:r>
              <a:rPr lang="en-US" dirty="0" err="1"/>
              <a:t>Sutskever</a:t>
            </a:r>
            <a:r>
              <a:rPr lang="en-US" dirty="0"/>
              <a:t>, I., </a:t>
            </a:r>
            <a:r>
              <a:rPr lang="en-US" dirty="0" err="1"/>
              <a:t>Vinyals</a:t>
            </a:r>
            <a:r>
              <a:rPr lang="en-US" dirty="0"/>
              <a:t>, O., &amp; Le, Q. V. (2014). Sequence to sequence learning with neural networks. In </a:t>
            </a:r>
            <a:r>
              <a:rPr lang="en-US" i="1" dirty="0"/>
              <a:t>Advances in neural information processing systems</a:t>
            </a:r>
            <a:r>
              <a:rPr lang="en-US" dirty="0"/>
              <a:t> (pp. 3104-3112).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FFCA58-DE82-41D4-A5E3-AB5DE116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25" b="146"/>
          <a:stretch/>
        </p:blipFill>
        <p:spPr>
          <a:xfrm>
            <a:off x="3313598" y="1998304"/>
            <a:ext cx="5743707" cy="4358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044EE1D-0BCB-4496-9FF6-DFDF3B116317}"/>
              </a:ext>
            </a:extLst>
          </p:cNvPr>
          <p:cNvSpPr/>
          <p:nvPr/>
        </p:nvSpPr>
        <p:spPr>
          <a:xfrm>
            <a:off x="3714071" y="3793014"/>
            <a:ext cx="6555078" cy="2419486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0D946B-E103-48B2-B66C-FD355EF27955}"/>
              </a:ext>
            </a:extLst>
          </p:cNvPr>
          <p:cNvSpPr/>
          <p:nvPr/>
        </p:nvSpPr>
        <p:spPr>
          <a:xfrm>
            <a:off x="4081075" y="1343689"/>
            <a:ext cx="6555078" cy="2419486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266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7560-029F-41B5-AF4C-031712D1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Sciences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B378B-BCB9-43F2-AD77-BAB9F0EE0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04388" cy="4351338"/>
          </a:xfrm>
        </p:spPr>
        <p:txBody>
          <a:bodyPr/>
          <a:lstStyle/>
          <a:p>
            <a:r>
              <a:rPr lang="en-US" dirty="0"/>
              <a:t>Bioinformatics</a:t>
            </a:r>
          </a:p>
          <a:p>
            <a:r>
              <a:rPr lang="en-US" dirty="0"/>
              <a:t>High Energy Physics</a:t>
            </a:r>
          </a:p>
          <a:p>
            <a:r>
              <a:rPr lang="en-US" dirty="0"/>
              <a:t>Neuroscience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626C5-ADB3-40BF-B409-65C640AB5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499" y="6356350"/>
            <a:ext cx="11668125" cy="365125"/>
          </a:xfrm>
        </p:spPr>
        <p:txBody>
          <a:bodyPr/>
          <a:lstStyle/>
          <a:p>
            <a:r>
              <a:rPr lang="en-US" dirty="0"/>
              <a:t>Fortin, N.J., Elias, G.A., Li, L., Agostinelli, F., </a:t>
            </a:r>
            <a:r>
              <a:rPr lang="en-US" dirty="0" err="1"/>
              <a:t>Baldi</a:t>
            </a:r>
            <a:r>
              <a:rPr lang="en-US" dirty="0"/>
              <a:t>, P., </a:t>
            </a:r>
            <a:r>
              <a:rPr lang="en-US" dirty="0" err="1"/>
              <a:t>Shahbaba</a:t>
            </a:r>
            <a:r>
              <a:rPr lang="en-US" dirty="0"/>
              <a:t>, B (2018) Sequential Activation of Upcoming Nonspatial Item Representations in Hippocampal Activity. Neuroscience</a:t>
            </a:r>
          </a:p>
          <a:p>
            <a:r>
              <a:rPr lang="en-US" dirty="0"/>
              <a:t>Agostinelli, F., Ceglia, N., </a:t>
            </a:r>
            <a:r>
              <a:rPr lang="en-US" dirty="0" err="1"/>
              <a:t>Shahbaba</a:t>
            </a:r>
            <a:r>
              <a:rPr lang="en-US" dirty="0"/>
              <a:t>, B., </a:t>
            </a:r>
            <a:r>
              <a:rPr lang="en-US" dirty="0" err="1"/>
              <a:t>Sassone-Corsi</a:t>
            </a:r>
            <a:r>
              <a:rPr lang="en-US" dirty="0"/>
              <a:t>, P., &amp; </a:t>
            </a:r>
            <a:r>
              <a:rPr lang="en-US" dirty="0" err="1"/>
              <a:t>Baldi</a:t>
            </a:r>
            <a:r>
              <a:rPr lang="en-US" dirty="0"/>
              <a:t>, P. (2016). What time is it? Deep learning approaches for circadian rhythms. </a:t>
            </a:r>
            <a:r>
              <a:rPr lang="en-US" i="1" dirty="0"/>
              <a:t>Bioinformatics</a:t>
            </a:r>
            <a:r>
              <a:rPr lang="en-US" dirty="0"/>
              <a:t>, </a:t>
            </a:r>
            <a:r>
              <a:rPr lang="en-US" i="1" dirty="0"/>
              <a:t>32</a:t>
            </a:r>
            <a:r>
              <a:rPr lang="en-US" dirty="0"/>
              <a:t>(12), i8-i17.</a:t>
            </a:r>
          </a:p>
          <a:p>
            <a:r>
              <a:rPr lang="en-US" dirty="0" err="1"/>
              <a:t>Baldi</a:t>
            </a:r>
            <a:r>
              <a:rPr lang="en-US" dirty="0"/>
              <a:t>, P., Sadowski, P., &amp; </a:t>
            </a:r>
            <a:r>
              <a:rPr lang="en-US" dirty="0" err="1"/>
              <a:t>Whiteson</a:t>
            </a:r>
            <a:r>
              <a:rPr lang="en-US" dirty="0"/>
              <a:t>, D. (2014). Searching for exotic particles in high-energy physics with deep learning. </a:t>
            </a:r>
            <a:r>
              <a:rPr lang="en-US" i="1" dirty="0"/>
              <a:t>Nature communications</a:t>
            </a:r>
            <a:r>
              <a:rPr lang="en-US" dirty="0"/>
              <a:t>, </a:t>
            </a:r>
            <a:r>
              <a:rPr lang="en-US" i="1" dirty="0"/>
              <a:t>5</a:t>
            </a:r>
            <a:r>
              <a:rPr lang="en-US" dirty="0"/>
              <a:t>, 4308.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58FDA8-1C15-46A0-84BF-A32E1EEF4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274" y="1275784"/>
            <a:ext cx="2546141" cy="2974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450E3-B14A-4735-BC2C-B670DBC98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0394" y="4385696"/>
            <a:ext cx="9184801" cy="179126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7462FA8-ECE7-4465-85CD-795FBB47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484" y="1585346"/>
            <a:ext cx="371940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45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5E093-C0B2-4A13-A88C-9DDDD717C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1FD36-7AE5-4606-B9CF-5818B2D16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Layers</a:t>
            </a:r>
          </a:p>
          <a:p>
            <a:pPr lvl="1"/>
            <a:r>
              <a:rPr lang="en-US" dirty="0"/>
              <a:t>Fully Connected</a:t>
            </a:r>
          </a:p>
          <a:p>
            <a:pPr lvl="1"/>
            <a:r>
              <a:rPr lang="en-US" dirty="0"/>
              <a:t>Convolutional</a:t>
            </a:r>
          </a:p>
          <a:p>
            <a:r>
              <a:rPr lang="en-US" dirty="0"/>
              <a:t>Activation Functions</a:t>
            </a:r>
          </a:p>
          <a:p>
            <a:r>
              <a:rPr lang="en-US" dirty="0"/>
              <a:t>Outputs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E1133-3991-466A-9AAE-42A726E4A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190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07097-B006-46E8-91C7-FB365AF7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Fully Connected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4FEE8-6DD2-4159-AB04-6A6D77E68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38" y="1710029"/>
            <a:ext cx="6637832" cy="4782846"/>
          </a:xfrm>
        </p:spPr>
        <p:txBody>
          <a:bodyPr>
            <a:normAutofit/>
          </a:bodyPr>
          <a:lstStyle/>
          <a:p>
            <a:r>
              <a:rPr lang="en-US" dirty="0"/>
              <a:t>Connect every processing unit together</a:t>
            </a:r>
          </a:p>
          <a:p>
            <a:r>
              <a:rPr lang="en-US" dirty="0"/>
              <a:t>Can be used for a plethora of applications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F59B92-42A0-4E16-9470-98D1B98E4BFA}"/>
              </a:ext>
            </a:extLst>
          </p:cNvPr>
          <p:cNvSpPr/>
          <p:nvPr/>
        </p:nvSpPr>
        <p:spPr>
          <a:xfrm>
            <a:off x="8266922" y="5085850"/>
            <a:ext cx="3086878" cy="6251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5" name="CustomShape 2">
            <a:extLst>
              <a:ext uri="{FF2B5EF4-FFF2-40B4-BE49-F238E27FC236}">
                <a16:creationId xmlns:a16="http://schemas.microsoft.com/office/drawing/2014/main" id="{4FA61FFD-2E03-46D1-8B73-A54B427C764D}"/>
              </a:ext>
            </a:extLst>
          </p:cNvPr>
          <p:cNvSpPr/>
          <p:nvPr/>
        </p:nvSpPr>
        <p:spPr>
          <a:xfrm>
            <a:off x="8890518" y="5159064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36" name="CustomShape 3">
            <a:extLst>
              <a:ext uri="{FF2B5EF4-FFF2-40B4-BE49-F238E27FC236}">
                <a16:creationId xmlns:a16="http://schemas.microsoft.com/office/drawing/2014/main" id="{A26D15F0-1359-462A-9CFF-725A4269E06A}"/>
              </a:ext>
            </a:extLst>
          </p:cNvPr>
          <p:cNvSpPr/>
          <p:nvPr/>
        </p:nvSpPr>
        <p:spPr>
          <a:xfrm>
            <a:off x="9628381" y="5186980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37" name="CustomShape 4">
            <a:extLst>
              <a:ext uri="{FF2B5EF4-FFF2-40B4-BE49-F238E27FC236}">
                <a16:creationId xmlns:a16="http://schemas.microsoft.com/office/drawing/2014/main" id="{73F4C1E6-68DF-4B38-A65D-B93CE8E5925D}"/>
              </a:ext>
            </a:extLst>
          </p:cNvPr>
          <p:cNvSpPr/>
          <p:nvPr/>
        </p:nvSpPr>
        <p:spPr>
          <a:xfrm>
            <a:off x="10331124" y="5166502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2F7A02-835E-445C-9AFB-42389FB834FA}"/>
              </a:ext>
            </a:extLst>
          </p:cNvPr>
          <p:cNvSpPr/>
          <p:nvPr/>
        </p:nvSpPr>
        <p:spPr>
          <a:xfrm>
            <a:off x="8266922" y="4059714"/>
            <a:ext cx="3086878" cy="6251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9" name="CustomShape 2">
            <a:extLst>
              <a:ext uri="{FF2B5EF4-FFF2-40B4-BE49-F238E27FC236}">
                <a16:creationId xmlns:a16="http://schemas.microsoft.com/office/drawing/2014/main" id="{81874E6D-BCD9-463B-9FF4-3C6CAB84BBC3}"/>
              </a:ext>
            </a:extLst>
          </p:cNvPr>
          <p:cNvSpPr/>
          <p:nvPr/>
        </p:nvSpPr>
        <p:spPr>
          <a:xfrm>
            <a:off x="8890518" y="4132928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40" name="CustomShape 3">
            <a:extLst>
              <a:ext uri="{FF2B5EF4-FFF2-40B4-BE49-F238E27FC236}">
                <a16:creationId xmlns:a16="http://schemas.microsoft.com/office/drawing/2014/main" id="{0121B69C-8A17-4EB1-B05E-80D688ED4E83}"/>
              </a:ext>
            </a:extLst>
          </p:cNvPr>
          <p:cNvSpPr/>
          <p:nvPr/>
        </p:nvSpPr>
        <p:spPr>
          <a:xfrm>
            <a:off x="9628381" y="4160844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41" name="CustomShape 4">
            <a:extLst>
              <a:ext uri="{FF2B5EF4-FFF2-40B4-BE49-F238E27FC236}">
                <a16:creationId xmlns:a16="http://schemas.microsoft.com/office/drawing/2014/main" id="{72241B89-76F8-4A55-AB9C-D40F02C49F32}"/>
              </a:ext>
            </a:extLst>
          </p:cNvPr>
          <p:cNvSpPr/>
          <p:nvPr/>
        </p:nvSpPr>
        <p:spPr>
          <a:xfrm>
            <a:off x="10331124" y="4140366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88458B-A487-48A8-8857-BCF6A50A9E7B}"/>
              </a:ext>
            </a:extLst>
          </p:cNvPr>
          <p:cNvCxnSpPr>
            <a:cxnSpLocks/>
          </p:cNvCxnSpPr>
          <p:nvPr/>
        </p:nvCxnSpPr>
        <p:spPr>
          <a:xfrm flipV="1">
            <a:off x="9066828" y="4583331"/>
            <a:ext cx="0" cy="575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871E3AE-9C74-474C-B936-2263638F6871}"/>
              </a:ext>
            </a:extLst>
          </p:cNvPr>
          <p:cNvCxnSpPr>
            <a:cxnSpLocks/>
          </p:cNvCxnSpPr>
          <p:nvPr/>
        </p:nvCxnSpPr>
        <p:spPr>
          <a:xfrm flipV="1">
            <a:off x="9066828" y="4598233"/>
            <a:ext cx="737863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5EB3009-FCED-4103-9852-3327EB6F28E2}"/>
              </a:ext>
            </a:extLst>
          </p:cNvPr>
          <p:cNvCxnSpPr>
            <a:cxnSpLocks/>
          </p:cNvCxnSpPr>
          <p:nvPr/>
        </p:nvCxnSpPr>
        <p:spPr>
          <a:xfrm flipV="1">
            <a:off x="9066828" y="4592046"/>
            <a:ext cx="1437554" cy="566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D86B615-1039-44EC-A844-375C590E1293}"/>
              </a:ext>
            </a:extLst>
          </p:cNvPr>
          <p:cNvCxnSpPr>
            <a:cxnSpLocks/>
          </p:cNvCxnSpPr>
          <p:nvPr/>
        </p:nvCxnSpPr>
        <p:spPr>
          <a:xfrm flipH="1" flipV="1">
            <a:off x="9042317" y="4580952"/>
            <a:ext cx="1465117" cy="58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7BA736A-D0E6-430D-A926-96DFA13B825E}"/>
              </a:ext>
            </a:extLst>
          </p:cNvPr>
          <p:cNvCxnSpPr>
            <a:cxnSpLocks/>
          </p:cNvCxnSpPr>
          <p:nvPr/>
        </p:nvCxnSpPr>
        <p:spPr>
          <a:xfrm flipV="1">
            <a:off x="10507434" y="4585972"/>
            <a:ext cx="3052" cy="579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FE7E876-5746-4716-9A3D-E9A83AEC3955}"/>
              </a:ext>
            </a:extLst>
          </p:cNvPr>
          <p:cNvCxnSpPr>
            <a:cxnSpLocks/>
          </p:cNvCxnSpPr>
          <p:nvPr/>
        </p:nvCxnSpPr>
        <p:spPr>
          <a:xfrm flipH="1" flipV="1">
            <a:off x="9804691" y="4598233"/>
            <a:ext cx="702743" cy="5675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8E4999F7-5049-46C5-B33D-2C8FD4D02436}"/>
              </a:ext>
            </a:extLst>
          </p:cNvPr>
          <p:cNvSpPr/>
          <p:nvPr/>
        </p:nvSpPr>
        <p:spPr>
          <a:xfrm>
            <a:off x="8266922" y="3073912"/>
            <a:ext cx="3086878" cy="6251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49" name="CustomShape 2">
            <a:extLst>
              <a:ext uri="{FF2B5EF4-FFF2-40B4-BE49-F238E27FC236}">
                <a16:creationId xmlns:a16="http://schemas.microsoft.com/office/drawing/2014/main" id="{CF532737-BB0D-4BF9-BB33-7E96ADD07C97}"/>
              </a:ext>
            </a:extLst>
          </p:cNvPr>
          <p:cNvSpPr/>
          <p:nvPr/>
        </p:nvSpPr>
        <p:spPr>
          <a:xfrm>
            <a:off x="8890518" y="3147126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50" name="CustomShape 3">
            <a:extLst>
              <a:ext uri="{FF2B5EF4-FFF2-40B4-BE49-F238E27FC236}">
                <a16:creationId xmlns:a16="http://schemas.microsoft.com/office/drawing/2014/main" id="{C36C3DD9-AAE5-4CFC-B0CF-7939DACB5919}"/>
              </a:ext>
            </a:extLst>
          </p:cNvPr>
          <p:cNvSpPr/>
          <p:nvPr/>
        </p:nvSpPr>
        <p:spPr>
          <a:xfrm>
            <a:off x="9628381" y="3175042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51" name="CustomShape 4">
            <a:extLst>
              <a:ext uri="{FF2B5EF4-FFF2-40B4-BE49-F238E27FC236}">
                <a16:creationId xmlns:a16="http://schemas.microsoft.com/office/drawing/2014/main" id="{41E864B0-E315-4CF1-AE2F-F364252166D9}"/>
              </a:ext>
            </a:extLst>
          </p:cNvPr>
          <p:cNvSpPr/>
          <p:nvPr/>
        </p:nvSpPr>
        <p:spPr>
          <a:xfrm>
            <a:off x="10331124" y="3154564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158BF89-FA87-40EA-8760-2E5CB308D416}"/>
              </a:ext>
            </a:extLst>
          </p:cNvPr>
          <p:cNvSpPr/>
          <p:nvPr/>
        </p:nvSpPr>
        <p:spPr>
          <a:xfrm>
            <a:off x="8266922" y="6068986"/>
            <a:ext cx="3086878" cy="62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Input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31486E2-F728-448C-8808-7B567CC11176}"/>
              </a:ext>
            </a:extLst>
          </p:cNvPr>
          <p:cNvSpPr/>
          <p:nvPr/>
        </p:nvSpPr>
        <p:spPr>
          <a:xfrm>
            <a:off x="8266922" y="1948821"/>
            <a:ext cx="3086878" cy="62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Output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A07CF58-B190-4C5B-BB4F-197ED107572A}"/>
              </a:ext>
            </a:extLst>
          </p:cNvPr>
          <p:cNvCxnSpPr>
            <a:cxnSpLocks/>
            <a:endCxn id="35" idx="4"/>
          </p:cNvCxnSpPr>
          <p:nvPr/>
        </p:nvCxnSpPr>
        <p:spPr>
          <a:xfrm flipV="1">
            <a:off x="8794448" y="5576209"/>
            <a:ext cx="278050" cy="4841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CC6AD00-C792-4C8C-B6BA-6077885AD5E8}"/>
              </a:ext>
            </a:extLst>
          </p:cNvPr>
          <p:cNvCxnSpPr>
            <a:cxnSpLocks/>
            <a:stCxn id="52" idx="0"/>
            <a:endCxn id="35" idx="4"/>
          </p:cNvCxnSpPr>
          <p:nvPr/>
        </p:nvCxnSpPr>
        <p:spPr>
          <a:xfrm flipH="1" flipV="1">
            <a:off x="9072498" y="5576209"/>
            <a:ext cx="737863" cy="492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85D9208-CD6C-488D-8EAA-E15D35147BBE}"/>
              </a:ext>
            </a:extLst>
          </p:cNvPr>
          <p:cNvCxnSpPr>
            <a:cxnSpLocks/>
            <a:endCxn id="35" idx="4"/>
          </p:cNvCxnSpPr>
          <p:nvPr/>
        </p:nvCxnSpPr>
        <p:spPr>
          <a:xfrm flipH="1" flipV="1">
            <a:off x="9072498" y="5576209"/>
            <a:ext cx="1575965" cy="4841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002F684-E1D9-4FFF-812A-2697A65A981B}"/>
              </a:ext>
            </a:extLst>
          </p:cNvPr>
          <p:cNvCxnSpPr>
            <a:cxnSpLocks/>
            <a:endCxn id="36" idx="4"/>
          </p:cNvCxnSpPr>
          <p:nvPr/>
        </p:nvCxnSpPr>
        <p:spPr>
          <a:xfrm flipV="1">
            <a:off x="8777085" y="5604125"/>
            <a:ext cx="103327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39B5FEE-9B76-4529-889D-07AF6866EAB8}"/>
              </a:ext>
            </a:extLst>
          </p:cNvPr>
          <p:cNvCxnSpPr>
            <a:cxnSpLocks/>
            <a:endCxn id="37" idx="4"/>
          </p:cNvCxnSpPr>
          <p:nvPr/>
        </p:nvCxnSpPr>
        <p:spPr>
          <a:xfrm flipV="1">
            <a:off x="8793989" y="5583647"/>
            <a:ext cx="1719115" cy="4754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9D92C18-02C5-43E5-85E1-1CD0B2214C89}"/>
              </a:ext>
            </a:extLst>
          </p:cNvPr>
          <p:cNvCxnSpPr>
            <a:cxnSpLocks/>
            <a:stCxn id="52" idx="0"/>
            <a:endCxn id="36" idx="4"/>
          </p:cNvCxnSpPr>
          <p:nvPr/>
        </p:nvCxnSpPr>
        <p:spPr>
          <a:xfrm flipV="1">
            <a:off x="9810361" y="5604125"/>
            <a:ext cx="0" cy="4648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0D3C18-95A4-4A48-B21C-CC72D8416F05}"/>
              </a:ext>
            </a:extLst>
          </p:cNvPr>
          <p:cNvCxnSpPr>
            <a:cxnSpLocks/>
            <a:endCxn id="37" idx="4"/>
          </p:cNvCxnSpPr>
          <p:nvPr/>
        </p:nvCxnSpPr>
        <p:spPr>
          <a:xfrm flipH="1" flipV="1">
            <a:off x="10513104" y="5583647"/>
            <a:ext cx="90540" cy="4828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28349BB-6311-41D9-9832-7E58FC6A9F0B}"/>
              </a:ext>
            </a:extLst>
          </p:cNvPr>
          <p:cNvCxnSpPr>
            <a:cxnSpLocks/>
          </p:cNvCxnSpPr>
          <p:nvPr/>
        </p:nvCxnSpPr>
        <p:spPr>
          <a:xfrm flipV="1">
            <a:off x="9072498" y="2559070"/>
            <a:ext cx="0" cy="575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626E956-BAC3-44A0-90C4-621CFA9A63CC}"/>
              </a:ext>
            </a:extLst>
          </p:cNvPr>
          <p:cNvCxnSpPr>
            <a:cxnSpLocks/>
            <a:endCxn id="53" idx="2"/>
          </p:cNvCxnSpPr>
          <p:nvPr/>
        </p:nvCxnSpPr>
        <p:spPr>
          <a:xfrm flipV="1">
            <a:off x="9072498" y="2573972"/>
            <a:ext cx="737863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9B7D78E-0BAF-4D81-95CD-2F100E0FED3C}"/>
              </a:ext>
            </a:extLst>
          </p:cNvPr>
          <p:cNvCxnSpPr>
            <a:cxnSpLocks/>
          </p:cNvCxnSpPr>
          <p:nvPr/>
        </p:nvCxnSpPr>
        <p:spPr>
          <a:xfrm flipV="1">
            <a:off x="9072498" y="2567785"/>
            <a:ext cx="1437554" cy="566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FB9C803-85D1-47BA-95BF-90831C1F0D8A}"/>
              </a:ext>
            </a:extLst>
          </p:cNvPr>
          <p:cNvCxnSpPr>
            <a:cxnSpLocks/>
            <a:stCxn id="52" idx="0"/>
            <a:endCxn id="37" idx="4"/>
          </p:cNvCxnSpPr>
          <p:nvPr/>
        </p:nvCxnSpPr>
        <p:spPr>
          <a:xfrm flipV="1">
            <a:off x="9810361" y="5583647"/>
            <a:ext cx="702743" cy="48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755B6829-9DBD-4822-9B31-CFF93D62ECDA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9810361" y="5604125"/>
            <a:ext cx="85129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9D5B6D3-0B3B-4E95-92AD-1803B065B6AE}"/>
              </a:ext>
            </a:extLst>
          </p:cNvPr>
          <p:cNvCxnSpPr>
            <a:cxnSpLocks/>
          </p:cNvCxnSpPr>
          <p:nvPr/>
        </p:nvCxnSpPr>
        <p:spPr>
          <a:xfrm flipH="1" flipV="1">
            <a:off x="9088533" y="2601888"/>
            <a:ext cx="721828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7E8047D-2284-46EF-BE81-5A3A7187D4A8}"/>
              </a:ext>
            </a:extLst>
          </p:cNvPr>
          <p:cNvCxnSpPr>
            <a:cxnSpLocks/>
            <a:endCxn id="53" idx="2"/>
          </p:cNvCxnSpPr>
          <p:nvPr/>
        </p:nvCxnSpPr>
        <p:spPr>
          <a:xfrm flipV="1">
            <a:off x="9810361" y="2573972"/>
            <a:ext cx="0" cy="5880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1E30504B-5626-47F7-93EF-C01D512C8F7C}"/>
              </a:ext>
            </a:extLst>
          </p:cNvPr>
          <p:cNvCxnSpPr>
            <a:cxnSpLocks/>
          </p:cNvCxnSpPr>
          <p:nvPr/>
        </p:nvCxnSpPr>
        <p:spPr>
          <a:xfrm flipV="1">
            <a:off x="9810361" y="2582254"/>
            <a:ext cx="766665" cy="5797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0D74131-CB93-4301-9FDE-B7CDC87A8F52}"/>
              </a:ext>
            </a:extLst>
          </p:cNvPr>
          <p:cNvCxnSpPr>
            <a:cxnSpLocks/>
          </p:cNvCxnSpPr>
          <p:nvPr/>
        </p:nvCxnSpPr>
        <p:spPr>
          <a:xfrm flipH="1" flipV="1">
            <a:off x="9047987" y="2556691"/>
            <a:ext cx="1465117" cy="58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7E9FC9D2-4DF0-4561-A453-2230B63219DD}"/>
              </a:ext>
            </a:extLst>
          </p:cNvPr>
          <p:cNvCxnSpPr>
            <a:cxnSpLocks/>
          </p:cNvCxnSpPr>
          <p:nvPr/>
        </p:nvCxnSpPr>
        <p:spPr>
          <a:xfrm flipV="1">
            <a:off x="10513104" y="2561711"/>
            <a:ext cx="3052" cy="579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2124424-7659-4F9B-8C86-F76F6BF8C3E0}"/>
              </a:ext>
            </a:extLst>
          </p:cNvPr>
          <p:cNvCxnSpPr>
            <a:cxnSpLocks/>
            <a:endCxn id="53" idx="2"/>
          </p:cNvCxnSpPr>
          <p:nvPr/>
        </p:nvCxnSpPr>
        <p:spPr>
          <a:xfrm flipH="1" flipV="1">
            <a:off x="9810361" y="2573972"/>
            <a:ext cx="702743" cy="5675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F40C9FF-9DF5-4D1B-867B-926709AA3454}"/>
              </a:ext>
            </a:extLst>
          </p:cNvPr>
          <p:cNvCxnSpPr>
            <a:cxnSpLocks/>
          </p:cNvCxnSpPr>
          <p:nvPr/>
        </p:nvCxnSpPr>
        <p:spPr>
          <a:xfrm flipV="1">
            <a:off x="9066828" y="3597529"/>
            <a:ext cx="0" cy="575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E30A9EA-5B78-459B-922D-B56077A9D68E}"/>
              </a:ext>
            </a:extLst>
          </p:cNvPr>
          <p:cNvCxnSpPr>
            <a:cxnSpLocks/>
          </p:cNvCxnSpPr>
          <p:nvPr/>
        </p:nvCxnSpPr>
        <p:spPr>
          <a:xfrm flipV="1">
            <a:off x="9066828" y="3612431"/>
            <a:ext cx="737863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A7DFC27-9843-44AF-9841-35417CED38BE}"/>
              </a:ext>
            </a:extLst>
          </p:cNvPr>
          <p:cNvCxnSpPr>
            <a:cxnSpLocks/>
          </p:cNvCxnSpPr>
          <p:nvPr/>
        </p:nvCxnSpPr>
        <p:spPr>
          <a:xfrm flipV="1">
            <a:off x="9066828" y="3606244"/>
            <a:ext cx="1437554" cy="566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BF16930-02E0-4ED8-A637-0944C52732F2}"/>
              </a:ext>
            </a:extLst>
          </p:cNvPr>
          <p:cNvCxnSpPr>
            <a:cxnSpLocks/>
          </p:cNvCxnSpPr>
          <p:nvPr/>
        </p:nvCxnSpPr>
        <p:spPr>
          <a:xfrm flipH="1" flipV="1">
            <a:off x="9042317" y="3595150"/>
            <a:ext cx="1465117" cy="58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4481247-545C-436A-A2F0-D6B1B383DB07}"/>
              </a:ext>
            </a:extLst>
          </p:cNvPr>
          <p:cNvCxnSpPr>
            <a:cxnSpLocks/>
          </p:cNvCxnSpPr>
          <p:nvPr/>
        </p:nvCxnSpPr>
        <p:spPr>
          <a:xfrm flipV="1">
            <a:off x="10507434" y="3600170"/>
            <a:ext cx="3052" cy="579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100B383-43FF-4806-984A-41EAFC65C46D}"/>
              </a:ext>
            </a:extLst>
          </p:cNvPr>
          <p:cNvCxnSpPr>
            <a:cxnSpLocks/>
          </p:cNvCxnSpPr>
          <p:nvPr/>
        </p:nvCxnSpPr>
        <p:spPr>
          <a:xfrm flipH="1" flipV="1">
            <a:off x="9804691" y="3612431"/>
            <a:ext cx="702743" cy="5675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C2C30D6-D0B0-460E-BBA2-8E620C6CF9CA}"/>
              </a:ext>
            </a:extLst>
          </p:cNvPr>
          <p:cNvCxnSpPr>
            <a:cxnSpLocks/>
          </p:cNvCxnSpPr>
          <p:nvPr/>
        </p:nvCxnSpPr>
        <p:spPr>
          <a:xfrm flipH="1" flipV="1">
            <a:off x="9075414" y="3621477"/>
            <a:ext cx="721828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400B5F6-5514-47BC-8F2A-74ECBB0CE10F}"/>
              </a:ext>
            </a:extLst>
          </p:cNvPr>
          <p:cNvCxnSpPr>
            <a:cxnSpLocks/>
          </p:cNvCxnSpPr>
          <p:nvPr/>
        </p:nvCxnSpPr>
        <p:spPr>
          <a:xfrm flipV="1">
            <a:off x="9797242" y="3593561"/>
            <a:ext cx="0" cy="5880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B05BA75-E3F9-434C-83B1-75291EEA3806}"/>
              </a:ext>
            </a:extLst>
          </p:cNvPr>
          <p:cNvCxnSpPr>
            <a:cxnSpLocks/>
          </p:cNvCxnSpPr>
          <p:nvPr/>
        </p:nvCxnSpPr>
        <p:spPr>
          <a:xfrm flipV="1">
            <a:off x="9797242" y="3601843"/>
            <a:ext cx="766665" cy="5797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4222032-6780-44AF-A09D-FDDAFF941FB1}"/>
              </a:ext>
            </a:extLst>
          </p:cNvPr>
          <p:cNvCxnSpPr>
            <a:cxnSpLocks/>
          </p:cNvCxnSpPr>
          <p:nvPr/>
        </p:nvCxnSpPr>
        <p:spPr>
          <a:xfrm flipH="1" flipV="1">
            <a:off x="9088849" y="4629112"/>
            <a:ext cx="721828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51FB3117-3527-4092-8DD4-FA597A0B0599}"/>
              </a:ext>
            </a:extLst>
          </p:cNvPr>
          <p:cNvCxnSpPr>
            <a:cxnSpLocks/>
          </p:cNvCxnSpPr>
          <p:nvPr/>
        </p:nvCxnSpPr>
        <p:spPr>
          <a:xfrm flipV="1">
            <a:off x="9810677" y="4601196"/>
            <a:ext cx="0" cy="5880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A8F8B48-2489-40AA-88DD-BF63EA8F497D}"/>
              </a:ext>
            </a:extLst>
          </p:cNvPr>
          <p:cNvCxnSpPr>
            <a:cxnSpLocks/>
          </p:cNvCxnSpPr>
          <p:nvPr/>
        </p:nvCxnSpPr>
        <p:spPr>
          <a:xfrm flipV="1">
            <a:off x="9810677" y="4609478"/>
            <a:ext cx="766665" cy="5797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95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75670-2E5D-42D0-B10D-524EA169B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Convolutional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FFD16-4825-48B2-854E-882E25B3C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13" y="1790530"/>
            <a:ext cx="11987852" cy="1325563"/>
          </a:xfrm>
        </p:spPr>
        <p:txBody>
          <a:bodyPr>
            <a:noAutofit/>
          </a:bodyPr>
          <a:lstStyle/>
          <a:p>
            <a:r>
              <a:rPr lang="en-US" sz="3200" dirty="0"/>
              <a:t>Convolve filters across the input.</a:t>
            </a:r>
          </a:p>
          <a:p>
            <a:r>
              <a:rPr lang="en-US" sz="3200" dirty="0"/>
              <a:t>Very effective on structured data such as images, audio, and graphs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3C281-A5E8-4431-B1B0-220C8DED5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5AB4E-CB6E-44BB-817C-DFD27A24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663" y="3472095"/>
            <a:ext cx="1808011" cy="24967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C53870-36E1-49AA-842D-B06F5D0AD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801" y="3416516"/>
            <a:ext cx="2967868" cy="2607871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E7C4A49-03D9-4915-BEA9-B9B000D4BB64}"/>
              </a:ext>
            </a:extLst>
          </p:cNvPr>
          <p:cNvSpPr/>
          <p:nvPr/>
        </p:nvSpPr>
        <p:spPr>
          <a:xfrm>
            <a:off x="5305746" y="4103335"/>
            <a:ext cx="1753986" cy="1234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18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DD05C-4F0A-496B-A30F-058D8576B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Activation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97229-5806-4DB0-AC7A-51CE79E2F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2159"/>
            <a:ext cx="5068078" cy="4351338"/>
          </a:xfrm>
        </p:spPr>
        <p:txBody>
          <a:bodyPr>
            <a:normAutofit/>
          </a:bodyPr>
          <a:lstStyle/>
          <a:p>
            <a:r>
              <a:rPr lang="en-US" sz="3200" dirty="0"/>
              <a:t>We need the ability to learn 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non-linear</a:t>
            </a:r>
            <a:r>
              <a:rPr lang="en-US" sz="3200" dirty="0"/>
              <a:t> functions of the input</a:t>
            </a:r>
          </a:p>
          <a:p>
            <a:r>
              <a:rPr lang="en-US" sz="3200" dirty="0" err="1">
                <a:solidFill>
                  <a:srgbClr val="00B0F0"/>
                </a:solidFill>
              </a:rPr>
              <a:t>ReLU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00B0F0"/>
                </a:solidFill>
              </a:rPr>
              <a:t>Sigmoid</a:t>
            </a:r>
            <a:r>
              <a:rPr lang="en-US" sz="3200" dirty="0"/>
              <a:t> are two of the most popular activations functions.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EF172-BDD0-473D-B090-D225BD4B3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en-US" dirty="0"/>
              <a:t>https://medium.com/@shrutijadon10104776/survey-on-activation-functions-for-deep-learning-9689331ba092</a:t>
            </a:r>
          </a:p>
        </p:txBody>
      </p:sp>
      <p:pic>
        <p:nvPicPr>
          <p:cNvPr id="7170" name="Picture 2" descr="Image result for activation functions">
            <a:extLst>
              <a:ext uri="{FF2B5EF4-FFF2-40B4-BE49-F238E27FC236}">
                <a16:creationId xmlns:a16="http://schemas.microsoft.com/office/drawing/2014/main" id="{B2BA73E7-6428-435F-BD4C-9A7B2790D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" t="14483"/>
          <a:stretch/>
        </p:blipFill>
        <p:spPr bwMode="auto">
          <a:xfrm>
            <a:off x="5906278" y="2232159"/>
            <a:ext cx="6270659" cy="278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90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676B9-9762-4185-82AE-A750885A1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07B1F-CEF8-49ED-9C29-C5C4EBDA9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774" y="1862376"/>
            <a:ext cx="5973339" cy="684310"/>
          </a:xfrm>
        </p:spPr>
        <p:txBody>
          <a:bodyPr>
            <a:noAutofit/>
          </a:bodyPr>
          <a:lstStyle/>
          <a:p>
            <a:r>
              <a:rPr lang="en-US" sz="3200" dirty="0"/>
              <a:t>Sigmoid</a:t>
            </a:r>
          </a:p>
          <a:p>
            <a:pPr lvl="1"/>
            <a:r>
              <a:rPr lang="en-US" sz="2800" dirty="0"/>
              <a:t>Binary classification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B6843-A59D-4DB0-A95C-3CA90EDAE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601131" cy="365125"/>
          </a:xfrm>
        </p:spPr>
        <p:txBody>
          <a:bodyPr/>
          <a:lstStyle/>
          <a:p>
            <a:r>
              <a:rPr lang="en-US" dirty="0"/>
              <a:t>http://ufldl.stanford.edu/wiki/index.php/Softmax_Regression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849C42-26E9-4983-A0E6-DE7732280F5A}"/>
              </a:ext>
            </a:extLst>
          </p:cNvPr>
          <p:cNvSpPr txBox="1">
            <a:spLocks/>
          </p:cNvSpPr>
          <p:nvPr/>
        </p:nvSpPr>
        <p:spPr>
          <a:xfrm>
            <a:off x="492774" y="3134267"/>
            <a:ext cx="5973339" cy="684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/>
              <a:t>Softmax</a:t>
            </a:r>
            <a:endParaRPr lang="en-US" sz="3200" dirty="0"/>
          </a:p>
          <a:p>
            <a:pPr lvl="1"/>
            <a:r>
              <a:rPr lang="en-US" sz="2800" dirty="0"/>
              <a:t>Multi-class classification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B23317-61FF-435F-8F47-7992E2EB065B}"/>
              </a:ext>
            </a:extLst>
          </p:cNvPr>
          <p:cNvSpPr txBox="1">
            <a:spLocks/>
          </p:cNvSpPr>
          <p:nvPr/>
        </p:nvSpPr>
        <p:spPr>
          <a:xfrm>
            <a:off x="492774" y="4488051"/>
            <a:ext cx="5973339" cy="684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Linear</a:t>
            </a:r>
          </a:p>
          <a:p>
            <a:pPr lvl="1"/>
            <a:r>
              <a:rPr lang="en-US" sz="2800" dirty="0"/>
              <a:t>General purpose regression</a:t>
            </a:r>
          </a:p>
        </p:txBody>
      </p:sp>
    </p:spTree>
    <p:extLst>
      <p:ext uri="{BB962C8B-B14F-4D97-AF65-F5344CB8AC3E}">
        <p14:creationId xmlns:p14="http://schemas.microsoft.com/office/powerpoint/2010/main" val="28792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00F33-18B6-4B4F-8FF3-ADEBF9048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58775-D97C-4C7A-9FB2-A5B476CE8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  <a:p>
            <a:r>
              <a:rPr lang="en-US" dirty="0"/>
              <a:t>Stochastic Gradient Descent</a:t>
            </a:r>
          </a:p>
          <a:p>
            <a:r>
              <a:rPr lang="en-US" dirty="0"/>
              <a:t>Overfitting/Regularization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95F72-61BA-4C45-82C8-0E078A6DA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01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83FAF-2BAF-404C-9FB3-D58A2AD1A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7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A2214-6EE1-4DE4-A3F2-969921F7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46" y="1356742"/>
            <a:ext cx="9006437" cy="2142238"/>
          </a:xfrm>
        </p:spPr>
        <p:txBody>
          <a:bodyPr/>
          <a:lstStyle/>
          <a:p>
            <a:r>
              <a:rPr lang="en-US" dirty="0"/>
              <a:t>Define a </a:t>
            </a:r>
            <a:r>
              <a:rPr lang="en-US" dirty="0">
                <a:solidFill>
                  <a:srgbClr val="00B0F0"/>
                </a:solidFill>
              </a:rPr>
              <a:t>loss function</a:t>
            </a:r>
            <a:endParaRPr lang="en-US" dirty="0"/>
          </a:p>
          <a:p>
            <a:r>
              <a:rPr lang="en-US" dirty="0"/>
              <a:t>Adjust parameters (weights) to minimize loss</a:t>
            </a:r>
          </a:p>
          <a:p>
            <a:pPr lvl="1"/>
            <a:r>
              <a:rPr lang="en-US" dirty="0"/>
              <a:t>Use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gradient descent </a:t>
            </a:r>
            <a:r>
              <a:rPr lang="en-US" dirty="0"/>
              <a:t>to adjust parameters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59400-63F3-45FF-BF89-A588F4482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Stretching Graphs and Compressing Graphs - The Numerist">
            <a:extLst>
              <a:ext uri="{FF2B5EF4-FFF2-40B4-BE49-F238E27FC236}">
                <a16:creationId xmlns:a16="http://schemas.microsoft.com/office/drawing/2014/main" id="{F652329E-DC4F-4162-8335-8C171B88B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101" y="2930463"/>
            <a:ext cx="3313797" cy="315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394C92A-2AD0-4AF5-9910-1E3E4F705C66}"/>
              </a:ext>
            </a:extLst>
          </p:cNvPr>
          <p:cNvSpPr/>
          <p:nvPr/>
        </p:nvSpPr>
        <p:spPr>
          <a:xfrm>
            <a:off x="5317434" y="4094842"/>
            <a:ext cx="278296" cy="238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1622B13-25C1-49E6-BA37-75EBFE91F276}"/>
              </a:ext>
            </a:extLst>
          </p:cNvPr>
          <p:cNvCxnSpPr>
            <a:cxnSpLocks/>
          </p:cNvCxnSpPr>
          <p:nvPr/>
        </p:nvCxnSpPr>
        <p:spPr>
          <a:xfrm>
            <a:off x="5595730" y="4214111"/>
            <a:ext cx="347870" cy="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53AEBE-2A6B-41D6-952C-57B32F2FAE61}"/>
              </a:ext>
            </a:extLst>
          </p:cNvPr>
          <p:cNvCxnSpPr>
            <a:cxnSpLocks/>
          </p:cNvCxnSpPr>
          <p:nvPr/>
        </p:nvCxnSpPr>
        <p:spPr>
          <a:xfrm flipH="1">
            <a:off x="6095999" y="5501258"/>
            <a:ext cx="1964636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5D8B5E6-30A4-4682-984C-593E2692C512}"/>
              </a:ext>
            </a:extLst>
          </p:cNvPr>
          <p:cNvSpPr txBox="1"/>
          <p:nvPr/>
        </p:nvSpPr>
        <p:spPr>
          <a:xfrm>
            <a:off x="7740397" y="5072701"/>
            <a:ext cx="1964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Minimized Loss</a:t>
            </a:r>
          </a:p>
        </p:txBody>
      </p:sp>
    </p:spTree>
    <p:extLst>
      <p:ext uri="{BB962C8B-B14F-4D97-AF65-F5344CB8AC3E}">
        <p14:creationId xmlns:p14="http://schemas.microsoft.com/office/powerpoint/2010/main" val="159619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4E500-79A6-4450-B8ED-CB502988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EDE65-0CF6-4FB6-B1C3-581460142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Brief Description</a:t>
            </a:r>
          </a:p>
          <a:p>
            <a:r>
              <a:rPr lang="en-US" dirty="0"/>
              <a:t>What can deep learning do?</a:t>
            </a:r>
          </a:p>
          <a:p>
            <a:r>
              <a:rPr lang="en-US" dirty="0"/>
              <a:t>Architectures</a:t>
            </a:r>
          </a:p>
          <a:p>
            <a:r>
              <a:rPr lang="en-US" dirty="0"/>
              <a:t>Training</a:t>
            </a:r>
          </a:p>
          <a:p>
            <a:r>
              <a:rPr lang="en-US" dirty="0"/>
              <a:t>Applications</a:t>
            </a:r>
          </a:p>
          <a:p>
            <a:r>
              <a:rPr lang="en-US" dirty="0"/>
              <a:t>Tips and Tricks</a:t>
            </a:r>
          </a:p>
          <a:p>
            <a:r>
              <a:rPr lang="en-US" dirty="0"/>
              <a:t>What can deep learning </a:t>
            </a:r>
            <a:r>
              <a:rPr lang="en-US" b="1" i="1" dirty="0"/>
              <a:t>not</a:t>
            </a:r>
            <a:r>
              <a:rPr lang="en-US" i="1" dirty="0"/>
              <a:t> d</a:t>
            </a:r>
            <a:r>
              <a:rPr lang="en-US" dirty="0"/>
              <a:t>o…yet?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AC54-8A48-40E5-BCEB-9448B482D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70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8E52-E395-4477-AF6D-4BE63B2C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7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Stochastic Gradient Descent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F9DE-450E-4089-996E-78FD0001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B5A514-6A9C-459E-9005-2DC1B58C0777}"/>
              </a:ext>
            </a:extLst>
          </p:cNvPr>
          <p:cNvSpPr/>
          <p:nvPr/>
        </p:nvSpPr>
        <p:spPr>
          <a:xfrm>
            <a:off x="3152192" y="1896317"/>
            <a:ext cx="3030894" cy="4357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5FF41F-94ED-4E72-B247-07337A72DF58}"/>
              </a:ext>
            </a:extLst>
          </p:cNvPr>
          <p:cNvSpPr txBox="1"/>
          <p:nvPr/>
        </p:nvSpPr>
        <p:spPr>
          <a:xfrm>
            <a:off x="3377682" y="1324947"/>
            <a:ext cx="2509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749078-48D3-4566-9E55-BA4E214C9E28}"/>
              </a:ext>
            </a:extLst>
          </p:cNvPr>
          <p:cNvGrpSpPr/>
          <p:nvPr/>
        </p:nvGrpSpPr>
        <p:grpSpPr>
          <a:xfrm>
            <a:off x="0" y="2742920"/>
            <a:ext cx="12132908" cy="1117766"/>
            <a:chOff x="0" y="2742920"/>
            <a:chExt cx="12132908" cy="11177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BC5BAE-9B2F-4A66-A51C-8CEFBA2CA798}"/>
                </a:ext>
              </a:extLst>
            </p:cNvPr>
            <p:cNvSpPr/>
            <p:nvPr/>
          </p:nvSpPr>
          <p:spPr>
            <a:xfrm>
              <a:off x="3159968" y="2860213"/>
              <a:ext cx="3023118" cy="9237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9ACFE0-D441-40FF-A36E-3AD98F156B4C}"/>
                </a:ext>
              </a:extLst>
            </p:cNvPr>
            <p:cNvSpPr txBox="1"/>
            <p:nvPr/>
          </p:nvSpPr>
          <p:spPr>
            <a:xfrm>
              <a:off x="0" y="3029690"/>
              <a:ext cx="3707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Subset of Data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23653A2B-7DB9-463F-9811-DF94B51F8C52}"/>
                </a:ext>
              </a:extLst>
            </p:cNvPr>
            <p:cNvSpPr/>
            <p:nvPr/>
          </p:nvSpPr>
          <p:spPr>
            <a:xfrm>
              <a:off x="6383693" y="2966366"/>
              <a:ext cx="951723" cy="6559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0CEAEA-3293-48A3-B3FE-3439432C8CCC}"/>
                </a:ext>
              </a:extLst>
            </p:cNvPr>
            <p:cNvSpPr txBox="1"/>
            <p:nvPr/>
          </p:nvSpPr>
          <p:spPr>
            <a:xfrm>
              <a:off x="7436499" y="2742920"/>
              <a:ext cx="1721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Compute loss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7D4B6562-2B7E-4AEA-B2AD-74ABFD8DFDFB}"/>
                </a:ext>
              </a:extLst>
            </p:cNvPr>
            <p:cNvSpPr/>
            <p:nvPr/>
          </p:nvSpPr>
          <p:spPr>
            <a:xfrm>
              <a:off x="9335278" y="2958563"/>
              <a:ext cx="951723" cy="6559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AA5824-66E8-4449-A581-8C86317CE02C}"/>
                </a:ext>
              </a:extLst>
            </p:cNvPr>
            <p:cNvSpPr txBox="1"/>
            <p:nvPr/>
          </p:nvSpPr>
          <p:spPr>
            <a:xfrm>
              <a:off x="10411410" y="2783468"/>
              <a:ext cx="1721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Gradient</a:t>
              </a:r>
              <a:br>
                <a:rPr lang="en-US" sz="3200" dirty="0"/>
              </a:br>
              <a:r>
                <a:rPr lang="en-US" sz="3200" dirty="0"/>
                <a:t>Descent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906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8E52-E395-4477-AF6D-4BE63B2C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7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Stochastic Gradient Descent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F9DE-450E-4089-996E-78FD0001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B5A514-6A9C-459E-9005-2DC1B58C0777}"/>
              </a:ext>
            </a:extLst>
          </p:cNvPr>
          <p:cNvSpPr/>
          <p:nvPr/>
        </p:nvSpPr>
        <p:spPr>
          <a:xfrm>
            <a:off x="3152192" y="1896317"/>
            <a:ext cx="3030894" cy="4357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5FF41F-94ED-4E72-B247-07337A72DF58}"/>
              </a:ext>
            </a:extLst>
          </p:cNvPr>
          <p:cNvSpPr txBox="1"/>
          <p:nvPr/>
        </p:nvSpPr>
        <p:spPr>
          <a:xfrm>
            <a:off x="3377682" y="1324947"/>
            <a:ext cx="2509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749078-48D3-4566-9E55-BA4E214C9E28}"/>
              </a:ext>
            </a:extLst>
          </p:cNvPr>
          <p:cNvGrpSpPr/>
          <p:nvPr/>
        </p:nvGrpSpPr>
        <p:grpSpPr>
          <a:xfrm>
            <a:off x="0" y="4415287"/>
            <a:ext cx="12132908" cy="1117766"/>
            <a:chOff x="0" y="2742920"/>
            <a:chExt cx="12132908" cy="11177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BC5BAE-9B2F-4A66-A51C-8CEFBA2CA798}"/>
                </a:ext>
              </a:extLst>
            </p:cNvPr>
            <p:cNvSpPr/>
            <p:nvPr/>
          </p:nvSpPr>
          <p:spPr>
            <a:xfrm>
              <a:off x="3159968" y="2860213"/>
              <a:ext cx="3023118" cy="9237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9ACFE0-D441-40FF-A36E-3AD98F156B4C}"/>
                </a:ext>
              </a:extLst>
            </p:cNvPr>
            <p:cNvSpPr txBox="1"/>
            <p:nvPr/>
          </p:nvSpPr>
          <p:spPr>
            <a:xfrm>
              <a:off x="0" y="3029690"/>
              <a:ext cx="3707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Subset of Data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23653A2B-7DB9-463F-9811-DF94B51F8C52}"/>
                </a:ext>
              </a:extLst>
            </p:cNvPr>
            <p:cNvSpPr/>
            <p:nvPr/>
          </p:nvSpPr>
          <p:spPr>
            <a:xfrm>
              <a:off x="6383693" y="2966366"/>
              <a:ext cx="951723" cy="6559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0CEAEA-3293-48A3-B3FE-3439432C8CCC}"/>
                </a:ext>
              </a:extLst>
            </p:cNvPr>
            <p:cNvSpPr txBox="1"/>
            <p:nvPr/>
          </p:nvSpPr>
          <p:spPr>
            <a:xfrm>
              <a:off x="7436499" y="2742920"/>
              <a:ext cx="1721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Compute loss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7D4B6562-2B7E-4AEA-B2AD-74ABFD8DFDFB}"/>
                </a:ext>
              </a:extLst>
            </p:cNvPr>
            <p:cNvSpPr/>
            <p:nvPr/>
          </p:nvSpPr>
          <p:spPr>
            <a:xfrm>
              <a:off x="9335278" y="2958563"/>
              <a:ext cx="951723" cy="6559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AA5824-66E8-4449-A581-8C86317CE02C}"/>
                </a:ext>
              </a:extLst>
            </p:cNvPr>
            <p:cNvSpPr txBox="1"/>
            <p:nvPr/>
          </p:nvSpPr>
          <p:spPr>
            <a:xfrm>
              <a:off x="10411410" y="2783468"/>
              <a:ext cx="1721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Gradient</a:t>
              </a:r>
              <a:br>
                <a:rPr lang="en-US" sz="3200" dirty="0"/>
              </a:br>
              <a:r>
                <a:rPr lang="en-US" sz="3200" dirty="0"/>
                <a:t>Descent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1099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8E52-E395-4477-AF6D-4BE63B2C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7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Stochastic Gradient Descent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F9DE-450E-4089-996E-78FD0001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B5A514-6A9C-459E-9005-2DC1B58C0777}"/>
              </a:ext>
            </a:extLst>
          </p:cNvPr>
          <p:cNvSpPr/>
          <p:nvPr/>
        </p:nvSpPr>
        <p:spPr>
          <a:xfrm>
            <a:off x="3152192" y="1896317"/>
            <a:ext cx="3030894" cy="4357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5FF41F-94ED-4E72-B247-07337A72DF58}"/>
              </a:ext>
            </a:extLst>
          </p:cNvPr>
          <p:cNvSpPr txBox="1"/>
          <p:nvPr/>
        </p:nvSpPr>
        <p:spPr>
          <a:xfrm>
            <a:off x="3377682" y="1324947"/>
            <a:ext cx="2509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749078-48D3-4566-9E55-BA4E214C9E28}"/>
              </a:ext>
            </a:extLst>
          </p:cNvPr>
          <p:cNvGrpSpPr/>
          <p:nvPr/>
        </p:nvGrpSpPr>
        <p:grpSpPr>
          <a:xfrm>
            <a:off x="0" y="1909722"/>
            <a:ext cx="12132908" cy="1117766"/>
            <a:chOff x="0" y="2742920"/>
            <a:chExt cx="12132908" cy="11177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BC5BAE-9B2F-4A66-A51C-8CEFBA2CA798}"/>
                </a:ext>
              </a:extLst>
            </p:cNvPr>
            <p:cNvSpPr/>
            <p:nvPr/>
          </p:nvSpPr>
          <p:spPr>
            <a:xfrm>
              <a:off x="3159968" y="2860213"/>
              <a:ext cx="3023118" cy="9237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9ACFE0-D441-40FF-A36E-3AD98F156B4C}"/>
                </a:ext>
              </a:extLst>
            </p:cNvPr>
            <p:cNvSpPr txBox="1"/>
            <p:nvPr/>
          </p:nvSpPr>
          <p:spPr>
            <a:xfrm>
              <a:off x="0" y="3029690"/>
              <a:ext cx="3707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Subset of Data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23653A2B-7DB9-463F-9811-DF94B51F8C52}"/>
                </a:ext>
              </a:extLst>
            </p:cNvPr>
            <p:cNvSpPr/>
            <p:nvPr/>
          </p:nvSpPr>
          <p:spPr>
            <a:xfrm>
              <a:off x="6383693" y="2966366"/>
              <a:ext cx="951723" cy="6559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0CEAEA-3293-48A3-B3FE-3439432C8CCC}"/>
                </a:ext>
              </a:extLst>
            </p:cNvPr>
            <p:cNvSpPr txBox="1"/>
            <p:nvPr/>
          </p:nvSpPr>
          <p:spPr>
            <a:xfrm>
              <a:off x="7436499" y="2742920"/>
              <a:ext cx="1721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Compute loss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7D4B6562-2B7E-4AEA-B2AD-74ABFD8DFDFB}"/>
                </a:ext>
              </a:extLst>
            </p:cNvPr>
            <p:cNvSpPr/>
            <p:nvPr/>
          </p:nvSpPr>
          <p:spPr>
            <a:xfrm>
              <a:off x="9335278" y="2958563"/>
              <a:ext cx="951723" cy="6559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AA5824-66E8-4449-A581-8C86317CE02C}"/>
                </a:ext>
              </a:extLst>
            </p:cNvPr>
            <p:cNvSpPr txBox="1"/>
            <p:nvPr/>
          </p:nvSpPr>
          <p:spPr>
            <a:xfrm>
              <a:off x="10411410" y="2783468"/>
              <a:ext cx="1721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Gradient</a:t>
              </a:r>
              <a:br>
                <a:rPr lang="en-US" sz="3200" dirty="0"/>
              </a:br>
              <a:r>
                <a:rPr lang="en-US" sz="3200" dirty="0"/>
                <a:t>Descent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59873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8E52-E395-4477-AF6D-4BE63B2C6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7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Stochastic Gradient Descent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BF9DE-450E-4089-996E-78FD0001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B5A514-6A9C-459E-9005-2DC1B58C0777}"/>
              </a:ext>
            </a:extLst>
          </p:cNvPr>
          <p:cNvSpPr/>
          <p:nvPr/>
        </p:nvSpPr>
        <p:spPr>
          <a:xfrm>
            <a:off x="3152192" y="1896317"/>
            <a:ext cx="3030894" cy="4357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5FF41F-94ED-4E72-B247-07337A72DF58}"/>
              </a:ext>
            </a:extLst>
          </p:cNvPr>
          <p:cNvSpPr txBox="1"/>
          <p:nvPr/>
        </p:nvSpPr>
        <p:spPr>
          <a:xfrm>
            <a:off x="3377682" y="1324947"/>
            <a:ext cx="2509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Data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5749078-48D3-4566-9E55-BA4E214C9E28}"/>
              </a:ext>
            </a:extLst>
          </p:cNvPr>
          <p:cNvGrpSpPr/>
          <p:nvPr/>
        </p:nvGrpSpPr>
        <p:grpSpPr>
          <a:xfrm>
            <a:off x="0" y="2735529"/>
            <a:ext cx="12132908" cy="1117766"/>
            <a:chOff x="0" y="2742920"/>
            <a:chExt cx="12132908" cy="11177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BC5BAE-9B2F-4A66-A51C-8CEFBA2CA798}"/>
                </a:ext>
              </a:extLst>
            </p:cNvPr>
            <p:cNvSpPr/>
            <p:nvPr/>
          </p:nvSpPr>
          <p:spPr>
            <a:xfrm>
              <a:off x="3159968" y="2860213"/>
              <a:ext cx="3023118" cy="9237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9ACFE0-D441-40FF-A36E-3AD98F156B4C}"/>
                </a:ext>
              </a:extLst>
            </p:cNvPr>
            <p:cNvSpPr txBox="1"/>
            <p:nvPr/>
          </p:nvSpPr>
          <p:spPr>
            <a:xfrm>
              <a:off x="0" y="3029690"/>
              <a:ext cx="3707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Subset of Data</a:t>
              </a: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23653A2B-7DB9-463F-9811-DF94B51F8C52}"/>
                </a:ext>
              </a:extLst>
            </p:cNvPr>
            <p:cNvSpPr/>
            <p:nvPr/>
          </p:nvSpPr>
          <p:spPr>
            <a:xfrm>
              <a:off x="6383693" y="2966366"/>
              <a:ext cx="951723" cy="6559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0CEAEA-3293-48A3-B3FE-3439432C8CCC}"/>
                </a:ext>
              </a:extLst>
            </p:cNvPr>
            <p:cNvSpPr txBox="1"/>
            <p:nvPr/>
          </p:nvSpPr>
          <p:spPr>
            <a:xfrm>
              <a:off x="7436499" y="2742920"/>
              <a:ext cx="1721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Compute loss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7D4B6562-2B7E-4AEA-B2AD-74ABFD8DFDFB}"/>
                </a:ext>
              </a:extLst>
            </p:cNvPr>
            <p:cNvSpPr/>
            <p:nvPr/>
          </p:nvSpPr>
          <p:spPr>
            <a:xfrm>
              <a:off x="9335278" y="2958563"/>
              <a:ext cx="951723" cy="6559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AA5824-66E8-4449-A581-8C86317CE02C}"/>
                </a:ext>
              </a:extLst>
            </p:cNvPr>
            <p:cNvSpPr txBox="1"/>
            <p:nvPr/>
          </p:nvSpPr>
          <p:spPr>
            <a:xfrm>
              <a:off x="10411410" y="2783468"/>
              <a:ext cx="1721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Gradient</a:t>
              </a:r>
              <a:br>
                <a:rPr lang="en-US" sz="3200" dirty="0"/>
              </a:br>
              <a:r>
                <a:rPr lang="en-US" sz="3200" dirty="0"/>
                <a:t>Descent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3304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1948C-6C7B-4FE5-A7DB-C52C2DCF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Overfitting/Regularization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A8934-86B6-414C-BD6F-326E6E5D5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overfitting?</a:t>
            </a:r>
          </a:p>
          <a:p>
            <a:r>
              <a:rPr lang="en-US" dirty="0"/>
              <a:t>Weight Regularization</a:t>
            </a:r>
          </a:p>
          <a:p>
            <a:r>
              <a:rPr lang="en-US" dirty="0"/>
              <a:t>Dropout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28896-E59B-44F2-ADA0-5B61DC471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814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C9E93-C49A-4C98-B5A0-41DEF684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overfitting?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E59AF-718A-427E-912C-6184DE5B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687050" cy="365125"/>
          </a:xfrm>
        </p:spPr>
        <p:txBody>
          <a:bodyPr/>
          <a:lstStyle/>
          <a:p>
            <a:r>
              <a:rPr lang="en-US" dirty="0"/>
              <a:t>https://hackernoon.com/memorizing-is-not-learning-6-tricks-to-prevent-overfitting-in-machine-learning-820b091dc42</a:t>
            </a:r>
          </a:p>
        </p:txBody>
      </p:sp>
      <p:pic>
        <p:nvPicPr>
          <p:cNvPr id="1026" name="Picture 2" descr="Image result for overfitting">
            <a:extLst>
              <a:ext uri="{FF2B5EF4-FFF2-40B4-BE49-F238E27FC236}">
                <a16:creationId xmlns:a16="http://schemas.microsoft.com/office/drawing/2014/main" id="{BB1ABB39-4FF9-49F8-8382-6B7A19441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695450"/>
            <a:ext cx="60960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dn-images-1.medium.com/max/1600/1*xWfbNW3arf39wxk4ZkI2Mw.png">
            <a:extLst>
              <a:ext uri="{FF2B5EF4-FFF2-40B4-BE49-F238E27FC236}">
                <a16:creationId xmlns:a16="http://schemas.microsoft.com/office/drawing/2014/main" id="{C20D6229-9893-4804-94AC-B53156855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28" y="3528874"/>
            <a:ext cx="5467743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13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C4788-BBB0-4D7D-9E05-C33A146ED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Weight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E086C-E470-4A42-BC25-6F3A17593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58951" cy="4263773"/>
          </a:xfrm>
        </p:spPr>
        <p:txBody>
          <a:bodyPr>
            <a:normAutofit/>
          </a:bodyPr>
          <a:lstStyle/>
          <a:p>
            <a:r>
              <a:rPr lang="en-US" dirty="0"/>
              <a:t>Make the weights less “sensitive” to input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978C8-A79C-4DF4-B8A2-8A5269254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EB6196-F14F-4B35-857D-01445DC0AE5C}"/>
              </a:ext>
            </a:extLst>
          </p:cNvPr>
          <p:cNvSpPr/>
          <p:nvPr/>
        </p:nvSpPr>
        <p:spPr>
          <a:xfrm>
            <a:off x="8266922" y="5085850"/>
            <a:ext cx="3086878" cy="6251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6E78CD8A-6F50-40A2-9016-3B3451D0B38B}"/>
              </a:ext>
            </a:extLst>
          </p:cNvPr>
          <p:cNvSpPr/>
          <p:nvPr/>
        </p:nvSpPr>
        <p:spPr>
          <a:xfrm>
            <a:off x="8890518" y="5159064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14" name="CustomShape 3">
            <a:extLst>
              <a:ext uri="{FF2B5EF4-FFF2-40B4-BE49-F238E27FC236}">
                <a16:creationId xmlns:a16="http://schemas.microsoft.com/office/drawing/2014/main" id="{FF181B22-0202-40E4-9ED6-269C87FFF610}"/>
              </a:ext>
            </a:extLst>
          </p:cNvPr>
          <p:cNvSpPr/>
          <p:nvPr/>
        </p:nvSpPr>
        <p:spPr>
          <a:xfrm>
            <a:off x="9628381" y="5186980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15" name="CustomShape 4">
            <a:extLst>
              <a:ext uri="{FF2B5EF4-FFF2-40B4-BE49-F238E27FC236}">
                <a16:creationId xmlns:a16="http://schemas.microsoft.com/office/drawing/2014/main" id="{BC498755-9BDB-42D4-A3C1-8ECCB865DAEA}"/>
              </a:ext>
            </a:extLst>
          </p:cNvPr>
          <p:cNvSpPr/>
          <p:nvPr/>
        </p:nvSpPr>
        <p:spPr>
          <a:xfrm>
            <a:off x="10331124" y="5166502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CA08-C2D0-4470-AB89-4A7265686F5A}"/>
              </a:ext>
            </a:extLst>
          </p:cNvPr>
          <p:cNvSpPr/>
          <p:nvPr/>
        </p:nvSpPr>
        <p:spPr>
          <a:xfrm>
            <a:off x="8266922" y="4059714"/>
            <a:ext cx="3086878" cy="6251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7" name="CustomShape 2">
            <a:extLst>
              <a:ext uri="{FF2B5EF4-FFF2-40B4-BE49-F238E27FC236}">
                <a16:creationId xmlns:a16="http://schemas.microsoft.com/office/drawing/2014/main" id="{D4F4475B-CABA-49F2-B77D-87753EED6B91}"/>
              </a:ext>
            </a:extLst>
          </p:cNvPr>
          <p:cNvSpPr/>
          <p:nvPr/>
        </p:nvSpPr>
        <p:spPr>
          <a:xfrm>
            <a:off x="8890518" y="4132928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18" name="CustomShape 3">
            <a:extLst>
              <a:ext uri="{FF2B5EF4-FFF2-40B4-BE49-F238E27FC236}">
                <a16:creationId xmlns:a16="http://schemas.microsoft.com/office/drawing/2014/main" id="{E398D48C-3475-42D6-BCC9-9E89FA5FE5FC}"/>
              </a:ext>
            </a:extLst>
          </p:cNvPr>
          <p:cNvSpPr/>
          <p:nvPr/>
        </p:nvSpPr>
        <p:spPr>
          <a:xfrm>
            <a:off x="9628381" y="4160844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19" name="CustomShape 4">
            <a:extLst>
              <a:ext uri="{FF2B5EF4-FFF2-40B4-BE49-F238E27FC236}">
                <a16:creationId xmlns:a16="http://schemas.microsoft.com/office/drawing/2014/main" id="{566232E1-DCAA-45C4-B41D-DE84F0816F88}"/>
              </a:ext>
            </a:extLst>
          </p:cNvPr>
          <p:cNvSpPr/>
          <p:nvPr/>
        </p:nvSpPr>
        <p:spPr>
          <a:xfrm>
            <a:off x="10331124" y="4140366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43ED52-1E77-4079-9A8F-5FFD26DA3081}"/>
              </a:ext>
            </a:extLst>
          </p:cNvPr>
          <p:cNvCxnSpPr>
            <a:cxnSpLocks/>
          </p:cNvCxnSpPr>
          <p:nvPr/>
        </p:nvCxnSpPr>
        <p:spPr>
          <a:xfrm flipV="1">
            <a:off x="9066828" y="4583331"/>
            <a:ext cx="0" cy="575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4428A3-7536-4FDD-83FE-EE4DEBA26141}"/>
              </a:ext>
            </a:extLst>
          </p:cNvPr>
          <p:cNvCxnSpPr>
            <a:cxnSpLocks/>
          </p:cNvCxnSpPr>
          <p:nvPr/>
        </p:nvCxnSpPr>
        <p:spPr>
          <a:xfrm flipV="1">
            <a:off x="9066828" y="4598233"/>
            <a:ext cx="737863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F1729AF-2DB4-4F32-8A20-9B5E048FF91C}"/>
              </a:ext>
            </a:extLst>
          </p:cNvPr>
          <p:cNvCxnSpPr>
            <a:cxnSpLocks/>
          </p:cNvCxnSpPr>
          <p:nvPr/>
        </p:nvCxnSpPr>
        <p:spPr>
          <a:xfrm flipV="1">
            <a:off x="9066828" y="4592046"/>
            <a:ext cx="1437554" cy="566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7E1F64-9A49-40B5-8793-6E9B8722EDF6}"/>
              </a:ext>
            </a:extLst>
          </p:cNvPr>
          <p:cNvCxnSpPr>
            <a:cxnSpLocks/>
          </p:cNvCxnSpPr>
          <p:nvPr/>
        </p:nvCxnSpPr>
        <p:spPr>
          <a:xfrm flipH="1" flipV="1">
            <a:off x="9042317" y="4580952"/>
            <a:ext cx="1465117" cy="58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6645B1-46C3-4EAB-BD03-B663430CD986}"/>
              </a:ext>
            </a:extLst>
          </p:cNvPr>
          <p:cNvCxnSpPr>
            <a:cxnSpLocks/>
          </p:cNvCxnSpPr>
          <p:nvPr/>
        </p:nvCxnSpPr>
        <p:spPr>
          <a:xfrm flipV="1">
            <a:off x="10507434" y="4585972"/>
            <a:ext cx="3052" cy="579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2E312B4-F6FA-432D-BAE7-FF08805F85E5}"/>
              </a:ext>
            </a:extLst>
          </p:cNvPr>
          <p:cNvCxnSpPr>
            <a:cxnSpLocks/>
          </p:cNvCxnSpPr>
          <p:nvPr/>
        </p:nvCxnSpPr>
        <p:spPr>
          <a:xfrm flipH="1" flipV="1">
            <a:off x="9804691" y="4598233"/>
            <a:ext cx="702743" cy="5675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6969440-153A-4502-8DF9-9A963E64F48D}"/>
              </a:ext>
            </a:extLst>
          </p:cNvPr>
          <p:cNvSpPr/>
          <p:nvPr/>
        </p:nvSpPr>
        <p:spPr>
          <a:xfrm>
            <a:off x="8266922" y="3073912"/>
            <a:ext cx="3086878" cy="6251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7" name="CustomShape 2">
            <a:extLst>
              <a:ext uri="{FF2B5EF4-FFF2-40B4-BE49-F238E27FC236}">
                <a16:creationId xmlns:a16="http://schemas.microsoft.com/office/drawing/2014/main" id="{6ACBA451-6788-4094-949F-7ADA57B36E52}"/>
              </a:ext>
            </a:extLst>
          </p:cNvPr>
          <p:cNvSpPr/>
          <p:nvPr/>
        </p:nvSpPr>
        <p:spPr>
          <a:xfrm>
            <a:off x="8890518" y="3147126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28" name="CustomShape 3">
            <a:extLst>
              <a:ext uri="{FF2B5EF4-FFF2-40B4-BE49-F238E27FC236}">
                <a16:creationId xmlns:a16="http://schemas.microsoft.com/office/drawing/2014/main" id="{23E07256-AC3E-4406-8270-0A5D4EEBBD5D}"/>
              </a:ext>
            </a:extLst>
          </p:cNvPr>
          <p:cNvSpPr/>
          <p:nvPr/>
        </p:nvSpPr>
        <p:spPr>
          <a:xfrm>
            <a:off x="9628381" y="3175042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29" name="CustomShape 4">
            <a:extLst>
              <a:ext uri="{FF2B5EF4-FFF2-40B4-BE49-F238E27FC236}">
                <a16:creationId xmlns:a16="http://schemas.microsoft.com/office/drawing/2014/main" id="{BEF12A4E-B873-4053-8DE4-5A7DDE681746}"/>
              </a:ext>
            </a:extLst>
          </p:cNvPr>
          <p:cNvSpPr/>
          <p:nvPr/>
        </p:nvSpPr>
        <p:spPr>
          <a:xfrm>
            <a:off x="10331124" y="3154564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425FF95-2282-475D-A4D5-C3DA49073A23}"/>
              </a:ext>
            </a:extLst>
          </p:cNvPr>
          <p:cNvSpPr/>
          <p:nvPr/>
        </p:nvSpPr>
        <p:spPr>
          <a:xfrm>
            <a:off x="8266922" y="6068986"/>
            <a:ext cx="3086878" cy="62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Input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BAFEA3-308C-4C08-BBEA-F0FC9806A110}"/>
              </a:ext>
            </a:extLst>
          </p:cNvPr>
          <p:cNvSpPr/>
          <p:nvPr/>
        </p:nvSpPr>
        <p:spPr>
          <a:xfrm>
            <a:off x="8266922" y="1948821"/>
            <a:ext cx="3086878" cy="62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Output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C8EA6D-5157-4C47-99E9-81C169E1F050}"/>
              </a:ext>
            </a:extLst>
          </p:cNvPr>
          <p:cNvCxnSpPr>
            <a:cxnSpLocks/>
            <a:endCxn id="13" idx="4"/>
          </p:cNvCxnSpPr>
          <p:nvPr/>
        </p:nvCxnSpPr>
        <p:spPr>
          <a:xfrm flipV="1">
            <a:off x="8794448" y="5576209"/>
            <a:ext cx="278050" cy="4841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4D2DD8-616D-40B9-85CB-3BD35B0DB419}"/>
              </a:ext>
            </a:extLst>
          </p:cNvPr>
          <p:cNvCxnSpPr>
            <a:cxnSpLocks/>
            <a:stCxn id="30" idx="0"/>
            <a:endCxn id="13" idx="4"/>
          </p:cNvCxnSpPr>
          <p:nvPr/>
        </p:nvCxnSpPr>
        <p:spPr>
          <a:xfrm flipH="1" flipV="1">
            <a:off x="9072498" y="5576209"/>
            <a:ext cx="737863" cy="492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CA19424-C892-4689-AD2A-819416509D9A}"/>
              </a:ext>
            </a:extLst>
          </p:cNvPr>
          <p:cNvCxnSpPr>
            <a:cxnSpLocks/>
            <a:endCxn id="13" idx="4"/>
          </p:cNvCxnSpPr>
          <p:nvPr/>
        </p:nvCxnSpPr>
        <p:spPr>
          <a:xfrm flipH="1" flipV="1">
            <a:off x="9072498" y="5576209"/>
            <a:ext cx="1575965" cy="4841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9FF96DB-A94C-4218-9534-BE645E5E3F1F}"/>
              </a:ext>
            </a:extLst>
          </p:cNvPr>
          <p:cNvCxnSpPr>
            <a:cxnSpLocks/>
            <a:endCxn id="14" idx="4"/>
          </p:cNvCxnSpPr>
          <p:nvPr/>
        </p:nvCxnSpPr>
        <p:spPr>
          <a:xfrm flipV="1">
            <a:off x="8777085" y="5604125"/>
            <a:ext cx="103327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82CFE9E-E319-4E0E-B0A3-312E838C4FEC}"/>
              </a:ext>
            </a:extLst>
          </p:cNvPr>
          <p:cNvCxnSpPr>
            <a:cxnSpLocks/>
            <a:endCxn id="15" idx="4"/>
          </p:cNvCxnSpPr>
          <p:nvPr/>
        </p:nvCxnSpPr>
        <p:spPr>
          <a:xfrm flipV="1">
            <a:off x="8793989" y="5583647"/>
            <a:ext cx="1719115" cy="4754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160D56F-F107-4BAF-B2E4-200FC56F7183}"/>
              </a:ext>
            </a:extLst>
          </p:cNvPr>
          <p:cNvCxnSpPr>
            <a:cxnSpLocks/>
            <a:stCxn id="30" idx="0"/>
            <a:endCxn id="14" idx="4"/>
          </p:cNvCxnSpPr>
          <p:nvPr/>
        </p:nvCxnSpPr>
        <p:spPr>
          <a:xfrm flipV="1">
            <a:off x="9810361" y="5604125"/>
            <a:ext cx="0" cy="4648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2250CE2-DAB9-455D-96B0-3EE96DA9A7EF}"/>
              </a:ext>
            </a:extLst>
          </p:cNvPr>
          <p:cNvCxnSpPr>
            <a:cxnSpLocks/>
            <a:endCxn id="15" idx="4"/>
          </p:cNvCxnSpPr>
          <p:nvPr/>
        </p:nvCxnSpPr>
        <p:spPr>
          <a:xfrm flipH="1" flipV="1">
            <a:off x="10513104" y="5583647"/>
            <a:ext cx="90540" cy="4828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CBF7508-F3BC-4DB3-BBF7-FC8A9D0A480B}"/>
              </a:ext>
            </a:extLst>
          </p:cNvPr>
          <p:cNvCxnSpPr>
            <a:cxnSpLocks/>
          </p:cNvCxnSpPr>
          <p:nvPr/>
        </p:nvCxnSpPr>
        <p:spPr>
          <a:xfrm flipV="1">
            <a:off x="9072498" y="2559070"/>
            <a:ext cx="0" cy="575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E861A43-A4D2-4205-B5F0-E38EA6AC89EA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9072498" y="2573972"/>
            <a:ext cx="737863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862499-7D14-4B1A-B6A2-3BA93B9136DA}"/>
              </a:ext>
            </a:extLst>
          </p:cNvPr>
          <p:cNvCxnSpPr>
            <a:cxnSpLocks/>
          </p:cNvCxnSpPr>
          <p:nvPr/>
        </p:nvCxnSpPr>
        <p:spPr>
          <a:xfrm flipV="1">
            <a:off x="9072498" y="2567785"/>
            <a:ext cx="1437554" cy="566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348DAFD-1B77-4E20-8F5F-2A31972FABA2}"/>
              </a:ext>
            </a:extLst>
          </p:cNvPr>
          <p:cNvCxnSpPr>
            <a:cxnSpLocks/>
            <a:stCxn id="30" idx="0"/>
            <a:endCxn id="15" idx="4"/>
          </p:cNvCxnSpPr>
          <p:nvPr/>
        </p:nvCxnSpPr>
        <p:spPr>
          <a:xfrm flipV="1">
            <a:off x="9810361" y="5583647"/>
            <a:ext cx="702743" cy="48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02E571B-714D-40BD-A392-440F52D30F11}"/>
              </a:ext>
            </a:extLst>
          </p:cNvPr>
          <p:cNvCxnSpPr>
            <a:cxnSpLocks/>
            <a:endCxn id="14" idx="4"/>
          </p:cNvCxnSpPr>
          <p:nvPr/>
        </p:nvCxnSpPr>
        <p:spPr>
          <a:xfrm flipH="1" flipV="1">
            <a:off x="9810361" y="5604125"/>
            <a:ext cx="85129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A6DE084-C953-4124-B340-6F295D55967D}"/>
              </a:ext>
            </a:extLst>
          </p:cNvPr>
          <p:cNvCxnSpPr>
            <a:cxnSpLocks/>
          </p:cNvCxnSpPr>
          <p:nvPr/>
        </p:nvCxnSpPr>
        <p:spPr>
          <a:xfrm flipH="1" flipV="1">
            <a:off x="9088533" y="2601888"/>
            <a:ext cx="721828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6122410-8E91-4287-937F-CADD2C35FA4B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9810361" y="2573972"/>
            <a:ext cx="0" cy="5880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CDD1998-A2F1-4F6E-86F8-3CDD3D4BB26A}"/>
              </a:ext>
            </a:extLst>
          </p:cNvPr>
          <p:cNvCxnSpPr>
            <a:cxnSpLocks/>
          </p:cNvCxnSpPr>
          <p:nvPr/>
        </p:nvCxnSpPr>
        <p:spPr>
          <a:xfrm flipV="1">
            <a:off x="9810361" y="2582254"/>
            <a:ext cx="766665" cy="5797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34C0B7-97F7-4A3A-9CBA-50E4C6059CF9}"/>
              </a:ext>
            </a:extLst>
          </p:cNvPr>
          <p:cNvCxnSpPr>
            <a:cxnSpLocks/>
          </p:cNvCxnSpPr>
          <p:nvPr/>
        </p:nvCxnSpPr>
        <p:spPr>
          <a:xfrm flipH="1" flipV="1">
            <a:off x="9047987" y="2556691"/>
            <a:ext cx="1465117" cy="58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ECC3DD1-4D4B-4395-B52A-EFC1F6A5FC8A}"/>
              </a:ext>
            </a:extLst>
          </p:cNvPr>
          <p:cNvCxnSpPr>
            <a:cxnSpLocks/>
          </p:cNvCxnSpPr>
          <p:nvPr/>
        </p:nvCxnSpPr>
        <p:spPr>
          <a:xfrm flipV="1">
            <a:off x="10513104" y="2561711"/>
            <a:ext cx="3052" cy="579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CC157F5-4027-4755-96EB-701CFB8BF104}"/>
              </a:ext>
            </a:extLst>
          </p:cNvPr>
          <p:cNvCxnSpPr>
            <a:cxnSpLocks/>
            <a:endCxn id="31" idx="2"/>
          </p:cNvCxnSpPr>
          <p:nvPr/>
        </p:nvCxnSpPr>
        <p:spPr>
          <a:xfrm flipH="1" flipV="1">
            <a:off x="9810361" y="2573972"/>
            <a:ext cx="702743" cy="5675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8DCC4C9-407D-43C4-BCF8-5361D1BE3B03}"/>
              </a:ext>
            </a:extLst>
          </p:cNvPr>
          <p:cNvCxnSpPr>
            <a:cxnSpLocks/>
          </p:cNvCxnSpPr>
          <p:nvPr/>
        </p:nvCxnSpPr>
        <p:spPr>
          <a:xfrm flipV="1">
            <a:off x="9066828" y="3597529"/>
            <a:ext cx="0" cy="575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2CA88B4-B032-4F43-8C48-96C487778243}"/>
              </a:ext>
            </a:extLst>
          </p:cNvPr>
          <p:cNvCxnSpPr>
            <a:cxnSpLocks/>
          </p:cNvCxnSpPr>
          <p:nvPr/>
        </p:nvCxnSpPr>
        <p:spPr>
          <a:xfrm flipV="1">
            <a:off x="9066828" y="3612431"/>
            <a:ext cx="737863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E1A6566-DDF5-402E-A701-28A76E5EDCA8}"/>
              </a:ext>
            </a:extLst>
          </p:cNvPr>
          <p:cNvCxnSpPr>
            <a:cxnSpLocks/>
          </p:cNvCxnSpPr>
          <p:nvPr/>
        </p:nvCxnSpPr>
        <p:spPr>
          <a:xfrm flipV="1">
            <a:off x="9066828" y="3606244"/>
            <a:ext cx="1437554" cy="566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D6042CE-E474-4946-8F47-254D48EEA774}"/>
              </a:ext>
            </a:extLst>
          </p:cNvPr>
          <p:cNvCxnSpPr>
            <a:cxnSpLocks/>
          </p:cNvCxnSpPr>
          <p:nvPr/>
        </p:nvCxnSpPr>
        <p:spPr>
          <a:xfrm flipH="1" flipV="1">
            <a:off x="9042317" y="3595150"/>
            <a:ext cx="1465117" cy="58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4C06944-3A92-4B2B-9FA2-EBFCB7ACC867}"/>
              </a:ext>
            </a:extLst>
          </p:cNvPr>
          <p:cNvCxnSpPr>
            <a:cxnSpLocks/>
          </p:cNvCxnSpPr>
          <p:nvPr/>
        </p:nvCxnSpPr>
        <p:spPr>
          <a:xfrm flipV="1">
            <a:off x="10507434" y="3600170"/>
            <a:ext cx="3052" cy="579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D9F9353-3762-455E-8E02-D36411A87924}"/>
              </a:ext>
            </a:extLst>
          </p:cNvPr>
          <p:cNvCxnSpPr>
            <a:cxnSpLocks/>
          </p:cNvCxnSpPr>
          <p:nvPr/>
        </p:nvCxnSpPr>
        <p:spPr>
          <a:xfrm flipH="1" flipV="1">
            <a:off x="9804691" y="3612431"/>
            <a:ext cx="702743" cy="5675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65FBAA4-5649-477C-9AD3-FF5573FC3650}"/>
              </a:ext>
            </a:extLst>
          </p:cNvPr>
          <p:cNvCxnSpPr>
            <a:cxnSpLocks/>
          </p:cNvCxnSpPr>
          <p:nvPr/>
        </p:nvCxnSpPr>
        <p:spPr>
          <a:xfrm flipH="1" flipV="1">
            <a:off x="9075414" y="3621477"/>
            <a:ext cx="721828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300C75-2A41-45FF-885E-2E355567047D}"/>
              </a:ext>
            </a:extLst>
          </p:cNvPr>
          <p:cNvCxnSpPr>
            <a:cxnSpLocks/>
          </p:cNvCxnSpPr>
          <p:nvPr/>
        </p:nvCxnSpPr>
        <p:spPr>
          <a:xfrm flipV="1">
            <a:off x="9797242" y="3593561"/>
            <a:ext cx="0" cy="5880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A537344-0367-4093-A66A-91B2A8634E5F}"/>
              </a:ext>
            </a:extLst>
          </p:cNvPr>
          <p:cNvCxnSpPr>
            <a:cxnSpLocks/>
          </p:cNvCxnSpPr>
          <p:nvPr/>
        </p:nvCxnSpPr>
        <p:spPr>
          <a:xfrm flipV="1">
            <a:off x="9797242" y="3601843"/>
            <a:ext cx="766665" cy="5797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22D99D0-FA2A-417A-AF46-37C64E2251FB}"/>
              </a:ext>
            </a:extLst>
          </p:cNvPr>
          <p:cNvCxnSpPr>
            <a:cxnSpLocks/>
          </p:cNvCxnSpPr>
          <p:nvPr/>
        </p:nvCxnSpPr>
        <p:spPr>
          <a:xfrm flipH="1" flipV="1">
            <a:off x="9088849" y="4629112"/>
            <a:ext cx="721828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DF5D5DF-445F-4F4D-B48D-A95CDF758130}"/>
              </a:ext>
            </a:extLst>
          </p:cNvPr>
          <p:cNvCxnSpPr>
            <a:cxnSpLocks/>
          </p:cNvCxnSpPr>
          <p:nvPr/>
        </p:nvCxnSpPr>
        <p:spPr>
          <a:xfrm flipV="1">
            <a:off x="9810677" y="4601196"/>
            <a:ext cx="0" cy="5880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6A8765A-C8FD-4788-9B70-45F892260E33}"/>
              </a:ext>
            </a:extLst>
          </p:cNvPr>
          <p:cNvCxnSpPr>
            <a:cxnSpLocks/>
          </p:cNvCxnSpPr>
          <p:nvPr/>
        </p:nvCxnSpPr>
        <p:spPr>
          <a:xfrm flipV="1">
            <a:off x="9810677" y="4609478"/>
            <a:ext cx="766665" cy="5797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581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A1E16-9A1A-400A-AAD5-89244915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Dropout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E39B9-F089-4EA8-A934-E0789390A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48200" cy="4351338"/>
          </a:xfrm>
        </p:spPr>
        <p:txBody>
          <a:bodyPr/>
          <a:lstStyle/>
          <a:p>
            <a:r>
              <a:rPr lang="en-US" dirty="0"/>
              <a:t>Randomly drop connections between neurons during training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D7338-16FF-49EE-B1A7-ED248A9CD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/>
              <a:t>Srivastava, N., Hinton, G., </a:t>
            </a:r>
            <a:r>
              <a:rPr lang="en-US" dirty="0" err="1"/>
              <a:t>Krizhevsky</a:t>
            </a:r>
            <a:r>
              <a:rPr lang="en-US" dirty="0"/>
              <a:t>, A., </a:t>
            </a:r>
            <a:r>
              <a:rPr lang="en-US" dirty="0" err="1"/>
              <a:t>Sutskever</a:t>
            </a:r>
            <a:r>
              <a:rPr lang="en-US" dirty="0"/>
              <a:t>, I., &amp; </a:t>
            </a:r>
            <a:r>
              <a:rPr lang="en-US" dirty="0" err="1"/>
              <a:t>Salakhutdinov</a:t>
            </a:r>
            <a:r>
              <a:rPr lang="en-US" dirty="0"/>
              <a:t>, R. (2014). Dropout: a simple way to prevent neural networks from overfitting. </a:t>
            </a:r>
            <a:r>
              <a:rPr lang="en-US" i="1" dirty="0"/>
              <a:t>The Journal of Machine Learning Research</a:t>
            </a:r>
            <a:r>
              <a:rPr lang="en-US" dirty="0"/>
              <a:t>, </a:t>
            </a:r>
            <a:r>
              <a:rPr lang="en-US" i="1" dirty="0"/>
              <a:t>15</a:t>
            </a:r>
            <a:r>
              <a:rPr lang="en-US" dirty="0"/>
              <a:t>(1), 1929-1958.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DA864-C3CC-4D7F-AC6A-7726D114F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399" y="1690688"/>
            <a:ext cx="5805001" cy="313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BC2E3-A7A3-4B29-82F5-AAADEFF69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8A0A1-6A9F-4507-9010-8F667B3C1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20408"/>
          </a:xfrm>
        </p:spPr>
        <p:txBody>
          <a:bodyPr>
            <a:normAutofit/>
          </a:bodyPr>
          <a:lstStyle/>
          <a:p>
            <a:r>
              <a:rPr lang="en-US" dirty="0"/>
              <a:t>High Energy Physics</a:t>
            </a:r>
          </a:p>
          <a:p>
            <a:r>
              <a:rPr lang="en-US" dirty="0"/>
              <a:t>Circadian Rhythms</a:t>
            </a:r>
          </a:p>
          <a:p>
            <a:r>
              <a:rPr lang="en-US" dirty="0"/>
              <a:t>Neuroscience</a:t>
            </a:r>
          </a:p>
          <a:p>
            <a:r>
              <a:rPr lang="en-US" dirty="0"/>
              <a:t>Generative Models</a:t>
            </a:r>
          </a:p>
          <a:p>
            <a:r>
              <a:rPr lang="en-US" dirty="0"/>
              <a:t>Reinforcement Learning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CA3B4-4BCD-487C-ABEC-7B435CED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41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495B0-65AD-4315-9C4D-5485CC06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High Energy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6A15B-92C2-47E5-BE00-A32AE8607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2042"/>
            <a:ext cx="12052040" cy="885256"/>
          </a:xfrm>
        </p:spPr>
        <p:txBody>
          <a:bodyPr>
            <a:normAutofit/>
          </a:bodyPr>
          <a:lstStyle/>
          <a:p>
            <a:r>
              <a:rPr lang="en-US" dirty="0"/>
              <a:t>Detecting exotic particles (i.e. this Higgs Boson) in collision experiments is a difficult and computationally intensive task.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8DA59-81AC-4965-81F0-363AEEEB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en-US" dirty="0" err="1"/>
              <a:t>Baldi</a:t>
            </a:r>
            <a:r>
              <a:rPr lang="en-US" dirty="0"/>
              <a:t>, P., Sadowski, P., &amp; </a:t>
            </a:r>
            <a:r>
              <a:rPr lang="en-US" dirty="0" err="1"/>
              <a:t>Whiteson</a:t>
            </a:r>
            <a:r>
              <a:rPr lang="en-US" dirty="0"/>
              <a:t>, D. (2014). Searching for exotic particles in high-energy physics with deep learning. </a:t>
            </a:r>
            <a:r>
              <a:rPr lang="en-US" i="1" dirty="0"/>
              <a:t>Nature communications</a:t>
            </a:r>
            <a:r>
              <a:rPr lang="en-US" dirty="0"/>
              <a:t>, </a:t>
            </a:r>
            <a:r>
              <a:rPr lang="en-US" i="1" dirty="0"/>
              <a:t>5</a:t>
            </a:r>
            <a:r>
              <a:rPr lang="en-US" dirty="0"/>
              <a:t>, 4308.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DF5B6-BF8C-4F34-8194-9FC2C9FDF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543" y="2810015"/>
            <a:ext cx="8902027" cy="2855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DE7AF-0EEB-44DB-8334-EFE7A40200F2}"/>
              </a:ext>
            </a:extLst>
          </p:cNvPr>
          <p:cNvSpPr txBox="1"/>
          <p:nvPr/>
        </p:nvSpPr>
        <p:spPr>
          <a:xfrm>
            <a:off x="355336" y="4450703"/>
            <a:ext cx="2560641" cy="53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Decision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5002A2-3C1F-43A4-B5D2-01F2B79B4A9B}"/>
              </a:ext>
            </a:extLst>
          </p:cNvPr>
          <p:cNvSpPr txBox="1"/>
          <p:nvPr/>
        </p:nvSpPr>
        <p:spPr>
          <a:xfrm>
            <a:off x="297806" y="4816143"/>
            <a:ext cx="2560641" cy="53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Neural Network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8408B7-EB25-4497-A708-B43D9FF5B4EC}"/>
              </a:ext>
            </a:extLst>
          </p:cNvPr>
          <p:cNvSpPr txBox="1"/>
          <p:nvPr/>
        </p:nvSpPr>
        <p:spPr>
          <a:xfrm>
            <a:off x="0" y="5218860"/>
            <a:ext cx="3638167" cy="536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Deep Neural Network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D80707-1640-491D-98DE-646E3C062D0B}"/>
              </a:ext>
            </a:extLst>
          </p:cNvPr>
          <p:cNvSpPr/>
          <p:nvPr/>
        </p:nvSpPr>
        <p:spPr>
          <a:xfrm>
            <a:off x="0" y="5300144"/>
            <a:ext cx="11894194" cy="365125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0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92D04-2B1E-4749-B63D-62729A637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39F62-CDF4-4E5B-84CC-8D7F856F5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8461" cy="4351338"/>
          </a:xfrm>
        </p:spPr>
        <p:txBody>
          <a:bodyPr>
            <a:normAutofit/>
          </a:bodyPr>
          <a:lstStyle/>
          <a:p>
            <a:r>
              <a:rPr lang="en-US" sz="4000" dirty="0"/>
              <a:t>Input</a:t>
            </a:r>
          </a:p>
          <a:p>
            <a:r>
              <a:rPr lang="en-US" sz="4000" dirty="0"/>
              <a:t>Processing</a:t>
            </a:r>
          </a:p>
          <a:p>
            <a:r>
              <a:rPr lang="en-US" sz="4000" dirty="0"/>
              <a:t>Output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59A95-6335-495C-AE39-9AAB06D7A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02E2AA-B3AE-44C8-A0E5-0CEED12260A8}"/>
              </a:ext>
            </a:extLst>
          </p:cNvPr>
          <p:cNvSpPr/>
          <p:nvPr/>
        </p:nvSpPr>
        <p:spPr>
          <a:xfrm>
            <a:off x="8153400" y="3422902"/>
            <a:ext cx="3086878" cy="62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Processing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796C04-AFB8-41E3-BA25-CC3D0C02553A}"/>
              </a:ext>
            </a:extLst>
          </p:cNvPr>
          <p:cNvSpPr/>
          <p:nvPr/>
        </p:nvSpPr>
        <p:spPr>
          <a:xfrm>
            <a:off x="8153400" y="4533457"/>
            <a:ext cx="3086878" cy="62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Input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1661E24-022A-41DE-A876-2913B0103448}"/>
              </a:ext>
            </a:extLst>
          </p:cNvPr>
          <p:cNvSpPr/>
          <p:nvPr/>
        </p:nvSpPr>
        <p:spPr>
          <a:xfrm>
            <a:off x="8153400" y="2310867"/>
            <a:ext cx="3086878" cy="62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Output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8A0A3E-375B-4D55-A6A2-85A8E10A117E}"/>
              </a:ext>
            </a:extLst>
          </p:cNvPr>
          <p:cNvCxnSpPr>
            <a:cxnSpLocks/>
          </p:cNvCxnSpPr>
          <p:nvPr/>
        </p:nvCxnSpPr>
        <p:spPr>
          <a:xfrm flipV="1">
            <a:off x="8631496" y="4048118"/>
            <a:ext cx="623596" cy="4853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0F2888-78A6-478F-B084-C96C79700F0D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9255092" y="4048118"/>
            <a:ext cx="441747" cy="48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85B1B27-40D0-4792-BECC-F9F1B70EFC28}"/>
              </a:ext>
            </a:extLst>
          </p:cNvPr>
          <p:cNvCxnSpPr>
            <a:cxnSpLocks/>
          </p:cNvCxnSpPr>
          <p:nvPr/>
        </p:nvCxnSpPr>
        <p:spPr>
          <a:xfrm flipV="1">
            <a:off x="8631496" y="4048118"/>
            <a:ext cx="103327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3424B6-D194-4F05-9739-FBB26E3A3E6A}"/>
              </a:ext>
            </a:extLst>
          </p:cNvPr>
          <p:cNvCxnSpPr>
            <a:cxnSpLocks/>
          </p:cNvCxnSpPr>
          <p:nvPr/>
        </p:nvCxnSpPr>
        <p:spPr>
          <a:xfrm flipV="1">
            <a:off x="8625848" y="4048118"/>
            <a:ext cx="1448604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FE98E5-9960-4F5E-A285-838005B9F4B1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9664772" y="4048118"/>
            <a:ext cx="32067" cy="48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102D3B7-4D8F-417F-8D1A-F6DF4E369629}"/>
              </a:ext>
            </a:extLst>
          </p:cNvPr>
          <p:cNvCxnSpPr>
            <a:cxnSpLocks/>
          </p:cNvCxnSpPr>
          <p:nvPr/>
        </p:nvCxnSpPr>
        <p:spPr>
          <a:xfrm flipH="1" flipV="1">
            <a:off x="10074452" y="4048118"/>
            <a:ext cx="460489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01F5B1-E6A5-4F39-B351-2D0AD958288C}"/>
              </a:ext>
            </a:extLst>
          </p:cNvPr>
          <p:cNvCxnSpPr>
            <a:cxnSpLocks/>
          </p:cNvCxnSpPr>
          <p:nvPr/>
        </p:nvCxnSpPr>
        <p:spPr>
          <a:xfrm flipV="1">
            <a:off x="8631496" y="2928554"/>
            <a:ext cx="623596" cy="4853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0461B3-ED18-409F-9BFD-99921ED752DB}"/>
              </a:ext>
            </a:extLst>
          </p:cNvPr>
          <p:cNvCxnSpPr>
            <a:cxnSpLocks/>
          </p:cNvCxnSpPr>
          <p:nvPr/>
        </p:nvCxnSpPr>
        <p:spPr>
          <a:xfrm flipV="1">
            <a:off x="8631496" y="2928554"/>
            <a:ext cx="103327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BE323B9-659A-499A-9328-0701646A5CAB}"/>
              </a:ext>
            </a:extLst>
          </p:cNvPr>
          <p:cNvCxnSpPr>
            <a:cxnSpLocks/>
          </p:cNvCxnSpPr>
          <p:nvPr/>
        </p:nvCxnSpPr>
        <p:spPr>
          <a:xfrm flipV="1">
            <a:off x="8625848" y="2928554"/>
            <a:ext cx="1448604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B38992-C6EA-4B2D-A0FC-C4C7C01675F0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9696839" y="4048118"/>
            <a:ext cx="377613" cy="48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3265917-312B-45BA-B8D4-B3FCEA0D6CBA}"/>
              </a:ext>
            </a:extLst>
          </p:cNvPr>
          <p:cNvCxnSpPr>
            <a:cxnSpLocks/>
          </p:cNvCxnSpPr>
          <p:nvPr/>
        </p:nvCxnSpPr>
        <p:spPr>
          <a:xfrm flipH="1" flipV="1">
            <a:off x="9664772" y="4048118"/>
            <a:ext cx="85129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62389C5-52BE-4620-BEB8-FCA16178F2F2}"/>
              </a:ext>
            </a:extLst>
          </p:cNvPr>
          <p:cNvCxnSpPr>
            <a:cxnSpLocks/>
          </p:cNvCxnSpPr>
          <p:nvPr/>
        </p:nvCxnSpPr>
        <p:spPr>
          <a:xfrm flipH="1" flipV="1">
            <a:off x="9223025" y="2945027"/>
            <a:ext cx="441747" cy="48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F38118-A10E-4176-A0FE-37290AF81177}"/>
              </a:ext>
            </a:extLst>
          </p:cNvPr>
          <p:cNvCxnSpPr>
            <a:cxnSpLocks/>
          </p:cNvCxnSpPr>
          <p:nvPr/>
        </p:nvCxnSpPr>
        <p:spPr>
          <a:xfrm flipH="1" flipV="1">
            <a:off x="9632705" y="2945027"/>
            <a:ext cx="32067" cy="48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0AC8E99-2DAE-49C7-A7C5-E7F7D800CD81}"/>
              </a:ext>
            </a:extLst>
          </p:cNvPr>
          <p:cNvCxnSpPr>
            <a:cxnSpLocks/>
          </p:cNvCxnSpPr>
          <p:nvPr/>
        </p:nvCxnSpPr>
        <p:spPr>
          <a:xfrm flipV="1">
            <a:off x="9664772" y="2945027"/>
            <a:ext cx="377613" cy="48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0948A2C-FC56-4FCA-BF05-92313C10C5E7}"/>
              </a:ext>
            </a:extLst>
          </p:cNvPr>
          <p:cNvCxnSpPr>
            <a:cxnSpLocks/>
          </p:cNvCxnSpPr>
          <p:nvPr/>
        </p:nvCxnSpPr>
        <p:spPr>
          <a:xfrm flipH="1" flipV="1">
            <a:off x="9267149" y="2944962"/>
            <a:ext cx="1279849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3B59707-BEA7-47D4-972A-1070170EA91A}"/>
              </a:ext>
            </a:extLst>
          </p:cNvPr>
          <p:cNvCxnSpPr>
            <a:cxnSpLocks/>
          </p:cNvCxnSpPr>
          <p:nvPr/>
        </p:nvCxnSpPr>
        <p:spPr>
          <a:xfrm flipH="1" flipV="1">
            <a:off x="10086509" y="2944962"/>
            <a:ext cx="460489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C7E2BCA-C23F-4895-B301-3FF232E14FFD}"/>
              </a:ext>
            </a:extLst>
          </p:cNvPr>
          <p:cNvCxnSpPr>
            <a:cxnSpLocks/>
          </p:cNvCxnSpPr>
          <p:nvPr/>
        </p:nvCxnSpPr>
        <p:spPr>
          <a:xfrm flipH="1" flipV="1">
            <a:off x="9676829" y="2944962"/>
            <a:ext cx="85129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DDCAA08-F80D-4442-A71D-F6E514CA6425}"/>
              </a:ext>
            </a:extLst>
          </p:cNvPr>
          <p:cNvCxnSpPr/>
          <p:nvPr/>
        </p:nvCxnSpPr>
        <p:spPr>
          <a:xfrm>
            <a:off x="7511143" y="4273420"/>
            <a:ext cx="14462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CAF2D08-7756-485D-B0F0-CC03D7B40251}"/>
              </a:ext>
            </a:extLst>
          </p:cNvPr>
          <p:cNvSpPr txBox="1"/>
          <p:nvPr/>
        </p:nvSpPr>
        <p:spPr>
          <a:xfrm>
            <a:off x="3033109" y="3981032"/>
            <a:ext cx="4426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Connections: “Weights”</a:t>
            </a:r>
          </a:p>
        </p:txBody>
      </p:sp>
    </p:spTree>
    <p:extLst>
      <p:ext uri="{BB962C8B-B14F-4D97-AF65-F5344CB8AC3E}">
        <p14:creationId xmlns:p14="http://schemas.microsoft.com/office/powerpoint/2010/main" val="367989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://i.huffpost.com/gen/1078004/images/o-AIDS-PILL-SOUTH-AFRICA-facebook.jpg">
            <a:extLst>
              <a:ext uri="{FF2B5EF4-FFF2-40B4-BE49-F238E27FC236}">
                <a16:creationId xmlns:a16="http://schemas.microsoft.com/office/drawing/2014/main" id="{DD306948-1DB0-49CC-BF2E-37272323F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74" y="1953712"/>
            <a:ext cx="676434" cy="45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6974E3-F490-4EE5-9AC8-30C5C831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520" y="1980445"/>
            <a:ext cx="1032106" cy="409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8CC8E0-E6EA-440C-8AA8-7E928F792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Circadian Rhythms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D0E7C-1033-4A6B-B03F-14D0EFFD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894" y="6531779"/>
            <a:ext cx="11495314" cy="365125"/>
          </a:xfrm>
        </p:spPr>
        <p:txBody>
          <a:bodyPr/>
          <a:lstStyle/>
          <a:p>
            <a:r>
              <a:rPr lang="en-US" dirty="0"/>
              <a:t>Agostinelli, F., Ceglia, N., </a:t>
            </a:r>
            <a:r>
              <a:rPr lang="en-US" dirty="0" err="1"/>
              <a:t>Shahbaba</a:t>
            </a:r>
            <a:r>
              <a:rPr lang="en-US" dirty="0"/>
              <a:t>, B., </a:t>
            </a:r>
            <a:r>
              <a:rPr lang="en-US" dirty="0" err="1"/>
              <a:t>Sassone-Corsi</a:t>
            </a:r>
            <a:r>
              <a:rPr lang="en-US" dirty="0"/>
              <a:t>, P., &amp; </a:t>
            </a:r>
            <a:r>
              <a:rPr lang="en-US" dirty="0" err="1"/>
              <a:t>Baldi</a:t>
            </a:r>
            <a:r>
              <a:rPr lang="en-US" dirty="0"/>
              <a:t>, P. (2016). What time is it? Deep learning approaches for circadian rhythms. </a:t>
            </a:r>
            <a:r>
              <a:rPr lang="en-US" i="1" dirty="0"/>
              <a:t>Bioinformatics</a:t>
            </a:r>
            <a:r>
              <a:rPr lang="en-US" dirty="0"/>
              <a:t>, </a:t>
            </a:r>
            <a:r>
              <a:rPr lang="en-US" i="1" dirty="0"/>
              <a:t>32</a:t>
            </a:r>
            <a:r>
              <a:rPr lang="en-US" dirty="0"/>
              <a:t>(12), i8-i17.</a:t>
            </a: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381DF4B-9C9E-42EF-BCDA-993F05BE0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6719" y="1277063"/>
            <a:ext cx="4953000" cy="5257800"/>
          </a:xfrm>
        </p:spPr>
        <p:txBody>
          <a:bodyPr>
            <a:normAutofit/>
          </a:bodyPr>
          <a:lstStyle/>
          <a:p>
            <a:r>
              <a:rPr lang="en-US" dirty="0"/>
              <a:t>Differences in molecular concentration under a </a:t>
            </a:r>
            <a:r>
              <a:rPr lang="en-US" dirty="0">
                <a:solidFill>
                  <a:srgbClr val="00B0F0"/>
                </a:solidFill>
              </a:rPr>
              <a:t>control condition</a:t>
            </a:r>
            <a:r>
              <a:rPr lang="en-US" dirty="0"/>
              <a:t> and an </a:t>
            </a:r>
            <a:r>
              <a:rPr lang="en-US" dirty="0">
                <a:solidFill>
                  <a:srgbClr val="00B0F0"/>
                </a:solidFill>
              </a:rPr>
              <a:t>experimental condition</a:t>
            </a:r>
            <a:r>
              <a:rPr lang="en-US" dirty="0"/>
              <a:t>.</a:t>
            </a:r>
          </a:p>
          <a:p>
            <a:r>
              <a:rPr lang="en-US" dirty="0"/>
              <a:t>These measurements are often carried out at different times. But the times aren’t recorded.</a:t>
            </a:r>
          </a:p>
          <a:p>
            <a:r>
              <a:rPr lang="en-US" dirty="0"/>
              <a:t>However, differences could be due to the </a:t>
            </a:r>
            <a:r>
              <a:rPr lang="en-US" dirty="0">
                <a:solidFill>
                  <a:srgbClr val="00B050"/>
                </a:solidFill>
              </a:rPr>
              <a:t>circadian rhythm </a:t>
            </a:r>
            <a:r>
              <a:rPr lang="en-US" dirty="0"/>
              <a:t>instead of the </a:t>
            </a:r>
            <a:r>
              <a:rPr lang="en-US" dirty="0">
                <a:solidFill>
                  <a:srgbClr val="00B0F0"/>
                </a:solidFill>
              </a:rPr>
              <a:t>experimental condition</a:t>
            </a:r>
            <a:r>
              <a:rPr lang="en-US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255FE-7B34-40CC-9B6A-F3B6DE89CC6C}"/>
              </a:ext>
            </a:extLst>
          </p:cNvPr>
          <p:cNvSpPr txBox="1"/>
          <p:nvPr/>
        </p:nvSpPr>
        <p:spPr>
          <a:xfrm>
            <a:off x="8192315" y="1453601"/>
            <a:ext cx="184037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Experimental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9CBBB7-2BED-4A2F-9525-7506FD814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319" y="2021408"/>
            <a:ext cx="1032106" cy="40936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7F705DBD-0465-4E37-B173-E82D4EE94954}"/>
              </a:ext>
            </a:extLst>
          </p:cNvPr>
          <p:cNvSpPr/>
          <p:nvPr/>
        </p:nvSpPr>
        <p:spPr>
          <a:xfrm>
            <a:off x="8769266" y="2038986"/>
            <a:ext cx="479230" cy="322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3A040-7598-4C07-AC6C-3B978CEF399F}"/>
              </a:ext>
            </a:extLst>
          </p:cNvPr>
          <p:cNvSpPr txBox="1"/>
          <p:nvPr/>
        </p:nvSpPr>
        <p:spPr>
          <a:xfrm>
            <a:off x="6528319" y="1445443"/>
            <a:ext cx="113784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3727A1-34A2-4FA2-8293-CD44C4CAFBDF}"/>
              </a:ext>
            </a:extLst>
          </p:cNvPr>
          <p:cNvSpPr txBox="1"/>
          <p:nvPr/>
        </p:nvSpPr>
        <p:spPr>
          <a:xfrm>
            <a:off x="8044092" y="3084883"/>
            <a:ext cx="184037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Experimental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058261-6460-46B5-8D3F-191AB2217F65}"/>
              </a:ext>
            </a:extLst>
          </p:cNvPr>
          <p:cNvSpPr txBox="1"/>
          <p:nvPr/>
        </p:nvSpPr>
        <p:spPr>
          <a:xfrm>
            <a:off x="6721395" y="3075639"/>
            <a:ext cx="1137848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CB836-AD97-4171-B81C-7C9F47F244DB}"/>
              </a:ext>
            </a:extLst>
          </p:cNvPr>
          <p:cNvSpPr txBox="1"/>
          <p:nvPr/>
        </p:nvSpPr>
        <p:spPr>
          <a:xfrm>
            <a:off x="6528319" y="3639263"/>
            <a:ext cx="145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04:00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A2DC6F-21E7-43F7-BFC4-CE3B773358D6}"/>
              </a:ext>
            </a:extLst>
          </p:cNvPr>
          <p:cNvSpPr txBox="1"/>
          <p:nvPr/>
        </p:nvSpPr>
        <p:spPr>
          <a:xfrm>
            <a:off x="7994050" y="3611727"/>
            <a:ext cx="145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12:00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20AE79-7C77-4440-836A-9B88F290F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223" y="4252871"/>
            <a:ext cx="3968172" cy="1524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E7796D-2147-4922-B12B-1382DC71CB35}"/>
              </a:ext>
            </a:extLst>
          </p:cNvPr>
          <p:cNvSpPr txBox="1"/>
          <p:nvPr/>
        </p:nvSpPr>
        <p:spPr>
          <a:xfrm>
            <a:off x="6530895" y="6016906"/>
            <a:ext cx="114042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Control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50A666-B267-44C3-8D93-5D1A6567C8C9}"/>
              </a:ext>
            </a:extLst>
          </p:cNvPr>
          <p:cNvSpPr txBox="1"/>
          <p:nvPr/>
        </p:nvSpPr>
        <p:spPr>
          <a:xfrm>
            <a:off x="7829492" y="6021529"/>
            <a:ext cx="1823027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Experimental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B6AF63-7C2C-418E-B7FE-3D38546EECE4}"/>
              </a:ext>
            </a:extLst>
          </p:cNvPr>
          <p:cNvSpPr/>
          <p:nvPr/>
        </p:nvSpPr>
        <p:spPr>
          <a:xfrm>
            <a:off x="7108492" y="4807251"/>
            <a:ext cx="363653" cy="338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27F2F0-0EFE-4880-9200-5F457D7B3DC7}"/>
              </a:ext>
            </a:extLst>
          </p:cNvPr>
          <p:cNvSpPr/>
          <p:nvPr/>
        </p:nvSpPr>
        <p:spPr>
          <a:xfrm>
            <a:off x="8463106" y="5235167"/>
            <a:ext cx="363653" cy="3384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67E90E7-2D3D-4C47-9E1B-C6528843FF90}"/>
              </a:ext>
            </a:extLst>
          </p:cNvPr>
          <p:cNvSpPr/>
          <p:nvPr/>
        </p:nvSpPr>
        <p:spPr>
          <a:xfrm>
            <a:off x="6721395" y="4450606"/>
            <a:ext cx="3284376" cy="996982"/>
          </a:xfrm>
          <a:custGeom>
            <a:avLst/>
            <a:gdLst>
              <a:gd name="connsiteX0" fmla="*/ 0 w 3284376"/>
              <a:gd name="connsiteY0" fmla="*/ 0 h 996982"/>
              <a:gd name="connsiteX1" fmla="*/ 1278294 w 3284376"/>
              <a:gd name="connsiteY1" fmla="*/ 979715 h 996982"/>
              <a:gd name="connsiteX2" fmla="*/ 3284376 w 3284376"/>
              <a:gd name="connsiteY2" fmla="*/ 531845 h 99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4376" h="996982">
                <a:moveTo>
                  <a:pt x="0" y="0"/>
                </a:moveTo>
                <a:cubicBezTo>
                  <a:pt x="365449" y="445537"/>
                  <a:pt x="730898" y="891074"/>
                  <a:pt x="1278294" y="979715"/>
                </a:cubicBezTo>
                <a:cubicBezTo>
                  <a:pt x="1825690" y="1068356"/>
                  <a:pt x="2555033" y="800100"/>
                  <a:pt x="3284376" y="531845"/>
                </a:cubicBezTo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animBg="1"/>
      <p:bldP spid="11" grpId="0" animBg="1"/>
      <p:bldP spid="12" grpId="0"/>
      <p:bldP spid="13" grpId="0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BB92-3166-47F3-AEC4-1D2866DB2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431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Circadian Rhythms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FD769-3DB7-487C-BF63-85FFA3139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57" y="1873183"/>
            <a:ext cx="3089988" cy="4351338"/>
          </a:xfrm>
        </p:spPr>
        <p:txBody>
          <a:bodyPr/>
          <a:lstStyle/>
          <a:p>
            <a:r>
              <a:rPr lang="en-US" dirty="0"/>
              <a:t>Using a specialized output layer, we can train a network to predict the time of day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A78C6C-A359-4CB4-9C0F-2F26D8D87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215" y="6492875"/>
            <a:ext cx="11090669" cy="365125"/>
          </a:xfrm>
        </p:spPr>
        <p:txBody>
          <a:bodyPr/>
          <a:lstStyle/>
          <a:p>
            <a:r>
              <a:rPr lang="en-US" dirty="0"/>
              <a:t>Agostinelli, F., Ceglia, N., </a:t>
            </a:r>
            <a:r>
              <a:rPr lang="en-US" dirty="0" err="1"/>
              <a:t>Shahbaba</a:t>
            </a:r>
            <a:r>
              <a:rPr lang="en-US" dirty="0"/>
              <a:t>, B., </a:t>
            </a:r>
            <a:r>
              <a:rPr lang="en-US" dirty="0" err="1"/>
              <a:t>Sassone-Corsi</a:t>
            </a:r>
            <a:r>
              <a:rPr lang="en-US" dirty="0"/>
              <a:t>, P., &amp; </a:t>
            </a:r>
            <a:r>
              <a:rPr lang="en-US" dirty="0" err="1"/>
              <a:t>Baldi</a:t>
            </a:r>
            <a:r>
              <a:rPr lang="en-US" dirty="0"/>
              <a:t>, P. (2016). What time is it? Deep learning approaches for circadian rhythms. </a:t>
            </a:r>
            <a:r>
              <a:rPr lang="en-US" i="1" dirty="0"/>
              <a:t>Bioinformatics</a:t>
            </a:r>
            <a:r>
              <a:rPr lang="en-US" dirty="0"/>
              <a:t>, </a:t>
            </a:r>
            <a:r>
              <a:rPr lang="en-US" i="1" dirty="0"/>
              <a:t>32</a:t>
            </a:r>
            <a:r>
              <a:rPr lang="en-US" dirty="0"/>
              <a:t>(12), i8-i17.</a:t>
            </a:r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2F3A988-AF1B-4E71-9154-E59B9055F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8721" y="1158875"/>
            <a:ext cx="4276724" cy="538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0642F54-E6D6-462E-941C-5BBB19B7DA67}"/>
              </a:ext>
            </a:extLst>
          </p:cNvPr>
          <p:cNvGrpSpPr/>
          <p:nvPr/>
        </p:nvGrpSpPr>
        <p:grpSpPr>
          <a:xfrm>
            <a:off x="8036560" y="3597275"/>
            <a:ext cx="4038600" cy="3124200"/>
            <a:chOff x="4953000" y="4038600"/>
            <a:chExt cx="3733800" cy="2859144"/>
          </a:xfrm>
        </p:grpSpPr>
        <p:pic>
          <p:nvPicPr>
            <p:cNvPr id="7" name="Picture 2" descr="https://www.mathsisfun.com/geometry/images/circle-unit-sct.gif">
              <a:extLst>
                <a:ext uri="{FF2B5EF4-FFF2-40B4-BE49-F238E27FC236}">
                  <a16:creationId xmlns:a16="http://schemas.microsoft.com/office/drawing/2014/main" id="{447D7A19-2351-40C0-8D96-628A14B01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7830" y="4038600"/>
              <a:ext cx="3348970" cy="2630544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FE2D09-CE8E-4CB6-A81F-6FDD3D3685EA}"/>
                </a:ext>
              </a:extLst>
            </p:cNvPr>
            <p:cNvSpPr txBox="1"/>
            <p:nvPr/>
          </p:nvSpPr>
          <p:spPr>
            <a:xfrm>
              <a:off x="6374876" y="42672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CD66F6-2CDE-4F10-8D3E-42C1BCBC6DAB}"/>
                </a:ext>
              </a:extLst>
            </p:cNvPr>
            <p:cNvSpPr txBox="1"/>
            <p:nvPr/>
          </p:nvSpPr>
          <p:spPr>
            <a:xfrm>
              <a:off x="7391400" y="56388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15DFEC-5337-47AB-ADEE-501461F9E43F}"/>
                </a:ext>
              </a:extLst>
            </p:cNvPr>
            <p:cNvSpPr txBox="1"/>
            <p:nvPr/>
          </p:nvSpPr>
          <p:spPr>
            <a:xfrm>
              <a:off x="6374876" y="6528412"/>
              <a:ext cx="635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A8A758-D75C-4B68-8556-E0DDB6E1DA64}"/>
                </a:ext>
              </a:extLst>
            </p:cNvPr>
            <p:cNvSpPr txBox="1"/>
            <p:nvPr/>
          </p:nvSpPr>
          <p:spPr>
            <a:xfrm>
              <a:off x="4953000" y="5333552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18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F9AB2D-FD2B-4360-A720-1886A3D7C34D}"/>
                  </a:ext>
                </a:extLst>
              </p:cNvPr>
              <p:cNvSpPr txBox="1"/>
              <p:nvPr/>
            </p:nvSpPr>
            <p:spPr>
              <a:xfrm>
                <a:off x="3201681" y="1068019"/>
                <a:ext cx="1100942" cy="656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F9AB2D-FD2B-4360-A720-1886A3D7C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681" y="1068019"/>
                <a:ext cx="1100942" cy="656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2DCA40-8D47-4CBB-B42E-AAC8B4A5BEF0}"/>
                  </a:ext>
                </a:extLst>
              </p:cNvPr>
              <p:cNvSpPr txBox="1"/>
              <p:nvPr/>
            </p:nvSpPr>
            <p:spPr>
              <a:xfrm>
                <a:off x="7346783" y="1012643"/>
                <a:ext cx="1100942" cy="6561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000" b="1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2DCA40-8D47-4CBB-B42E-AAC8B4A5B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783" y="1012643"/>
                <a:ext cx="1100942" cy="6561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90EFB1-DC78-4694-8A3F-338B5DF90B2B}"/>
                  </a:ext>
                </a:extLst>
              </p:cNvPr>
              <p:cNvSpPr txBox="1"/>
              <p:nvPr/>
            </p:nvSpPr>
            <p:spPr>
              <a:xfrm>
                <a:off x="8999280" y="1232769"/>
                <a:ext cx="2492605" cy="3147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𝒔𝒊𝒏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1" dirty="0">
                    <a:solidFill>
                      <a:srgbClr val="00B0F0"/>
                    </a:solidFill>
                  </a:rPr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𝒄𝒐𝒔</m:t>
                        </m:r>
                      </m:e>
                      <m:sup>
                        <m:r>
                          <a:rPr lang="en-US" sz="20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0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1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2000" b="1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90EFB1-DC78-4694-8A3F-338B5DF90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9280" y="1232769"/>
                <a:ext cx="2492605" cy="314766"/>
              </a:xfrm>
              <a:prstGeom prst="rect">
                <a:avLst/>
              </a:prstGeom>
              <a:blipFill>
                <a:blip r:embed="rId6"/>
                <a:stretch>
                  <a:fillRect l="-3667" t="-21154" r="-2934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2CD7C9C-F2D7-4B83-B194-55AA09A1A7F2}"/>
              </a:ext>
            </a:extLst>
          </p:cNvPr>
          <p:cNvSpPr txBox="1">
            <a:spLocks/>
          </p:cNvSpPr>
          <p:nvPr/>
        </p:nvSpPr>
        <p:spPr>
          <a:xfrm>
            <a:off x="8610600" y="1631101"/>
            <a:ext cx="35814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Forces output to lie on a </a:t>
            </a:r>
            <a:r>
              <a:rPr lang="en-US">
                <a:solidFill>
                  <a:srgbClr val="00B050"/>
                </a:solidFill>
              </a:rPr>
              <a:t>circular manifold</a:t>
            </a:r>
            <a:r>
              <a:rPr lang="en-US"/>
              <a:t>.</a:t>
            </a:r>
          </a:p>
          <a:p>
            <a:r>
              <a:rPr lang="en-US"/>
              <a:t>Captures the </a:t>
            </a:r>
            <a:r>
              <a:rPr lang="en-US">
                <a:solidFill>
                  <a:srgbClr val="00B050"/>
                </a:solidFill>
              </a:rPr>
              <a:t>cyclic</a:t>
            </a:r>
            <a:r>
              <a:rPr lang="en-US"/>
              <a:t> nature of time.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531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64889-93CA-4C20-9F37-5F37CE5B3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Circadian Rhythms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7FF63-88FE-4104-96FA-79F407F2C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4800" cy="4351338"/>
          </a:xfrm>
        </p:spPr>
        <p:txBody>
          <a:bodyPr/>
          <a:lstStyle/>
          <a:p>
            <a:r>
              <a:rPr lang="en-US" dirty="0"/>
              <a:t>The resulting architecture can impute the time an experiment was carried out within 2 hours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7FC8F-F9D1-4E73-8F1C-76692588F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7984" y="6402387"/>
            <a:ext cx="10812624" cy="365125"/>
          </a:xfrm>
        </p:spPr>
        <p:txBody>
          <a:bodyPr/>
          <a:lstStyle/>
          <a:p>
            <a:r>
              <a:rPr lang="en-US" dirty="0"/>
              <a:t>Agostinelli, F., Ceglia, N., </a:t>
            </a:r>
            <a:r>
              <a:rPr lang="en-US" dirty="0" err="1"/>
              <a:t>Shahbaba</a:t>
            </a:r>
            <a:r>
              <a:rPr lang="en-US" dirty="0"/>
              <a:t>, B., </a:t>
            </a:r>
            <a:r>
              <a:rPr lang="en-US" dirty="0" err="1"/>
              <a:t>Sassone-Corsi</a:t>
            </a:r>
            <a:r>
              <a:rPr lang="en-US" dirty="0"/>
              <a:t>, P., &amp; </a:t>
            </a:r>
            <a:r>
              <a:rPr lang="en-US" dirty="0" err="1"/>
              <a:t>Baldi</a:t>
            </a:r>
            <a:r>
              <a:rPr lang="en-US" dirty="0"/>
              <a:t>, P. (2016). What time is it? Deep learning approaches for circadian rhythms. </a:t>
            </a:r>
            <a:r>
              <a:rPr lang="en-US" i="1" dirty="0"/>
              <a:t>Bioinformatics</a:t>
            </a:r>
            <a:r>
              <a:rPr lang="en-US" dirty="0"/>
              <a:t>, </a:t>
            </a:r>
            <a:r>
              <a:rPr lang="en-US" i="1" dirty="0"/>
              <a:t>32</a:t>
            </a:r>
            <a:r>
              <a:rPr lang="en-US" dirty="0"/>
              <a:t>(12), i8-i17.</a:t>
            </a:r>
          </a:p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D61C11-8CD9-448A-92AF-97DCC1C19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448" y="1645133"/>
            <a:ext cx="7169049" cy="345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594DAE-705C-4219-B412-AC0D27DA1553}"/>
              </a:ext>
            </a:extLst>
          </p:cNvPr>
          <p:cNvSpPr/>
          <p:nvPr/>
        </p:nvSpPr>
        <p:spPr>
          <a:xfrm>
            <a:off x="6224296" y="4403035"/>
            <a:ext cx="5406312" cy="428907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668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D63BE-0FD4-4E5F-8608-4C6C923D7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Unsupervised Learning: Autoencoders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D4FAC-DF9B-4F6F-86C2-2B8D12562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48404" cy="4351338"/>
          </a:xfrm>
        </p:spPr>
        <p:txBody>
          <a:bodyPr/>
          <a:lstStyle/>
          <a:p>
            <a:r>
              <a:rPr lang="en-US" dirty="0"/>
              <a:t>Train a deep neural network to reproduce its input</a:t>
            </a:r>
          </a:p>
          <a:p>
            <a:r>
              <a:rPr lang="en-US" dirty="0"/>
              <a:t>Use a layer to force it to encode a higher level representation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1B87D-8F62-4225-8AFE-FD8174078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C02CA-850E-4F01-B197-7C97A31B2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068" y="1385889"/>
            <a:ext cx="2772993" cy="4791074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0003566-2D2B-4C8E-BCB9-64BAC856BE7E}"/>
              </a:ext>
            </a:extLst>
          </p:cNvPr>
          <p:cNvCxnSpPr/>
          <p:nvPr/>
        </p:nvCxnSpPr>
        <p:spPr>
          <a:xfrm flipV="1">
            <a:off x="9134669" y="4001294"/>
            <a:ext cx="0" cy="20729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9DB7CC6-8482-4E9A-89AD-25DC36B83D7F}"/>
              </a:ext>
            </a:extLst>
          </p:cNvPr>
          <p:cNvCxnSpPr/>
          <p:nvPr/>
        </p:nvCxnSpPr>
        <p:spPr>
          <a:xfrm flipV="1">
            <a:off x="9134669" y="1569115"/>
            <a:ext cx="0" cy="20729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9252C93-A2C1-4840-B22A-1B01E142DA46}"/>
              </a:ext>
            </a:extLst>
          </p:cNvPr>
          <p:cNvSpPr txBox="1"/>
          <p:nvPr/>
        </p:nvSpPr>
        <p:spPr>
          <a:xfrm>
            <a:off x="9610531" y="1931437"/>
            <a:ext cx="217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Decoder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0BC8851-A0CB-4C3C-8371-9368D0868E0D}"/>
              </a:ext>
            </a:extLst>
          </p:cNvPr>
          <p:cNvSpPr txBox="1"/>
          <p:nvPr/>
        </p:nvSpPr>
        <p:spPr>
          <a:xfrm>
            <a:off x="9610530" y="4851955"/>
            <a:ext cx="217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Encoder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230B87E-50E7-4A27-ACA6-D62AC948617B}"/>
              </a:ext>
            </a:extLst>
          </p:cNvPr>
          <p:cNvCxnSpPr>
            <a:cxnSpLocks/>
          </p:cNvCxnSpPr>
          <p:nvPr/>
        </p:nvCxnSpPr>
        <p:spPr>
          <a:xfrm flipH="1">
            <a:off x="7576457" y="3781426"/>
            <a:ext cx="203407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C922272A-B691-413E-8F02-3B1B8AFAFF74}"/>
              </a:ext>
            </a:extLst>
          </p:cNvPr>
          <p:cNvSpPr txBox="1"/>
          <p:nvPr/>
        </p:nvSpPr>
        <p:spPr>
          <a:xfrm>
            <a:off x="9610531" y="3654187"/>
            <a:ext cx="2174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Bottleneck layer</a:t>
            </a:r>
          </a:p>
        </p:txBody>
      </p:sp>
    </p:spTree>
    <p:extLst>
      <p:ext uri="{BB962C8B-B14F-4D97-AF65-F5344CB8AC3E}">
        <p14:creationId xmlns:p14="http://schemas.microsoft.com/office/powerpoint/2010/main" val="92626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238B8-3CE9-4304-87DC-4C1FEF9D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Neuroscience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7B975-48F0-480C-AAE3-44A619174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44351"/>
          </a:xfrm>
        </p:spPr>
        <p:txBody>
          <a:bodyPr>
            <a:normAutofit/>
          </a:bodyPr>
          <a:lstStyle/>
          <a:p>
            <a:r>
              <a:rPr lang="en-US" dirty="0"/>
              <a:t>We can then visualize how brain activity changes over time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9279D2-5F35-4845-9737-810F4A2C3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912" y="6393673"/>
            <a:ext cx="11590176" cy="365125"/>
          </a:xfrm>
        </p:spPr>
        <p:txBody>
          <a:bodyPr/>
          <a:lstStyle/>
          <a:p>
            <a:r>
              <a:rPr lang="en-US" dirty="0"/>
              <a:t>Fortin, N.J., Elias, G.A., Li, L., Agostinelli, F., </a:t>
            </a:r>
            <a:r>
              <a:rPr lang="en-US" dirty="0" err="1"/>
              <a:t>Baldi</a:t>
            </a:r>
            <a:r>
              <a:rPr lang="en-US" dirty="0"/>
              <a:t>, P., </a:t>
            </a:r>
            <a:r>
              <a:rPr lang="en-US" dirty="0" err="1"/>
              <a:t>Shahbaba</a:t>
            </a:r>
            <a:r>
              <a:rPr lang="en-US" dirty="0"/>
              <a:t>, B (2018) Sequential Activation of Upcoming Nonspatial Item Representations in Hippocampal Activity. Neuroscience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9530F9-A5FA-48BB-9223-ADABFBB1C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25" y="2577636"/>
            <a:ext cx="11535949" cy="22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E457B-1300-4A7E-BEC3-4DD73E5A9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340EE-3F45-4D71-913E-E11DC4F6E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Sometimes, it is beneficial to have the ability to </a:t>
            </a:r>
            <a:r>
              <a:rPr lang="en-US" dirty="0">
                <a:solidFill>
                  <a:srgbClr val="00B0F0"/>
                </a:solidFill>
              </a:rPr>
              <a:t>generate</a:t>
            </a:r>
            <a:r>
              <a:rPr lang="en-US" dirty="0"/>
              <a:t> realistic data</a:t>
            </a:r>
          </a:p>
          <a:p>
            <a:r>
              <a:rPr lang="en-US" dirty="0"/>
              <a:t>There are many methods to this, each with pros and cons</a:t>
            </a:r>
          </a:p>
          <a:p>
            <a:pPr lvl="1"/>
            <a:r>
              <a:rPr lang="en-US" dirty="0"/>
              <a:t>Variational autoencoders</a:t>
            </a:r>
          </a:p>
          <a:p>
            <a:pPr lvl="1"/>
            <a:r>
              <a:rPr lang="en-US" dirty="0"/>
              <a:t>Restricted Boltzmann machines</a:t>
            </a:r>
          </a:p>
          <a:p>
            <a:pPr lvl="1"/>
            <a:r>
              <a:rPr lang="en-US" dirty="0"/>
              <a:t>Flow based generative models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Generative Adversarial Networks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23B01-9CA7-4EF2-A6DA-B5231E7B5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76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enerative adversarial nets">
            <a:extLst>
              <a:ext uri="{FF2B5EF4-FFF2-40B4-BE49-F238E27FC236}">
                <a16:creationId xmlns:a16="http://schemas.microsoft.com/office/drawing/2014/main" id="{E728EC45-2F33-48D6-92A1-C7A61CAAC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1" y="2210969"/>
            <a:ext cx="7017280" cy="39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9A3DC0-DD33-4AB5-960F-53E938D2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Generative Models: Generative Adversarial Networks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C0CB4-EEF0-48CA-AC03-D75912ED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/>
              <a:t>Goodfellow, I., </a:t>
            </a:r>
            <a:r>
              <a:rPr lang="en-US" dirty="0" err="1"/>
              <a:t>Pouget</a:t>
            </a:r>
            <a:r>
              <a:rPr lang="en-US" dirty="0"/>
              <a:t>-Abadie, J., Mirza, M., Xu, B., </a:t>
            </a:r>
            <a:r>
              <a:rPr lang="en-US" dirty="0" err="1"/>
              <a:t>Warde</a:t>
            </a:r>
            <a:r>
              <a:rPr lang="en-US" dirty="0"/>
              <a:t>-Farley, D., </a:t>
            </a:r>
            <a:r>
              <a:rPr lang="en-US" dirty="0" err="1"/>
              <a:t>Ozair</a:t>
            </a:r>
            <a:r>
              <a:rPr lang="en-US" dirty="0"/>
              <a:t>, S., ... &amp; </a:t>
            </a:r>
            <a:r>
              <a:rPr lang="en-US" dirty="0" err="1"/>
              <a:t>Bengio</a:t>
            </a:r>
            <a:r>
              <a:rPr lang="en-US" dirty="0"/>
              <a:t>, Y. (2014). Generative adversarial nets. In </a:t>
            </a:r>
            <a:r>
              <a:rPr lang="en-US" i="1" dirty="0"/>
              <a:t>NIPS</a:t>
            </a:r>
            <a:r>
              <a:rPr lang="en-US" dirty="0"/>
              <a:t> (pp. 2672-2680).</a:t>
            </a:r>
          </a:p>
          <a:p>
            <a:r>
              <a:rPr lang="en-US" dirty="0"/>
              <a:t>http://blog.aylien.com/introduction-generative-adversarial-networks-code-tensorflow/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286673-DCF4-4C79-A117-814AB1786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128" y="2406656"/>
            <a:ext cx="4185329" cy="34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0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3DC0-DD33-4AB5-960F-53E938D2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Generative Models: Generative Adversarial Networks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C0CB4-EEF0-48CA-AC03-D75912ED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/>
              <a:t>J.-Y. Zhu, T. Park, P. Isola, and A. A. </a:t>
            </a:r>
            <a:r>
              <a:rPr lang="en-US" dirty="0" err="1"/>
              <a:t>Efros</a:t>
            </a:r>
            <a:r>
              <a:rPr lang="en-US" dirty="0"/>
              <a:t>. Unpaired image-to-image translation using </a:t>
            </a:r>
            <a:r>
              <a:rPr lang="en-US" dirty="0" err="1"/>
              <a:t>cycleconsistent</a:t>
            </a:r>
            <a:r>
              <a:rPr lang="en-US" dirty="0"/>
              <a:t> adversarial networks. </a:t>
            </a:r>
            <a:r>
              <a:rPr lang="en-US" dirty="0" err="1"/>
              <a:t>arXiv</a:t>
            </a:r>
            <a:r>
              <a:rPr lang="en-US" dirty="0"/>
              <a:t> preprint arXiv:1703.10593, 2017.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9A73D-9893-4C1F-B454-C6E73742C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1" t="9063" r="52142" b="44043"/>
          <a:stretch/>
        </p:blipFill>
        <p:spPr>
          <a:xfrm>
            <a:off x="1298771" y="1908312"/>
            <a:ext cx="9594453" cy="44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52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3DC0-DD33-4AB5-960F-53E938D2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Generative Models: Generative Adversarial Networks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C0CB4-EEF0-48CA-AC03-D75912ED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/>
              <a:t>J.-Y. Zhu, T. Park, P. Isola, and A. A. </a:t>
            </a:r>
            <a:r>
              <a:rPr lang="en-US" dirty="0" err="1"/>
              <a:t>Efros</a:t>
            </a:r>
            <a:r>
              <a:rPr lang="en-US" dirty="0"/>
              <a:t>. Unpaired image-to-image translation using </a:t>
            </a:r>
            <a:r>
              <a:rPr lang="en-US" dirty="0" err="1"/>
              <a:t>cycleconsistent</a:t>
            </a:r>
            <a:r>
              <a:rPr lang="en-US" dirty="0"/>
              <a:t> adversarial networks. </a:t>
            </a:r>
            <a:r>
              <a:rPr lang="en-US" dirty="0" err="1"/>
              <a:t>arXiv</a:t>
            </a:r>
            <a:r>
              <a:rPr lang="en-US" dirty="0"/>
              <a:t> preprint arXiv:1703.10593, 2017.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9A73D-9893-4C1F-B454-C6E73742C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70" r="51635" b="-1507"/>
          <a:stretch/>
        </p:blipFill>
        <p:spPr>
          <a:xfrm>
            <a:off x="1370334" y="2066062"/>
            <a:ext cx="9451327" cy="421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441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3DC0-DD33-4AB5-960F-53E938D2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Generative Models: Generative Adversarial Networks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C0CB4-EEF0-48CA-AC03-D75912ED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/>
              <a:t>J.-Y. Zhu, T. Park, P. Isola, and A. A. </a:t>
            </a:r>
            <a:r>
              <a:rPr lang="en-US" dirty="0" err="1"/>
              <a:t>Efros</a:t>
            </a:r>
            <a:r>
              <a:rPr lang="en-US" dirty="0"/>
              <a:t>. Unpaired image-to-image translation using </a:t>
            </a:r>
            <a:r>
              <a:rPr lang="en-US" dirty="0" err="1"/>
              <a:t>cycleconsistent</a:t>
            </a:r>
            <a:r>
              <a:rPr lang="en-US" dirty="0"/>
              <a:t> adversarial networks. </a:t>
            </a:r>
            <a:r>
              <a:rPr lang="en-US" dirty="0" err="1"/>
              <a:t>arXiv</a:t>
            </a:r>
            <a:r>
              <a:rPr lang="en-US" dirty="0"/>
              <a:t> preprint arXiv:1703.10593, 2017.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9A73D-9893-4C1F-B454-C6E73742C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64" t="9113" r="771" b="44956"/>
          <a:stretch/>
        </p:blipFill>
        <p:spPr>
          <a:xfrm>
            <a:off x="1321902" y="2043099"/>
            <a:ext cx="9548192" cy="4154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485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0C75E9-4BF2-4D2C-8D76-AFC5EF5FDE63}"/>
              </a:ext>
            </a:extLst>
          </p:cNvPr>
          <p:cNvSpPr/>
          <p:nvPr/>
        </p:nvSpPr>
        <p:spPr>
          <a:xfrm>
            <a:off x="8266922" y="3587644"/>
            <a:ext cx="3086878" cy="6251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CF5E5-E98C-458A-990D-EC7F94F3D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14E1E-173E-4496-9F3B-60CD3F61D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7258B11A-03AE-4AE0-9F2A-B4612D2350D0}"/>
              </a:ext>
            </a:extLst>
          </p:cNvPr>
          <p:cNvSpPr/>
          <p:nvPr/>
        </p:nvSpPr>
        <p:spPr>
          <a:xfrm>
            <a:off x="8890518" y="3660858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06A21A05-EB73-4C9D-95CF-8A1C35A96C19}"/>
              </a:ext>
            </a:extLst>
          </p:cNvPr>
          <p:cNvSpPr/>
          <p:nvPr/>
        </p:nvSpPr>
        <p:spPr>
          <a:xfrm>
            <a:off x="9628381" y="3688774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B9D5185F-56BD-43B4-A117-BB43C084F0CE}"/>
              </a:ext>
            </a:extLst>
          </p:cNvPr>
          <p:cNvSpPr/>
          <p:nvPr/>
        </p:nvSpPr>
        <p:spPr>
          <a:xfrm>
            <a:off x="10331124" y="3668296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CE8D10-6282-4FE5-A3B9-AEC38F4F57DA}"/>
              </a:ext>
            </a:extLst>
          </p:cNvPr>
          <p:cNvSpPr/>
          <p:nvPr/>
        </p:nvSpPr>
        <p:spPr>
          <a:xfrm>
            <a:off x="8266922" y="4570780"/>
            <a:ext cx="3086878" cy="62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Input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8833AF-F28A-4144-9D3B-1699D06F2E8B}"/>
              </a:ext>
            </a:extLst>
          </p:cNvPr>
          <p:cNvSpPr/>
          <p:nvPr/>
        </p:nvSpPr>
        <p:spPr>
          <a:xfrm>
            <a:off x="8266922" y="2475609"/>
            <a:ext cx="3086878" cy="62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Output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84BD2A-3056-4705-9AD5-517896DC1BF0}"/>
              </a:ext>
            </a:extLst>
          </p:cNvPr>
          <p:cNvCxnSpPr>
            <a:cxnSpLocks/>
            <a:endCxn id="5" idx="4"/>
          </p:cNvCxnSpPr>
          <p:nvPr/>
        </p:nvCxnSpPr>
        <p:spPr>
          <a:xfrm flipV="1">
            <a:off x="8794448" y="4078003"/>
            <a:ext cx="278050" cy="4841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4E348E-48D3-45C7-B5F0-3BB386E3029F}"/>
              </a:ext>
            </a:extLst>
          </p:cNvPr>
          <p:cNvCxnSpPr>
            <a:cxnSpLocks/>
            <a:stCxn id="13" idx="0"/>
            <a:endCxn id="5" idx="4"/>
          </p:cNvCxnSpPr>
          <p:nvPr/>
        </p:nvCxnSpPr>
        <p:spPr>
          <a:xfrm flipH="1" flipV="1">
            <a:off x="9072498" y="4078003"/>
            <a:ext cx="737863" cy="492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A9D47A-B2C3-4B4D-9415-F021805F8D2B}"/>
              </a:ext>
            </a:extLst>
          </p:cNvPr>
          <p:cNvCxnSpPr>
            <a:cxnSpLocks/>
            <a:endCxn id="5" idx="4"/>
          </p:cNvCxnSpPr>
          <p:nvPr/>
        </p:nvCxnSpPr>
        <p:spPr>
          <a:xfrm flipH="1" flipV="1">
            <a:off x="9072498" y="4078003"/>
            <a:ext cx="1575965" cy="4841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0EB1D3-1D6B-4D04-B32A-D6CCEF6CD302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8777085" y="4105919"/>
            <a:ext cx="103327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189640-9915-4121-BDED-4CDC744E8B63}"/>
              </a:ext>
            </a:extLst>
          </p:cNvPr>
          <p:cNvCxnSpPr>
            <a:cxnSpLocks/>
            <a:endCxn id="7" idx="4"/>
          </p:cNvCxnSpPr>
          <p:nvPr/>
        </p:nvCxnSpPr>
        <p:spPr>
          <a:xfrm flipV="1">
            <a:off x="8793989" y="4085441"/>
            <a:ext cx="1719115" cy="4754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E54E35-A750-4511-BE4B-79EA8DD8B93B}"/>
              </a:ext>
            </a:extLst>
          </p:cNvPr>
          <p:cNvCxnSpPr>
            <a:cxnSpLocks/>
            <a:stCxn id="13" idx="0"/>
            <a:endCxn id="6" idx="4"/>
          </p:cNvCxnSpPr>
          <p:nvPr/>
        </p:nvCxnSpPr>
        <p:spPr>
          <a:xfrm flipV="1">
            <a:off x="9810361" y="4105919"/>
            <a:ext cx="0" cy="4648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5496102-3E3F-4387-98A6-373350A1417F}"/>
              </a:ext>
            </a:extLst>
          </p:cNvPr>
          <p:cNvCxnSpPr>
            <a:cxnSpLocks/>
            <a:endCxn id="7" idx="4"/>
          </p:cNvCxnSpPr>
          <p:nvPr/>
        </p:nvCxnSpPr>
        <p:spPr>
          <a:xfrm flipH="1" flipV="1">
            <a:off x="10513104" y="4085441"/>
            <a:ext cx="90540" cy="4828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6056F7B-5188-4BA9-9390-6FAE292E9AF2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9072498" y="3085858"/>
            <a:ext cx="0" cy="575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B770A7-12EA-417B-8236-2F37129A573B}"/>
              </a:ext>
            </a:extLst>
          </p:cNvPr>
          <p:cNvCxnSpPr>
            <a:cxnSpLocks/>
            <a:stCxn id="5" idx="0"/>
            <a:endCxn id="16" idx="2"/>
          </p:cNvCxnSpPr>
          <p:nvPr/>
        </p:nvCxnSpPr>
        <p:spPr>
          <a:xfrm flipV="1">
            <a:off x="9072498" y="3100760"/>
            <a:ext cx="737863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2B91C6D-A9D3-4B12-BE96-D993F7FADCF7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9072498" y="3094573"/>
            <a:ext cx="1437554" cy="566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946189-C6F8-4143-9437-CA30A70BB373}"/>
              </a:ext>
            </a:extLst>
          </p:cNvPr>
          <p:cNvCxnSpPr>
            <a:cxnSpLocks/>
            <a:stCxn id="13" idx="0"/>
            <a:endCxn id="7" idx="4"/>
          </p:cNvCxnSpPr>
          <p:nvPr/>
        </p:nvCxnSpPr>
        <p:spPr>
          <a:xfrm flipV="1">
            <a:off x="9810361" y="4085441"/>
            <a:ext cx="702743" cy="48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50E0B8E-ABF0-4D3B-BADA-22F8B7F473DF}"/>
              </a:ext>
            </a:extLst>
          </p:cNvPr>
          <p:cNvCxnSpPr>
            <a:cxnSpLocks/>
            <a:endCxn id="6" idx="4"/>
          </p:cNvCxnSpPr>
          <p:nvPr/>
        </p:nvCxnSpPr>
        <p:spPr>
          <a:xfrm flipH="1" flipV="1">
            <a:off x="9810361" y="4105919"/>
            <a:ext cx="85129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9834E15-CEB5-46D8-9FED-F1D77DFB4071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9088533" y="3128676"/>
            <a:ext cx="721828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A5B80C4-7E1C-47CD-865F-6507751CE5BD}"/>
              </a:ext>
            </a:extLst>
          </p:cNvPr>
          <p:cNvCxnSpPr>
            <a:cxnSpLocks/>
            <a:stCxn id="6" idx="0"/>
            <a:endCxn id="16" idx="2"/>
          </p:cNvCxnSpPr>
          <p:nvPr/>
        </p:nvCxnSpPr>
        <p:spPr>
          <a:xfrm flipV="1">
            <a:off x="9810361" y="3100760"/>
            <a:ext cx="0" cy="5880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9DE494F-1C6F-4ACA-9BCD-CD5C895FAF0E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9810361" y="3109042"/>
            <a:ext cx="766665" cy="5797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D8A8777-1214-462F-AB77-FF5700AA147E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9047987" y="3083479"/>
            <a:ext cx="1465117" cy="58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1F238DD-17A9-4EB5-83A5-59A826FC07F8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0513104" y="3088499"/>
            <a:ext cx="3052" cy="579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8D95CB7-1428-4112-B3AE-12E2AD9A7F7C}"/>
              </a:ext>
            </a:extLst>
          </p:cNvPr>
          <p:cNvCxnSpPr>
            <a:cxnSpLocks/>
            <a:stCxn id="7" idx="0"/>
            <a:endCxn id="16" idx="2"/>
          </p:cNvCxnSpPr>
          <p:nvPr/>
        </p:nvCxnSpPr>
        <p:spPr>
          <a:xfrm flipH="1" flipV="1">
            <a:off x="9810361" y="3100760"/>
            <a:ext cx="702743" cy="5675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5D8BEE52-DC0F-4CEB-AA02-384288364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8461" cy="4351338"/>
          </a:xfrm>
        </p:spPr>
        <p:txBody>
          <a:bodyPr>
            <a:normAutofit/>
          </a:bodyPr>
          <a:lstStyle/>
          <a:p>
            <a:r>
              <a:rPr lang="en-US" sz="4000" dirty="0"/>
              <a:t>Input</a:t>
            </a:r>
          </a:p>
          <a:p>
            <a:r>
              <a:rPr lang="en-US" sz="4000" dirty="0"/>
              <a:t>Processing</a:t>
            </a:r>
          </a:p>
          <a:p>
            <a:r>
              <a:rPr lang="en-US" sz="4000" dirty="0"/>
              <a:t>Output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30FB8B9-1566-416B-B338-BD88845207B0}"/>
              </a:ext>
            </a:extLst>
          </p:cNvPr>
          <p:cNvCxnSpPr>
            <a:cxnSpLocks/>
          </p:cNvCxnSpPr>
          <p:nvPr/>
        </p:nvCxnSpPr>
        <p:spPr>
          <a:xfrm>
            <a:off x="7551378" y="4377829"/>
            <a:ext cx="13391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F975946-5652-462F-94B2-B6FC4B2663FF}"/>
              </a:ext>
            </a:extLst>
          </p:cNvPr>
          <p:cNvSpPr txBox="1"/>
          <p:nvPr/>
        </p:nvSpPr>
        <p:spPr>
          <a:xfrm>
            <a:off x="2823386" y="4085441"/>
            <a:ext cx="467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Connections: “Weights”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A01F8D7-9F67-4053-81D0-DCE6E4F6C9BA}"/>
              </a:ext>
            </a:extLst>
          </p:cNvPr>
          <p:cNvCxnSpPr>
            <a:cxnSpLocks/>
          </p:cNvCxnSpPr>
          <p:nvPr/>
        </p:nvCxnSpPr>
        <p:spPr>
          <a:xfrm>
            <a:off x="7746993" y="3831454"/>
            <a:ext cx="11435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B0DC759A-F882-461E-8886-F59F918A1C9F}"/>
              </a:ext>
            </a:extLst>
          </p:cNvPr>
          <p:cNvSpPr txBox="1"/>
          <p:nvPr/>
        </p:nvSpPr>
        <p:spPr>
          <a:xfrm>
            <a:off x="2413707" y="3539066"/>
            <a:ext cx="5282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Processing Nodes: “Neurons”</a:t>
            </a:r>
          </a:p>
        </p:txBody>
      </p:sp>
    </p:spTree>
    <p:extLst>
      <p:ext uri="{BB962C8B-B14F-4D97-AF65-F5344CB8AC3E}">
        <p14:creationId xmlns:p14="http://schemas.microsoft.com/office/powerpoint/2010/main" val="371129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3DC0-DD33-4AB5-960F-53E938D2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Generative Models: Generative Adversarial Networks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C0CB4-EEF0-48CA-AC03-D75912ED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/>
              <a:t>J.-Y. Zhu, T. Park, P. Isola, and A. A. </a:t>
            </a:r>
            <a:r>
              <a:rPr lang="en-US" dirty="0" err="1"/>
              <a:t>Efros</a:t>
            </a:r>
            <a:r>
              <a:rPr lang="en-US" dirty="0"/>
              <a:t>. Unpaired image-to-image translation using </a:t>
            </a:r>
            <a:r>
              <a:rPr lang="en-US" dirty="0" err="1"/>
              <a:t>cycleconsistent</a:t>
            </a:r>
            <a:r>
              <a:rPr lang="en-US" dirty="0"/>
              <a:t> adversarial networks. </a:t>
            </a:r>
            <a:r>
              <a:rPr lang="en-US" dirty="0" err="1"/>
              <a:t>arXiv</a:t>
            </a:r>
            <a:r>
              <a:rPr lang="en-US" dirty="0"/>
              <a:t> preprint arXiv:1703.10593, 2017.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59A73D-9893-4C1F-B454-C6E73742C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21" t="55518" r="661" b="381"/>
          <a:stretch/>
        </p:blipFill>
        <p:spPr>
          <a:xfrm>
            <a:off x="656045" y="1745078"/>
            <a:ext cx="10879906" cy="453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343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3DC0-DD33-4AB5-960F-53E938D2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Generative Models: Generative Adversarial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9EBC-6AF2-422D-9382-06629C9A1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598" cy="4351338"/>
          </a:xfrm>
        </p:spPr>
        <p:txBody>
          <a:bodyPr/>
          <a:lstStyle/>
          <a:p>
            <a:r>
              <a:rPr lang="en-US" dirty="0"/>
              <a:t>Generative adversarial networks have been extended to a plethora of tasks</a:t>
            </a:r>
          </a:p>
          <a:p>
            <a:r>
              <a:rPr lang="en-US" dirty="0"/>
              <a:t>In addition to images, synthetic audio has been created that closely mimics real people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C0CB4-EEF0-48CA-AC03-D75912ED3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/>
              <a:t>J.-Y. Zhu, T. Park, P. Isola, and A. A. </a:t>
            </a:r>
            <a:r>
              <a:rPr lang="en-US" dirty="0" err="1"/>
              <a:t>Efros</a:t>
            </a:r>
            <a:r>
              <a:rPr lang="en-US" dirty="0"/>
              <a:t>. Unpaired image-to-image translation using </a:t>
            </a:r>
            <a:r>
              <a:rPr lang="en-US" dirty="0" err="1"/>
              <a:t>cycleconsistent</a:t>
            </a:r>
            <a:r>
              <a:rPr lang="en-US" dirty="0"/>
              <a:t> adversarial networks. </a:t>
            </a:r>
            <a:r>
              <a:rPr lang="en-US" dirty="0" err="1"/>
              <a:t>arXiv</a:t>
            </a:r>
            <a:r>
              <a:rPr lang="en-US" dirty="0"/>
              <a:t> preprint arXiv:1703.10593, 2017.</a:t>
            </a:r>
          </a:p>
        </p:txBody>
      </p:sp>
    </p:spTree>
    <p:extLst>
      <p:ext uri="{BB962C8B-B14F-4D97-AF65-F5344CB8AC3E}">
        <p14:creationId xmlns:p14="http://schemas.microsoft.com/office/powerpoint/2010/main" val="26593563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813E4-11AB-4059-A828-306771A29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Reinforcement Learning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51EFB-2402-4806-BDE2-73D0B154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r>
              <a:rPr lang="en-US" dirty="0"/>
              <a:t>Agostinelli, F., </a:t>
            </a:r>
            <a:r>
              <a:rPr lang="en-US" dirty="0" err="1"/>
              <a:t>Hocquet</a:t>
            </a:r>
            <a:r>
              <a:rPr lang="en-US" dirty="0"/>
              <a:t>, G., Singh, S., &amp; </a:t>
            </a:r>
            <a:r>
              <a:rPr lang="en-US" dirty="0" err="1"/>
              <a:t>Baldi</a:t>
            </a:r>
            <a:r>
              <a:rPr lang="en-US" dirty="0"/>
              <a:t>, P. (2018). From Reinforcement Learning to Deep Reinforcement Learning: An Overview. In </a:t>
            </a:r>
            <a:r>
              <a:rPr lang="en-US" i="1" dirty="0"/>
              <a:t>Braverman Readings in Machine Learning. Key Ideas from Inception to Current State</a:t>
            </a:r>
            <a:r>
              <a:rPr lang="en-US" dirty="0"/>
              <a:t> (pp. 298-328). Springer, Cham.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D30477-632C-4D31-A76E-1E6C218C5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13" y="1322628"/>
            <a:ext cx="9594574" cy="490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87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59730-2973-4B5C-AB7C-E276BB830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7B4DEB-C055-43C9-B5DE-85EBD96532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>
                    <a:solidFill>
                      <a:srgbClr val="00B0F0"/>
                    </a:solidFill>
                  </a:rPr>
                  <a:t>Value function</a:t>
                </a:r>
                <a:r>
                  <a:rPr lang="en-US" sz="3200" dirty="0"/>
                  <a:t>: value of a state, 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r>
                  <a:rPr lang="en-US" sz="3200" dirty="0">
                    <a:solidFill>
                      <a:srgbClr val="00B0F0"/>
                    </a:solidFill>
                  </a:rPr>
                  <a:t>Action value function</a:t>
                </a:r>
                <a:r>
                  <a:rPr lang="en-US" sz="3200" dirty="0"/>
                  <a:t>: value of taking an action, a, in state, 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 smtClean="0">
                        <a:latin typeface="Cambria Math" panose="02040503050406030204" pitchFamily="18" charset="0"/>
                      </a:rPr>
                      <m:t>Q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  <a:p>
                <a:r>
                  <a:rPr lang="en-US" sz="3200" dirty="0">
                    <a:solidFill>
                      <a:srgbClr val="00B0F0"/>
                    </a:solidFill>
                  </a:rPr>
                  <a:t>Policy function</a:t>
                </a:r>
                <a:r>
                  <a:rPr lang="en-US" sz="3200" dirty="0"/>
                  <a:t>: probability of taking an action, a, in state, 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7B4DEB-C055-43C9-B5DE-85EBD96532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33" t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7BDF18-4A15-4480-8793-FF71ADA4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DE66-5C44-4226-93E7-B66DF114E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Reinforcement Learning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DCFCA0-C0D1-4E27-AFE7-4E00DD371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9207" y="6356350"/>
            <a:ext cx="11467323" cy="365125"/>
          </a:xfrm>
        </p:spPr>
        <p:txBody>
          <a:bodyPr/>
          <a:lstStyle/>
          <a:p>
            <a:r>
              <a:rPr lang="en-US"/>
              <a:t>Agostinelli, F., </a:t>
            </a:r>
            <a:r>
              <a:rPr lang="en-US" dirty="0" err="1"/>
              <a:t>Hocquet</a:t>
            </a:r>
            <a:r>
              <a:rPr lang="en-US" dirty="0"/>
              <a:t>, G., Singh, S., &amp; </a:t>
            </a:r>
            <a:r>
              <a:rPr lang="en-US" dirty="0" err="1"/>
              <a:t>Baldi</a:t>
            </a:r>
            <a:r>
              <a:rPr lang="en-US" dirty="0"/>
              <a:t>, P. (2018). From Reinforcement Learning to Deep Reinforcement Learning: An Overview. In </a:t>
            </a:r>
            <a:r>
              <a:rPr lang="en-US" i="1" dirty="0"/>
              <a:t>Braverman Readings in Machine Learning. Key Ideas from Inception to Current State</a:t>
            </a:r>
            <a:r>
              <a:rPr lang="en-US" dirty="0"/>
              <a:t> (pp. 298-328). Springer, Cham.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71C31E-6EBB-4743-A3F6-50DB273E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07" y="2177706"/>
            <a:ext cx="10560740" cy="39932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B9D8C33-70CC-43A2-AE94-4845A7A88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73" y="1605007"/>
            <a:ext cx="10515600" cy="542249"/>
          </a:xfrm>
        </p:spPr>
        <p:txBody>
          <a:bodyPr/>
          <a:lstStyle/>
          <a:p>
            <a:r>
              <a:rPr lang="en-US" dirty="0"/>
              <a:t>All grey boxes can be replaced by a deep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30686628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D82E4-F65B-4302-BA73-559187766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Reinforcement Learning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231D8-699C-4530-93A7-B6E08ADB5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547" y="6356350"/>
            <a:ext cx="11346024" cy="365125"/>
          </a:xfrm>
        </p:spPr>
        <p:txBody>
          <a:bodyPr/>
          <a:lstStyle/>
          <a:p>
            <a:r>
              <a:rPr lang="en-US" dirty="0"/>
              <a:t>McAleer, S., Agostinelli, F., </a:t>
            </a:r>
            <a:r>
              <a:rPr lang="en-US" dirty="0" err="1"/>
              <a:t>Shmakov</a:t>
            </a:r>
            <a:r>
              <a:rPr lang="en-US" dirty="0"/>
              <a:t>, A., &amp; </a:t>
            </a:r>
            <a:r>
              <a:rPr lang="en-US" dirty="0" err="1"/>
              <a:t>Baldi</a:t>
            </a:r>
            <a:r>
              <a:rPr lang="en-US" dirty="0"/>
              <a:t>, P. (2018). Solving the Rubik's Cube Without Human Knowledge. </a:t>
            </a:r>
            <a:r>
              <a:rPr lang="en-US" i="1" dirty="0" err="1"/>
              <a:t>arXiv</a:t>
            </a:r>
            <a:r>
              <a:rPr lang="en-US" i="1" dirty="0"/>
              <a:t> preprint arXiv:1805.07470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1AC8AD-116D-4F71-8674-5E088C280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621" y="2032681"/>
            <a:ext cx="7976832" cy="3643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B4189-83B2-4E72-B15B-8023B850A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0105"/>
            <a:ext cx="3558906" cy="31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4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D8263-D775-4E96-A376-ADBD205B9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Tips and Tricks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05A2A-2B85-4BDA-9509-036281159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Input Normalization</a:t>
            </a:r>
          </a:p>
          <a:p>
            <a:r>
              <a:rPr lang="en-US" dirty="0"/>
              <a:t>Learned Activation Functions</a:t>
            </a:r>
          </a:p>
          <a:p>
            <a:r>
              <a:rPr lang="en-US" dirty="0"/>
              <a:t>Residual Learning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71C43-C349-4AA8-B143-552339148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505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D8BC-9BAD-41AF-97E3-8DB488EE7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Input Normalization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40A0B-8B29-4AB9-9AA9-986C2C654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Deep neural networks are math</a:t>
            </a:r>
          </a:p>
          <a:p>
            <a:r>
              <a:rPr lang="en-US" dirty="0"/>
              <a:t>Data normalization is crucial to ensuring numerical stability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36510-783A-471A-8401-63F317E9A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313A9-CCE4-45CC-880B-7ACD9FD49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Learned Activation Functions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7E37C-1460-4F84-9922-B9FEAA041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701" y="6356350"/>
            <a:ext cx="11706224" cy="365125"/>
          </a:xfrm>
        </p:spPr>
        <p:txBody>
          <a:bodyPr/>
          <a:lstStyle/>
          <a:p>
            <a:r>
              <a:rPr lang="en-US" dirty="0"/>
              <a:t>Agostinelli, F., Hoffman, M., Sadowski, P., &amp; </a:t>
            </a:r>
            <a:r>
              <a:rPr lang="en-US" dirty="0" err="1"/>
              <a:t>Baldi</a:t>
            </a:r>
            <a:r>
              <a:rPr lang="en-US" dirty="0"/>
              <a:t>, P. (2014). Learning activation functions to improve deep neural networks. </a:t>
            </a:r>
            <a:r>
              <a:rPr lang="en-US" i="1" dirty="0" err="1"/>
              <a:t>arXiv</a:t>
            </a:r>
            <a:r>
              <a:rPr lang="en-US" i="1" dirty="0"/>
              <a:t> preprint arXiv:1412.6830</a:t>
            </a:r>
            <a:r>
              <a:rPr lang="en-US" dirty="0"/>
              <a:t>.</a:t>
            </a:r>
          </a:p>
          <a:p>
            <a:r>
              <a:rPr lang="en-US" dirty="0"/>
              <a:t>He, K., Zhang, X., Ren, S., &amp; Sun, J. (2015). Delving deep into rectifiers: Surpassing human-level performance on </a:t>
            </a:r>
            <a:r>
              <a:rPr lang="en-US" dirty="0" err="1"/>
              <a:t>imagenet</a:t>
            </a:r>
            <a:r>
              <a:rPr lang="en-US" dirty="0"/>
              <a:t> classification. In </a:t>
            </a:r>
            <a:r>
              <a:rPr lang="en-US" i="1" dirty="0"/>
              <a:t>Proceedings of the IEEE international conference on computer vision</a:t>
            </a:r>
            <a:r>
              <a:rPr lang="en-US" dirty="0"/>
              <a:t> (pp. 1026-1034).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0BE720-33DE-43F9-9653-6E7E4B7B2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382" y="1461052"/>
            <a:ext cx="8639236" cy="465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736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FFA1-ED4F-4731-BB28-B07694729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Residual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9EE69-8233-48D9-97BB-A1C5A24EA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95825" cy="4351338"/>
          </a:xfrm>
        </p:spPr>
        <p:txBody>
          <a:bodyPr/>
          <a:lstStyle/>
          <a:p>
            <a:r>
              <a:rPr lang="en-US" dirty="0"/>
              <a:t>Despite many advances, deep neural networks are still hard to train</a:t>
            </a:r>
          </a:p>
          <a:p>
            <a:r>
              <a:rPr lang="en-US" dirty="0"/>
              <a:t>Training can become more difficult as the number of layers increases</a:t>
            </a:r>
          </a:p>
          <a:p>
            <a:r>
              <a:rPr lang="en-US" dirty="0"/>
              <a:t>Adding skip connections allows us to train networks with hundreds of layers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5C0DB-F12F-4853-BA5F-62DB9EBF5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150" y="6311900"/>
            <a:ext cx="11601450" cy="365125"/>
          </a:xfrm>
        </p:spPr>
        <p:txBody>
          <a:bodyPr/>
          <a:lstStyle/>
          <a:p>
            <a:r>
              <a:rPr lang="en-US" dirty="0"/>
              <a:t>He, K., Zhang, X., Ren, S., &amp; Sun, J. (2016). Deep residual learning for image recognition. In </a:t>
            </a:r>
            <a:r>
              <a:rPr lang="en-US" i="1" dirty="0"/>
              <a:t>Proceedings of the IEEE conference on computer vision and pattern recognition</a:t>
            </a:r>
            <a:r>
              <a:rPr lang="en-US" dirty="0"/>
              <a:t> (pp. 770-778).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FF7FDC-18D3-4180-B6AE-52D0D08C0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639" y="1941666"/>
            <a:ext cx="6441962" cy="37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6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0C75E9-4BF2-4D2C-8D76-AFC5EF5FDE63}"/>
              </a:ext>
            </a:extLst>
          </p:cNvPr>
          <p:cNvSpPr/>
          <p:nvPr/>
        </p:nvSpPr>
        <p:spPr>
          <a:xfrm>
            <a:off x="8266922" y="4395186"/>
            <a:ext cx="3086878" cy="6251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" name="CustomShape 2">
            <a:extLst>
              <a:ext uri="{FF2B5EF4-FFF2-40B4-BE49-F238E27FC236}">
                <a16:creationId xmlns:a16="http://schemas.microsoft.com/office/drawing/2014/main" id="{7258B11A-03AE-4AE0-9F2A-B4612D2350D0}"/>
              </a:ext>
            </a:extLst>
          </p:cNvPr>
          <p:cNvSpPr/>
          <p:nvPr/>
        </p:nvSpPr>
        <p:spPr>
          <a:xfrm>
            <a:off x="8890518" y="4468400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06A21A05-EB73-4C9D-95CF-8A1C35A96C19}"/>
              </a:ext>
            </a:extLst>
          </p:cNvPr>
          <p:cNvSpPr/>
          <p:nvPr/>
        </p:nvSpPr>
        <p:spPr>
          <a:xfrm>
            <a:off x="9628381" y="4496316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B9D5185F-56BD-43B4-A117-BB43C084F0CE}"/>
              </a:ext>
            </a:extLst>
          </p:cNvPr>
          <p:cNvSpPr/>
          <p:nvPr/>
        </p:nvSpPr>
        <p:spPr>
          <a:xfrm>
            <a:off x="10331124" y="4475838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A44E68-8F21-4F60-8668-FB5E96B9A211}"/>
              </a:ext>
            </a:extLst>
          </p:cNvPr>
          <p:cNvSpPr/>
          <p:nvPr/>
        </p:nvSpPr>
        <p:spPr>
          <a:xfrm>
            <a:off x="8266922" y="3369050"/>
            <a:ext cx="3086878" cy="6251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0" name="CustomShape 2">
            <a:extLst>
              <a:ext uri="{FF2B5EF4-FFF2-40B4-BE49-F238E27FC236}">
                <a16:creationId xmlns:a16="http://schemas.microsoft.com/office/drawing/2014/main" id="{9FE6EBC6-B719-4A34-BB07-4EA1459797C1}"/>
              </a:ext>
            </a:extLst>
          </p:cNvPr>
          <p:cNvSpPr/>
          <p:nvPr/>
        </p:nvSpPr>
        <p:spPr>
          <a:xfrm>
            <a:off x="8890518" y="3442264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52" name="CustomShape 3">
            <a:extLst>
              <a:ext uri="{FF2B5EF4-FFF2-40B4-BE49-F238E27FC236}">
                <a16:creationId xmlns:a16="http://schemas.microsoft.com/office/drawing/2014/main" id="{7DE047F7-C599-480E-8447-7E0C41F87B9A}"/>
              </a:ext>
            </a:extLst>
          </p:cNvPr>
          <p:cNvSpPr/>
          <p:nvPr/>
        </p:nvSpPr>
        <p:spPr>
          <a:xfrm>
            <a:off x="9628381" y="3470180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53" name="CustomShape 4">
            <a:extLst>
              <a:ext uri="{FF2B5EF4-FFF2-40B4-BE49-F238E27FC236}">
                <a16:creationId xmlns:a16="http://schemas.microsoft.com/office/drawing/2014/main" id="{7316F437-D8AF-4EAE-87D8-3A1EFFC8EB6D}"/>
              </a:ext>
            </a:extLst>
          </p:cNvPr>
          <p:cNvSpPr/>
          <p:nvPr/>
        </p:nvSpPr>
        <p:spPr>
          <a:xfrm>
            <a:off x="10331124" y="3449702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76CBE1A-29DE-4CCD-85B5-556FBE9AFA0B}"/>
              </a:ext>
            </a:extLst>
          </p:cNvPr>
          <p:cNvCxnSpPr>
            <a:cxnSpLocks/>
          </p:cNvCxnSpPr>
          <p:nvPr/>
        </p:nvCxnSpPr>
        <p:spPr>
          <a:xfrm flipV="1">
            <a:off x="9066828" y="3892667"/>
            <a:ext cx="0" cy="575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EF23AA2-84D2-42E8-881E-D9C056702B45}"/>
              </a:ext>
            </a:extLst>
          </p:cNvPr>
          <p:cNvCxnSpPr>
            <a:cxnSpLocks/>
          </p:cNvCxnSpPr>
          <p:nvPr/>
        </p:nvCxnSpPr>
        <p:spPr>
          <a:xfrm flipV="1">
            <a:off x="9066828" y="3907569"/>
            <a:ext cx="737863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24F5FA5-ECD4-43E1-B7DF-AAA90E07DF93}"/>
              </a:ext>
            </a:extLst>
          </p:cNvPr>
          <p:cNvCxnSpPr>
            <a:cxnSpLocks/>
          </p:cNvCxnSpPr>
          <p:nvPr/>
        </p:nvCxnSpPr>
        <p:spPr>
          <a:xfrm flipV="1">
            <a:off x="9066828" y="3901382"/>
            <a:ext cx="1437554" cy="566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8FFC75F-431B-4091-B532-6823AB01A8B5}"/>
              </a:ext>
            </a:extLst>
          </p:cNvPr>
          <p:cNvCxnSpPr>
            <a:cxnSpLocks/>
          </p:cNvCxnSpPr>
          <p:nvPr/>
        </p:nvCxnSpPr>
        <p:spPr>
          <a:xfrm flipH="1" flipV="1">
            <a:off x="9042317" y="3890288"/>
            <a:ext cx="1465117" cy="58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D3BCE2C-8277-4419-A55B-63B46D26A396}"/>
              </a:ext>
            </a:extLst>
          </p:cNvPr>
          <p:cNvCxnSpPr>
            <a:cxnSpLocks/>
          </p:cNvCxnSpPr>
          <p:nvPr/>
        </p:nvCxnSpPr>
        <p:spPr>
          <a:xfrm flipV="1">
            <a:off x="10507434" y="3895308"/>
            <a:ext cx="3052" cy="579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1C3690A-AD92-4518-A62F-6F3565A70EE2}"/>
              </a:ext>
            </a:extLst>
          </p:cNvPr>
          <p:cNvCxnSpPr>
            <a:cxnSpLocks/>
          </p:cNvCxnSpPr>
          <p:nvPr/>
        </p:nvCxnSpPr>
        <p:spPr>
          <a:xfrm flipH="1" flipV="1">
            <a:off x="9804691" y="3907569"/>
            <a:ext cx="702743" cy="5675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EC924B06-A09D-4B23-AE46-5444F392D62E}"/>
              </a:ext>
            </a:extLst>
          </p:cNvPr>
          <p:cNvSpPr/>
          <p:nvPr/>
        </p:nvSpPr>
        <p:spPr>
          <a:xfrm>
            <a:off x="8266922" y="2383248"/>
            <a:ext cx="3086878" cy="6251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5" name="CustomShape 2">
            <a:extLst>
              <a:ext uri="{FF2B5EF4-FFF2-40B4-BE49-F238E27FC236}">
                <a16:creationId xmlns:a16="http://schemas.microsoft.com/office/drawing/2014/main" id="{69C5FF63-79F7-4395-90B0-454C05B2E8D8}"/>
              </a:ext>
            </a:extLst>
          </p:cNvPr>
          <p:cNvSpPr/>
          <p:nvPr/>
        </p:nvSpPr>
        <p:spPr>
          <a:xfrm>
            <a:off x="8890518" y="2456462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36" name="CustomShape 3">
            <a:extLst>
              <a:ext uri="{FF2B5EF4-FFF2-40B4-BE49-F238E27FC236}">
                <a16:creationId xmlns:a16="http://schemas.microsoft.com/office/drawing/2014/main" id="{CAEAEF66-D376-4172-89D0-6050E0A15B1D}"/>
              </a:ext>
            </a:extLst>
          </p:cNvPr>
          <p:cNvSpPr/>
          <p:nvPr/>
        </p:nvSpPr>
        <p:spPr>
          <a:xfrm>
            <a:off x="9628381" y="2484378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38" name="CustomShape 4">
            <a:extLst>
              <a:ext uri="{FF2B5EF4-FFF2-40B4-BE49-F238E27FC236}">
                <a16:creationId xmlns:a16="http://schemas.microsoft.com/office/drawing/2014/main" id="{3A40C5E1-0AD7-41E5-9FF2-DFD10B4DF37A}"/>
              </a:ext>
            </a:extLst>
          </p:cNvPr>
          <p:cNvSpPr/>
          <p:nvPr/>
        </p:nvSpPr>
        <p:spPr>
          <a:xfrm>
            <a:off x="10331124" y="2463900"/>
            <a:ext cx="363960" cy="417145"/>
          </a:xfrm>
          <a:prstGeom prst="ellipse">
            <a:avLst/>
          </a:prstGeom>
          <a:solidFill>
            <a:srgbClr val="FFFFFF"/>
          </a:solidFill>
          <a:ln w="25560">
            <a:solidFill>
              <a:srgbClr val="F79646"/>
            </a:solidFill>
            <a:round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CF5E5-E98C-458A-990D-EC7F94F3D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Brief Description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14E1E-173E-4496-9F3B-60CD3F61D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CE8D10-6282-4FE5-A3B9-AEC38F4F57DA}"/>
              </a:ext>
            </a:extLst>
          </p:cNvPr>
          <p:cNvSpPr/>
          <p:nvPr/>
        </p:nvSpPr>
        <p:spPr>
          <a:xfrm>
            <a:off x="8266922" y="5378322"/>
            <a:ext cx="3086878" cy="62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Input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8833AF-F28A-4144-9D3B-1699D06F2E8B}"/>
              </a:ext>
            </a:extLst>
          </p:cNvPr>
          <p:cNvSpPr/>
          <p:nvPr/>
        </p:nvSpPr>
        <p:spPr>
          <a:xfrm>
            <a:off x="8266922" y="1258157"/>
            <a:ext cx="3086878" cy="62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Output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84BD2A-3056-4705-9AD5-517896DC1BF0}"/>
              </a:ext>
            </a:extLst>
          </p:cNvPr>
          <p:cNvCxnSpPr>
            <a:cxnSpLocks/>
            <a:endCxn id="5" idx="4"/>
          </p:cNvCxnSpPr>
          <p:nvPr/>
        </p:nvCxnSpPr>
        <p:spPr>
          <a:xfrm flipV="1">
            <a:off x="8794448" y="4885545"/>
            <a:ext cx="278050" cy="4841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4E348E-48D3-45C7-B5F0-3BB386E3029F}"/>
              </a:ext>
            </a:extLst>
          </p:cNvPr>
          <p:cNvCxnSpPr>
            <a:cxnSpLocks/>
            <a:stCxn id="13" idx="0"/>
            <a:endCxn id="5" idx="4"/>
          </p:cNvCxnSpPr>
          <p:nvPr/>
        </p:nvCxnSpPr>
        <p:spPr>
          <a:xfrm flipH="1" flipV="1">
            <a:off x="9072498" y="4885545"/>
            <a:ext cx="737863" cy="492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A9D47A-B2C3-4B4D-9415-F021805F8D2B}"/>
              </a:ext>
            </a:extLst>
          </p:cNvPr>
          <p:cNvCxnSpPr>
            <a:cxnSpLocks/>
            <a:endCxn id="5" idx="4"/>
          </p:cNvCxnSpPr>
          <p:nvPr/>
        </p:nvCxnSpPr>
        <p:spPr>
          <a:xfrm flipH="1" flipV="1">
            <a:off x="9072498" y="4885545"/>
            <a:ext cx="1575965" cy="4841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30EB1D3-1D6B-4D04-B32A-D6CCEF6CD302}"/>
              </a:ext>
            </a:extLst>
          </p:cNvPr>
          <p:cNvCxnSpPr>
            <a:cxnSpLocks/>
            <a:endCxn id="6" idx="4"/>
          </p:cNvCxnSpPr>
          <p:nvPr/>
        </p:nvCxnSpPr>
        <p:spPr>
          <a:xfrm flipV="1">
            <a:off x="8777085" y="4913461"/>
            <a:ext cx="103327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189640-9915-4121-BDED-4CDC744E8B63}"/>
              </a:ext>
            </a:extLst>
          </p:cNvPr>
          <p:cNvCxnSpPr>
            <a:cxnSpLocks/>
            <a:endCxn id="7" idx="4"/>
          </p:cNvCxnSpPr>
          <p:nvPr/>
        </p:nvCxnSpPr>
        <p:spPr>
          <a:xfrm flipV="1">
            <a:off x="8793989" y="4892983"/>
            <a:ext cx="1719115" cy="4754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AE54E35-A750-4511-BE4B-79EA8DD8B93B}"/>
              </a:ext>
            </a:extLst>
          </p:cNvPr>
          <p:cNvCxnSpPr>
            <a:cxnSpLocks/>
            <a:stCxn id="13" idx="0"/>
            <a:endCxn id="6" idx="4"/>
          </p:cNvCxnSpPr>
          <p:nvPr/>
        </p:nvCxnSpPr>
        <p:spPr>
          <a:xfrm flipV="1">
            <a:off x="9810361" y="4913461"/>
            <a:ext cx="0" cy="4648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5496102-3E3F-4387-98A6-373350A1417F}"/>
              </a:ext>
            </a:extLst>
          </p:cNvPr>
          <p:cNvCxnSpPr>
            <a:cxnSpLocks/>
            <a:endCxn id="7" idx="4"/>
          </p:cNvCxnSpPr>
          <p:nvPr/>
        </p:nvCxnSpPr>
        <p:spPr>
          <a:xfrm flipH="1" flipV="1">
            <a:off x="10513104" y="4892983"/>
            <a:ext cx="90540" cy="4828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6056F7B-5188-4BA9-9390-6FAE292E9AF2}"/>
              </a:ext>
            </a:extLst>
          </p:cNvPr>
          <p:cNvCxnSpPr>
            <a:cxnSpLocks/>
          </p:cNvCxnSpPr>
          <p:nvPr/>
        </p:nvCxnSpPr>
        <p:spPr>
          <a:xfrm flipV="1">
            <a:off x="9072498" y="1868406"/>
            <a:ext cx="0" cy="575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B770A7-12EA-417B-8236-2F37129A573B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9072498" y="1883308"/>
            <a:ext cx="737863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2B91C6D-A9D3-4B12-BE96-D993F7FADCF7}"/>
              </a:ext>
            </a:extLst>
          </p:cNvPr>
          <p:cNvCxnSpPr>
            <a:cxnSpLocks/>
          </p:cNvCxnSpPr>
          <p:nvPr/>
        </p:nvCxnSpPr>
        <p:spPr>
          <a:xfrm flipV="1">
            <a:off x="9072498" y="1877121"/>
            <a:ext cx="1437554" cy="566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8946189-C6F8-4143-9437-CA30A70BB373}"/>
              </a:ext>
            </a:extLst>
          </p:cNvPr>
          <p:cNvCxnSpPr>
            <a:cxnSpLocks/>
            <a:stCxn id="13" idx="0"/>
            <a:endCxn id="7" idx="4"/>
          </p:cNvCxnSpPr>
          <p:nvPr/>
        </p:nvCxnSpPr>
        <p:spPr>
          <a:xfrm flipV="1">
            <a:off x="9810361" y="4892983"/>
            <a:ext cx="702743" cy="4853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50E0B8E-ABF0-4D3B-BADA-22F8B7F473DF}"/>
              </a:ext>
            </a:extLst>
          </p:cNvPr>
          <p:cNvCxnSpPr>
            <a:cxnSpLocks/>
            <a:endCxn id="6" idx="4"/>
          </p:cNvCxnSpPr>
          <p:nvPr/>
        </p:nvCxnSpPr>
        <p:spPr>
          <a:xfrm flipH="1" flipV="1">
            <a:off x="9810361" y="4913461"/>
            <a:ext cx="851296" cy="48527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9834E15-CEB5-46D8-9FED-F1D77DFB4071}"/>
              </a:ext>
            </a:extLst>
          </p:cNvPr>
          <p:cNvCxnSpPr>
            <a:cxnSpLocks/>
          </p:cNvCxnSpPr>
          <p:nvPr/>
        </p:nvCxnSpPr>
        <p:spPr>
          <a:xfrm flipH="1" flipV="1">
            <a:off x="9088533" y="1911224"/>
            <a:ext cx="721828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A5B80C4-7E1C-47CD-865F-6507751CE5BD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9810361" y="1883308"/>
            <a:ext cx="0" cy="5880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9DE494F-1C6F-4ACA-9BCD-CD5C895FAF0E}"/>
              </a:ext>
            </a:extLst>
          </p:cNvPr>
          <p:cNvCxnSpPr>
            <a:cxnSpLocks/>
          </p:cNvCxnSpPr>
          <p:nvPr/>
        </p:nvCxnSpPr>
        <p:spPr>
          <a:xfrm flipV="1">
            <a:off x="9810361" y="1891590"/>
            <a:ext cx="766665" cy="5797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D8A8777-1214-462F-AB77-FF5700AA147E}"/>
              </a:ext>
            </a:extLst>
          </p:cNvPr>
          <p:cNvCxnSpPr>
            <a:cxnSpLocks/>
          </p:cNvCxnSpPr>
          <p:nvPr/>
        </p:nvCxnSpPr>
        <p:spPr>
          <a:xfrm flipH="1" flipV="1">
            <a:off x="9047987" y="1866027"/>
            <a:ext cx="1465117" cy="58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81F238DD-17A9-4EB5-83A5-59A826FC07F8}"/>
              </a:ext>
            </a:extLst>
          </p:cNvPr>
          <p:cNvCxnSpPr>
            <a:cxnSpLocks/>
          </p:cNvCxnSpPr>
          <p:nvPr/>
        </p:nvCxnSpPr>
        <p:spPr>
          <a:xfrm flipV="1">
            <a:off x="10513104" y="1871047"/>
            <a:ext cx="3052" cy="579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8D95CB7-1428-4112-B3AE-12E2AD9A7F7C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9810361" y="1883308"/>
            <a:ext cx="702743" cy="5675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5D8BEE52-DC0F-4CEB-AA02-384288364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8461" cy="4351338"/>
          </a:xfrm>
        </p:spPr>
        <p:txBody>
          <a:bodyPr>
            <a:normAutofit/>
          </a:bodyPr>
          <a:lstStyle/>
          <a:p>
            <a:r>
              <a:rPr lang="en-US" sz="4000" dirty="0"/>
              <a:t>Input</a:t>
            </a:r>
          </a:p>
          <a:p>
            <a:r>
              <a:rPr lang="en-US" sz="4000" dirty="0"/>
              <a:t>Processing</a:t>
            </a:r>
          </a:p>
          <a:p>
            <a:r>
              <a:rPr lang="en-US" sz="4000" dirty="0"/>
              <a:t>Output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B2A2B21-5F54-4A35-B392-5A4CABC3AF27}"/>
              </a:ext>
            </a:extLst>
          </p:cNvPr>
          <p:cNvCxnSpPr>
            <a:cxnSpLocks/>
          </p:cNvCxnSpPr>
          <p:nvPr/>
        </p:nvCxnSpPr>
        <p:spPr>
          <a:xfrm flipV="1">
            <a:off x="9066828" y="2906865"/>
            <a:ext cx="0" cy="575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A1BD66B-EC66-4BFB-AEA5-E4F707EA5B2A}"/>
              </a:ext>
            </a:extLst>
          </p:cNvPr>
          <p:cNvCxnSpPr>
            <a:cxnSpLocks/>
          </p:cNvCxnSpPr>
          <p:nvPr/>
        </p:nvCxnSpPr>
        <p:spPr>
          <a:xfrm flipV="1">
            <a:off x="9066828" y="2921767"/>
            <a:ext cx="737863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0B0E542-C13B-4474-ABD2-7694BCC396CE}"/>
              </a:ext>
            </a:extLst>
          </p:cNvPr>
          <p:cNvCxnSpPr>
            <a:cxnSpLocks/>
          </p:cNvCxnSpPr>
          <p:nvPr/>
        </p:nvCxnSpPr>
        <p:spPr>
          <a:xfrm flipV="1">
            <a:off x="9066828" y="2915580"/>
            <a:ext cx="1437554" cy="56628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0FE05B-06F7-4047-9AB6-2EFC9712DC02}"/>
              </a:ext>
            </a:extLst>
          </p:cNvPr>
          <p:cNvCxnSpPr>
            <a:cxnSpLocks/>
          </p:cNvCxnSpPr>
          <p:nvPr/>
        </p:nvCxnSpPr>
        <p:spPr>
          <a:xfrm flipH="1" flipV="1">
            <a:off x="9042317" y="2904486"/>
            <a:ext cx="1465117" cy="5848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07AD556-531E-42CC-B8D5-7D4CF0007315}"/>
              </a:ext>
            </a:extLst>
          </p:cNvPr>
          <p:cNvCxnSpPr>
            <a:cxnSpLocks/>
          </p:cNvCxnSpPr>
          <p:nvPr/>
        </p:nvCxnSpPr>
        <p:spPr>
          <a:xfrm flipV="1">
            <a:off x="10507434" y="2909506"/>
            <a:ext cx="3052" cy="5797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69F9DD7-FD07-4B11-8F4D-5C507B71A824}"/>
              </a:ext>
            </a:extLst>
          </p:cNvPr>
          <p:cNvCxnSpPr>
            <a:cxnSpLocks/>
          </p:cNvCxnSpPr>
          <p:nvPr/>
        </p:nvCxnSpPr>
        <p:spPr>
          <a:xfrm flipH="1" flipV="1">
            <a:off x="9804691" y="2921767"/>
            <a:ext cx="702743" cy="5675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3EC3C8C-BF63-4393-A777-9C589B39D6AA}"/>
              </a:ext>
            </a:extLst>
          </p:cNvPr>
          <p:cNvCxnSpPr>
            <a:cxnSpLocks/>
          </p:cNvCxnSpPr>
          <p:nvPr/>
        </p:nvCxnSpPr>
        <p:spPr>
          <a:xfrm flipH="1" flipV="1">
            <a:off x="9075414" y="2930813"/>
            <a:ext cx="721828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BA4E460-127B-4699-9438-292181BE708A}"/>
              </a:ext>
            </a:extLst>
          </p:cNvPr>
          <p:cNvCxnSpPr>
            <a:cxnSpLocks/>
          </p:cNvCxnSpPr>
          <p:nvPr/>
        </p:nvCxnSpPr>
        <p:spPr>
          <a:xfrm flipV="1">
            <a:off x="9797242" y="2902897"/>
            <a:ext cx="0" cy="5880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1BC169E-DA84-4B7B-9A63-37A52C46DA89}"/>
              </a:ext>
            </a:extLst>
          </p:cNvPr>
          <p:cNvCxnSpPr>
            <a:cxnSpLocks/>
          </p:cNvCxnSpPr>
          <p:nvPr/>
        </p:nvCxnSpPr>
        <p:spPr>
          <a:xfrm flipV="1">
            <a:off x="9797242" y="2911179"/>
            <a:ext cx="766665" cy="5797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36092E0-30D8-44FC-A295-54F7754B7D60}"/>
              </a:ext>
            </a:extLst>
          </p:cNvPr>
          <p:cNvCxnSpPr>
            <a:cxnSpLocks/>
          </p:cNvCxnSpPr>
          <p:nvPr/>
        </p:nvCxnSpPr>
        <p:spPr>
          <a:xfrm flipH="1" flipV="1">
            <a:off x="9088849" y="3938448"/>
            <a:ext cx="721828" cy="5600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2ECD956B-7DDA-4E3A-A220-ECFAFA5EA6CD}"/>
              </a:ext>
            </a:extLst>
          </p:cNvPr>
          <p:cNvCxnSpPr>
            <a:cxnSpLocks/>
          </p:cNvCxnSpPr>
          <p:nvPr/>
        </p:nvCxnSpPr>
        <p:spPr>
          <a:xfrm flipV="1">
            <a:off x="9810677" y="3910532"/>
            <a:ext cx="0" cy="5880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503F1C5-C54B-4535-A69A-D0F85163E98E}"/>
              </a:ext>
            </a:extLst>
          </p:cNvPr>
          <p:cNvCxnSpPr>
            <a:cxnSpLocks/>
          </p:cNvCxnSpPr>
          <p:nvPr/>
        </p:nvCxnSpPr>
        <p:spPr>
          <a:xfrm flipV="1">
            <a:off x="9810677" y="3918814"/>
            <a:ext cx="766665" cy="5797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883F7B81-506C-4EC4-818F-F94C87317F4C}"/>
              </a:ext>
            </a:extLst>
          </p:cNvPr>
          <p:cNvSpPr txBox="1"/>
          <p:nvPr/>
        </p:nvSpPr>
        <p:spPr>
          <a:xfrm>
            <a:off x="2760862" y="3386364"/>
            <a:ext cx="4944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Processing block: “Layer”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4575FB2-8123-42F1-8684-5E8B8F822D7C}"/>
              </a:ext>
            </a:extLst>
          </p:cNvPr>
          <p:cNvCxnSpPr>
            <a:cxnSpLocks/>
            <a:stCxn id="77" idx="3"/>
            <a:endCxn id="49" idx="1"/>
          </p:cNvCxnSpPr>
          <p:nvPr/>
        </p:nvCxnSpPr>
        <p:spPr>
          <a:xfrm>
            <a:off x="7705369" y="3678752"/>
            <a:ext cx="561553" cy="28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41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7284-90E0-4BB5-8957-836434BA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</a:t>
            </a:r>
            <a:r>
              <a:rPr lang="en-US" b="1" i="1" dirty="0"/>
              <a:t>Not</a:t>
            </a:r>
            <a:r>
              <a:rPr lang="en-US" b="1" dirty="0"/>
              <a:t> </a:t>
            </a:r>
            <a:r>
              <a:rPr lang="en-US" dirty="0"/>
              <a:t>Do…Yet?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B011A-76C0-4049-BEF4-F8FAEEEFF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10A0A-655D-48C5-9390-F7EF385C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AC62B3B-EB73-4A8F-BFD0-C1B84E464378}"/>
                  </a:ext>
                </a:extLst>
              </p:cNvPr>
              <p:cNvSpPr/>
              <p:nvPr/>
            </p:nvSpPr>
            <p:spPr>
              <a:xfrm>
                <a:off x="6096000" y="2921168"/>
                <a:ext cx="4989444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1+1=11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AC62B3B-EB73-4A8F-BFD0-C1B84E464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921168"/>
                <a:ext cx="4989444" cy="1015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35452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7284-90E0-4BB5-8957-836434BA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</a:t>
            </a:r>
            <a:r>
              <a:rPr lang="en-US" b="1" i="1" dirty="0"/>
              <a:t>Not</a:t>
            </a:r>
            <a:r>
              <a:rPr lang="en-US" b="1" dirty="0"/>
              <a:t> </a:t>
            </a:r>
            <a:r>
              <a:rPr lang="en-US" dirty="0"/>
              <a:t>Do…Yet?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B011A-76C0-4049-BEF4-F8FAEEEFF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</a:t>
            </a:r>
          </a:p>
          <a:p>
            <a:r>
              <a:rPr lang="en-US" dirty="0"/>
              <a:t>Logic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10A0A-655D-48C5-9390-F7EF385C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https://en.wikipedia.org/wiki/Logic_(musician)</a:t>
            </a:r>
          </a:p>
        </p:txBody>
      </p:sp>
      <p:pic>
        <p:nvPicPr>
          <p:cNvPr id="1026" name="Picture 2" descr="Image result for logic">
            <a:extLst>
              <a:ext uri="{FF2B5EF4-FFF2-40B4-BE49-F238E27FC236}">
                <a16:creationId xmlns:a16="http://schemas.microsoft.com/office/drawing/2014/main" id="{DA2154AA-43CE-42F8-B40A-4FFF211E3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38" y="1236663"/>
            <a:ext cx="2031004" cy="264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134;p19">
            <a:extLst>
              <a:ext uri="{FF2B5EF4-FFF2-40B4-BE49-F238E27FC236}">
                <a16:creationId xmlns:a16="http://schemas.microsoft.com/office/drawing/2014/main" id="{6B8ECB6C-390A-40DF-96D3-1623FC28A4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7324" y="4119700"/>
            <a:ext cx="8230201" cy="219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89046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7284-90E0-4BB5-8957-836434BA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</a:t>
            </a:r>
            <a:r>
              <a:rPr lang="en-US" b="1" i="1" dirty="0"/>
              <a:t>Not</a:t>
            </a:r>
            <a:r>
              <a:rPr lang="en-US" b="1" dirty="0"/>
              <a:t> </a:t>
            </a:r>
            <a:r>
              <a:rPr lang="en-US" dirty="0"/>
              <a:t>Do…Yet?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B011A-76C0-4049-BEF4-F8FAEEEFF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</a:t>
            </a:r>
          </a:p>
          <a:p>
            <a:r>
              <a:rPr lang="en-US" dirty="0"/>
              <a:t>Logic</a:t>
            </a:r>
          </a:p>
          <a:p>
            <a:r>
              <a:rPr lang="en-US" dirty="0"/>
              <a:t>Explain Itself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10A0A-655D-48C5-9390-F7EF385C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B9E99A-95EA-425A-8AF9-1CD15D503D5B}"/>
              </a:ext>
            </a:extLst>
          </p:cNvPr>
          <p:cNvSpPr/>
          <p:nvPr/>
        </p:nvSpPr>
        <p:spPr>
          <a:xfrm>
            <a:off x="7470986" y="2644170"/>
            <a:ext cx="18966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4920860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7284-90E0-4BB5-8957-836434BA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</a:t>
            </a:r>
            <a:r>
              <a:rPr lang="en-US" b="1" i="1" dirty="0"/>
              <a:t>Not</a:t>
            </a:r>
            <a:r>
              <a:rPr lang="en-US" b="1" dirty="0"/>
              <a:t> </a:t>
            </a:r>
            <a:r>
              <a:rPr lang="en-US" dirty="0"/>
              <a:t>Do…Yet?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B011A-76C0-4049-BEF4-F8FAEEEFF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</a:t>
            </a:r>
          </a:p>
          <a:p>
            <a:r>
              <a:rPr lang="en-US" dirty="0"/>
              <a:t>Logic</a:t>
            </a:r>
          </a:p>
          <a:p>
            <a:r>
              <a:rPr lang="en-US" dirty="0"/>
              <a:t>Explain Itself</a:t>
            </a:r>
          </a:p>
          <a:p>
            <a:r>
              <a:rPr lang="en-US" dirty="0"/>
              <a:t>Theoretical Guarantees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10A0A-655D-48C5-9390-F7EF385C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F3B07-06D2-448B-96A1-39B505491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671" y="1870075"/>
            <a:ext cx="6426479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034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7284-90E0-4BB5-8957-836434BA3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</a:t>
            </a:r>
            <a:r>
              <a:rPr lang="en-US" b="1" i="1" dirty="0"/>
              <a:t>Not</a:t>
            </a:r>
            <a:r>
              <a:rPr lang="en-US" b="1" dirty="0"/>
              <a:t> </a:t>
            </a:r>
            <a:r>
              <a:rPr lang="en-US" dirty="0"/>
              <a:t>Do…Yet?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B011A-76C0-4049-BEF4-F8FAEEEFF9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Math</a:t>
            </a:r>
          </a:p>
          <a:p>
            <a:r>
              <a:rPr lang="en-US" dirty="0"/>
              <a:t>Logic</a:t>
            </a:r>
          </a:p>
          <a:p>
            <a:r>
              <a:rPr lang="en-US" dirty="0"/>
              <a:t>Explain Itself</a:t>
            </a:r>
          </a:p>
          <a:p>
            <a:r>
              <a:rPr lang="en-US" dirty="0"/>
              <a:t>Theoretical Guarantees</a:t>
            </a:r>
          </a:p>
          <a:p>
            <a:r>
              <a:rPr lang="en-US" dirty="0"/>
              <a:t>Safety Guarantees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10A0A-655D-48C5-9390-F7EF385CD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4B39C-534F-457C-BFEE-11D413448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24400" y="1870075"/>
            <a:ext cx="6858000" cy="3848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FFB52F-6425-49BC-A6D5-8166FA9A085A}"/>
              </a:ext>
            </a:extLst>
          </p:cNvPr>
          <p:cNvSpPr txBox="1"/>
          <p:nvPr/>
        </p:nvSpPr>
        <p:spPr>
          <a:xfrm>
            <a:off x="4724400" y="5718175"/>
            <a:ext cx="685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singularityhub.com/2016/06/24/the-robot-apocalypse-is-looking-damn-funky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d/3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538572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4502B-26CA-4157-BA73-D3CABB7CD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421DD-BFA7-4F70-949E-F46629E04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C5D47F-DBC0-464E-82DC-EEC7AFEE4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69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660B-2DBF-47A8-A6D0-92E54107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Brief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ACF3-88B5-4271-9E8F-467919E0D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77612" cy="4351338"/>
          </a:xfrm>
        </p:spPr>
        <p:txBody>
          <a:bodyPr/>
          <a:lstStyle/>
          <a:p>
            <a:r>
              <a:rPr lang="en-US" dirty="0"/>
              <a:t>“Deep learning allows computational models that are composed of multiple processing layers to learn representations of data with multiple levels of abstraction.”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46C54-4CFA-4EE8-975D-4D71F5B2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95250" y="6240180"/>
            <a:ext cx="12192000" cy="365125"/>
          </a:xfrm>
        </p:spPr>
        <p:txBody>
          <a:bodyPr/>
          <a:lstStyle/>
          <a:p>
            <a:r>
              <a:rPr lang="en-US" dirty="0" err="1"/>
              <a:t>LeCun</a:t>
            </a:r>
            <a:r>
              <a:rPr lang="en-US" dirty="0"/>
              <a:t>, Y., </a:t>
            </a:r>
            <a:r>
              <a:rPr lang="en-US" dirty="0" err="1"/>
              <a:t>Bengio</a:t>
            </a:r>
            <a:r>
              <a:rPr lang="en-US" dirty="0"/>
              <a:t>, Y., &amp; Hinton, G. (2015). Deep learning. </a:t>
            </a:r>
            <a:r>
              <a:rPr lang="en-US" i="1" dirty="0"/>
              <a:t>nature</a:t>
            </a:r>
            <a:r>
              <a:rPr lang="en-US" dirty="0"/>
              <a:t>, </a:t>
            </a:r>
            <a:r>
              <a:rPr lang="en-US" i="1" dirty="0"/>
              <a:t>521</a:t>
            </a:r>
            <a:r>
              <a:rPr lang="en-US" dirty="0"/>
              <a:t>(7553), 436.</a:t>
            </a:r>
          </a:p>
          <a:p>
            <a:r>
              <a:rPr lang="en-US" dirty="0"/>
              <a:t>Agostinelli, F., Anderson, M. R., &amp; Lee, H. (2013). Adaptive multi-column deep neural networks with application to robust image denoising. In </a:t>
            </a:r>
            <a:r>
              <a:rPr lang="en-US" i="1" dirty="0"/>
              <a:t>NIPS </a:t>
            </a:r>
            <a:r>
              <a:rPr lang="en-US" dirty="0"/>
              <a:t>(pp. 1493-1501).</a:t>
            </a:r>
          </a:p>
          <a:p>
            <a:r>
              <a:rPr lang="en-US" dirty="0" err="1"/>
              <a:t>Szegedy</a:t>
            </a:r>
            <a:r>
              <a:rPr lang="en-US" dirty="0"/>
              <a:t>, C., Liu, W., Jia, Y., </a:t>
            </a:r>
            <a:r>
              <a:rPr lang="en-US" dirty="0" err="1"/>
              <a:t>Sermanet</a:t>
            </a:r>
            <a:r>
              <a:rPr lang="en-US" dirty="0"/>
              <a:t>, P., Reed, S., </a:t>
            </a:r>
            <a:r>
              <a:rPr lang="en-US" dirty="0" err="1"/>
              <a:t>Anguelov</a:t>
            </a:r>
            <a:r>
              <a:rPr lang="en-US" dirty="0"/>
              <a:t>, D., ... &amp; </a:t>
            </a:r>
            <a:r>
              <a:rPr lang="en-US" dirty="0" err="1"/>
              <a:t>Rabinovich</a:t>
            </a:r>
            <a:r>
              <a:rPr lang="en-US" dirty="0"/>
              <a:t>, A. (2015). Going deeper with convolutions. In </a:t>
            </a:r>
            <a:r>
              <a:rPr lang="en-US" i="1" dirty="0"/>
              <a:t>Proceedings of  CVPR</a:t>
            </a:r>
            <a:r>
              <a:rPr lang="en-US" dirty="0"/>
              <a:t> (pp. 1-9).</a:t>
            </a:r>
          </a:p>
          <a:p>
            <a:r>
              <a:rPr lang="en-US" dirty="0"/>
              <a:t>He, K., Zhang, X., Ren, S., &amp; Sun, J. (2016). Deep residual learning for image recognition. In </a:t>
            </a:r>
            <a:r>
              <a:rPr lang="en-US" i="1" dirty="0"/>
              <a:t>Proceedings of the IEEE conference on computer vision and pattern recognition</a:t>
            </a:r>
            <a:r>
              <a:rPr lang="en-US" dirty="0"/>
              <a:t> (pp. 770-778).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DB188-F468-41CF-B251-2EE589884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690" y="1690688"/>
            <a:ext cx="2967000" cy="3970534"/>
          </a:xfrm>
          <a:prstGeom prst="rect">
            <a:avLst/>
          </a:prstGeom>
        </p:spPr>
      </p:pic>
      <p:pic>
        <p:nvPicPr>
          <p:cNvPr id="1026" name="Picture 2" descr="Image result for GoogLeNet">
            <a:extLst>
              <a:ext uri="{FF2B5EF4-FFF2-40B4-BE49-F238E27FC236}">
                <a16:creationId xmlns:a16="http://schemas.microsoft.com/office/drawing/2014/main" id="{B45A7678-E9A6-4931-9134-8579FB8A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315" y="714375"/>
            <a:ext cx="1178987" cy="529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C49B87-C484-4A92-9FDD-66E75C422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0391775" y="435258"/>
            <a:ext cx="866775" cy="574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7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663D1-0EF8-4BF0-9C51-77D491EC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62181-7B7C-492D-811E-DCD527DC7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01746"/>
          </a:xfrm>
        </p:spPr>
        <p:txBody>
          <a:bodyPr/>
          <a:lstStyle/>
          <a:p>
            <a:r>
              <a:rPr lang="en-US" dirty="0"/>
              <a:t>Classification</a:t>
            </a:r>
          </a:p>
          <a:p>
            <a:r>
              <a:rPr lang="en-US" dirty="0"/>
              <a:t>Unsupervised Learning</a:t>
            </a:r>
          </a:p>
          <a:p>
            <a:r>
              <a:rPr lang="en-US" dirty="0"/>
              <a:t>Denoising</a:t>
            </a:r>
          </a:p>
          <a:p>
            <a:r>
              <a:rPr lang="en-US" dirty="0"/>
              <a:t>Generative models</a:t>
            </a:r>
          </a:p>
          <a:p>
            <a:r>
              <a:rPr lang="en-US" dirty="0"/>
              <a:t>Games and Puzzles</a:t>
            </a:r>
          </a:p>
          <a:p>
            <a:r>
              <a:rPr lang="en-US" dirty="0"/>
              <a:t>Natural Language Processing</a:t>
            </a:r>
          </a:p>
          <a:p>
            <a:r>
              <a:rPr lang="en-US" dirty="0"/>
              <a:t>Sciences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83226-BC43-45A4-B454-BBED5119F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93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B5CD0-D12D-4D68-816E-6EF486DC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can Deep Learning Do?</a:t>
            </a:r>
            <a:br>
              <a:rPr lang="en-US" dirty="0"/>
            </a:br>
            <a:r>
              <a:rPr lang="en-US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AD435-1A32-4A5F-BD40-84946F182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11882" cy="4843258"/>
          </a:xfrm>
        </p:spPr>
        <p:txBody>
          <a:bodyPr/>
          <a:lstStyle/>
          <a:p>
            <a:r>
              <a:rPr lang="en-US" dirty="0"/>
              <a:t>Given an image/sound/etc. determine what class it belongs to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40096-8F6D-44AE-82D1-381D1B8B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356350"/>
            <a:ext cx="10515599" cy="365125"/>
          </a:xfrm>
        </p:spPr>
        <p:txBody>
          <a:bodyPr/>
          <a:lstStyle/>
          <a:p>
            <a:r>
              <a:rPr lang="en-US" dirty="0" err="1"/>
              <a:t>Krizhevsky</a:t>
            </a:r>
            <a:r>
              <a:rPr lang="en-US" dirty="0"/>
              <a:t>, A., </a:t>
            </a:r>
            <a:r>
              <a:rPr lang="en-US" dirty="0" err="1"/>
              <a:t>Sutskever</a:t>
            </a:r>
            <a:r>
              <a:rPr lang="en-US" dirty="0"/>
              <a:t>, I., &amp; Hinton, G. E. (2012). </a:t>
            </a:r>
            <a:r>
              <a:rPr lang="en-US" dirty="0" err="1"/>
              <a:t>Imagenet</a:t>
            </a:r>
            <a:r>
              <a:rPr lang="en-US" dirty="0"/>
              <a:t> classification with deep convolutional neural networks. In </a:t>
            </a:r>
            <a:r>
              <a:rPr lang="en-US" i="1" dirty="0"/>
              <a:t>NIPS</a:t>
            </a:r>
            <a:r>
              <a:rPr lang="en-US" dirty="0"/>
              <a:t> (pp. 1097-1105).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78713-4F12-4C05-8E18-712575D8F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598" y="2628748"/>
            <a:ext cx="2218800" cy="366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57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4265</TotalTime>
  <Words>2162</Words>
  <Application>Microsoft Office PowerPoint</Application>
  <PresentationFormat>Widescreen</PresentationFormat>
  <Paragraphs>300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0" baseType="lpstr">
      <vt:lpstr>Arial</vt:lpstr>
      <vt:lpstr>Calibri</vt:lpstr>
      <vt:lpstr>Calibri Light</vt:lpstr>
      <vt:lpstr>Cambria Math</vt:lpstr>
      <vt:lpstr>Office Theme</vt:lpstr>
      <vt:lpstr>Introduction to Deep Learning with Modern Day Applications</vt:lpstr>
      <vt:lpstr>Final Exam</vt:lpstr>
      <vt:lpstr>Outline</vt:lpstr>
      <vt:lpstr>Brief Description</vt:lpstr>
      <vt:lpstr>Brief Description</vt:lpstr>
      <vt:lpstr>Brief Description</vt:lpstr>
      <vt:lpstr>Brief Description</vt:lpstr>
      <vt:lpstr>What can Deep Learning Do?</vt:lpstr>
      <vt:lpstr>What can Deep Learning Do? Classification</vt:lpstr>
      <vt:lpstr>What can Deep Learning Do? Classification</vt:lpstr>
      <vt:lpstr>What can Deep Learning Do? Classification</vt:lpstr>
      <vt:lpstr>What can Deep Learning Do? Classification</vt:lpstr>
      <vt:lpstr>What can Deep Learning Do? Unsupervised Learning</vt:lpstr>
      <vt:lpstr>What can Deep Learning Do? Unsupervised Learning</vt:lpstr>
      <vt:lpstr>What can Deep Learning Do? Denoising</vt:lpstr>
      <vt:lpstr>What can Deep Learning Do? Generative Models</vt:lpstr>
      <vt:lpstr>What can Deep Learning Do? Generative Models</vt:lpstr>
      <vt:lpstr>What can Deep Learning Do? Generative Models</vt:lpstr>
      <vt:lpstr>What can Deep Learning Do? Games and Puzzles</vt:lpstr>
      <vt:lpstr>What can Deep Learning Do? Natural Language Processing </vt:lpstr>
      <vt:lpstr>What can Deep Learning Do? Natural Language Processing </vt:lpstr>
      <vt:lpstr>What can Deep Learning Do? Sciences</vt:lpstr>
      <vt:lpstr>Architecture</vt:lpstr>
      <vt:lpstr>Fully Connected Layers</vt:lpstr>
      <vt:lpstr>Convolutional Layers</vt:lpstr>
      <vt:lpstr>Activation Functions</vt:lpstr>
      <vt:lpstr>Outputs</vt:lpstr>
      <vt:lpstr>Training</vt:lpstr>
      <vt:lpstr>Training</vt:lpstr>
      <vt:lpstr>Stochastic Gradient Descent</vt:lpstr>
      <vt:lpstr>Stochastic Gradient Descent</vt:lpstr>
      <vt:lpstr>Stochastic Gradient Descent</vt:lpstr>
      <vt:lpstr>Stochastic Gradient Descent</vt:lpstr>
      <vt:lpstr>Overfitting/Regularization</vt:lpstr>
      <vt:lpstr>What is overfitting?</vt:lpstr>
      <vt:lpstr>Weight Regularization</vt:lpstr>
      <vt:lpstr>Dropout</vt:lpstr>
      <vt:lpstr>Applications</vt:lpstr>
      <vt:lpstr>High Energy Physics</vt:lpstr>
      <vt:lpstr>Circadian Rhythms</vt:lpstr>
      <vt:lpstr>Circadian Rhythms</vt:lpstr>
      <vt:lpstr>Circadian Rhythms</vt:lpstr>
      <vt:lpstr>Unsupervised Learning: Autoencoders</vt:lpstr>
      <vt:lpstr>Neuroscience</vt:lpstr>
      <vt:lpstr>Generative Models</vt:lpstr>
      <vt:lpstr>Generative Models: Generative Adversarial Networks</vt:lpstr>
      <vt:lpstr>Generative Models: Generative Adversarial Networks</vt:lpstr>
      <vt:lpstr>Generative Models: Generative Adversarial Networks</vt:lpstr>
      <vt:lpstr>Generative Models: Generative Adversarial Networks</vt:lpstr>
      <vt:lpstr>Generative Models: Generative Adversarial Networks</vt:lpstr>
      <vt:lpstr>Generative Models: Generative Adversarial Networks</vt:lpstr>
      <vt:lpstr>Reinforcement Learning</vt:lpstr>
      <vt:lpstr>Reinforcement Learning</vt:lpstr>
      <vt:lpstr>Reinforcement Learning</vt:lpstr>
      <vt:lpstr>Reinforcement Learning</vt:lpstr>
      <vt:lpstr>Tips and Tricks</vt:lpstr>
      <vt:lpstr>Input Normalization</vt:lpstr>
      <vt:lpstr>Learned Activation Functions</vt:lpstr>
      <vt:lpstr>Residual Learning</vt:lpstr>
      <vt:lpstr>What Can Deep Learning Not Do…Yet?</vt:lpstr>
      <vt:lpstr>What Can Deep Learning Not Do…Yet?</vt:lpstr>
      <vt:lpstr>What Can Deep Learning Not Do…Yet?</vt:lpstr>
      <vt:lpstr>What Can Deep Learning Not Do…Yet?</vt:lpstr>
      <vt:lpstr>What Can Deep Learning Not Do…Yet?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forest</dc:creator>
  <cp:lastModifiedBy>forest</cp:lastModifiedBy>
  <cp:revision>630</cp:revision>
  <dcterms:created xsi:type="dcterms:W3CDTF">2018-11-26T04:42:44Z</dcterms:created>
  <dcterms:modified xsi:type="dcterms:W3CDTF">2018-12-04T22:47:22Z</dcterms:modified>
</cp:coreProperties>
</file>