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90" r:id="rId7"/>
    <p:sldId id="297" r:id="rId8"/>
    <p:sldId id="298" r:id="rId9"/>
    <p:sldId id="299" r:id="rId10"/>
    <p:sldId id="264" r:id="rId11"/>
    <p:sldId id="265" r:id="rId12"/>
    <p:sldId id="266" r:id="rId13"/>
    <p:sldId id="300" r:id="rId14"/>
    <p:sldId id="267" r:id="rId15"/>
    <p:sldId id="268" r:id="rId16"/>
    <p:sldId id="269" r:id="rId17"/>
    <p:sldId id="270" r:id="rId18"/>
    <p:sldId id="302" r:id="rId19"/>
    <p:sldId id="301" r:id="rId20"/>
    <p:sldId id="271" r:id="rId21"/>
    <p:sldId id="272" r:id="rId22"/>
    <p:sldId id="274" r:id="rId23"/>
    <p:sldId id="262" r:id="rId24"/>
    <p:sldId id="263" r:id="rId25"/>
    <p:sldId id="275" r:id="rId26"/>
    <p:sldId id="276" r:id="rId27"/>
    <p:sldId id="277" r:id="rId28"/>
    <p:sldId id="273" r:id="rId29"/>
    <p:sldId id="282" r:id="rId30"/>
    <p:sldId id="285" r:id="rId31"/>
    <p:sldId id="280" r:id="rId32"/>
    <p:sldId id="303" r:id="rId33"/>
    <p:sldId id="287" r:id="rId34"/>
    <p:sldId id="284" r:id="rId35"/>
    <p:sldId id="283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BC650-A91F-4317-BAED-263DB63D9DC5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9165-C663-4E3B-82B9-F5F11773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5c5dfa3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5c5dfa3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from class</a:t>
            </a:r>
            <a:endParaRPr/>
          </a:p>
        </p:txBody>
      </p:sp>
      <p:sp>
        <p:nvSpPr>
          <p:cNvPr id="138" name="Google Shape;138;g455c5dfa3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557dd54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557dd540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4557dd540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9cc7e6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9cc7e6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49cc7e6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9cc7e6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9cc7e6c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449cc7e6c5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0E93-89EE-499B-88C3-088AAD31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F7038-0CAF-4593-9A57-B7ECD9B8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430B7-3FE3-48B9-82FD-4C8E29EE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E3E9-4D33-446F-9F3F-6D94CC51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A9CE8-DD4F-4F6C-A79A-75211019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2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D83B-BE5B-4861-947E-14740474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9873F-82E4-4F7A-9980-726261AC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FAE0-F5FA-4AAC-92A7-6CF41BBF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01BA-8D7B-40F4-920B-28E9BCEA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F56B-724F-4469-AA38-4CBB28E5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BA9CB-79AA-47E8-BD5D-1DEA98A8A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B0AA7-9331-409A-A9F8-3EFB3DD87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55E9-7BF5-410D-AAAE-9D93FBF6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316E5-BEF3-4AF0-8133-D47BEBE1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F330-6C59-405A-8175-C295DD9B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4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301E-77C0-4E1E-B624-87B4F2E6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3258-392F-4593-8EA8-3208034ED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60D2E-ED47-4EDD-B03D-DE97FD73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733-CAB7-4D05-A90C-6CCD4DE1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ADBD-67CE-4BBE-8598-5C8A38E3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3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6407-D811-40DD-85A6-198392A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1B864-91E3-4B58-92BC-9F8F0925E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518C0-30A0-4084-963E-34B7B18F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A121B-0B4B-46EB-AB9D-034288CE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9D4DE-DF23-405B-9C8B-B9BB28DF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99F0-DE45-4C1A-8693-7BC408D6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5379-7C62-48F7-B30A-117E63D22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68281-122B-4A09-BB07-6DFC3AA84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901DC-0D94-469E-A5F6-3A6824C3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4104A-1C50-4434-A6FC-2CD60B32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274AB-6D00-48F3-B5C7-4BB2358A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4E28-249B-433C-A3D4-56193232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1AFBF-C427-4D2C-AAFE-69558CC6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F83DA-6335-46D5-8495-2360478C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0B3CC-1937-490E-9D5C-249FAA8D4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70FD5-959A-4229-9A5C-3FDC720D2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1C377-B94A-4B54-B7F8-8F04A948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8157E-31E4-4F17-81CB-F084B186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0F481-9B75-4BCD-84AE-6DE1B1D8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EC15-722F-4DB2-9EE1-9B23A31A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F1F43-1471-4703-9D1F-8D9B7311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8EF12-AFA2-4A99-A4CE-6FD7F9BD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32A7-3B11-4DDF-B1C2-100AF69C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F63DA-5F3E-4CA1-8469-51F8AFF0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02465-015C-482F-9E4E-D57189B9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77A91-D76E-4813-9F92-7EE4B8F1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29F7-214B-4F92-A007-E7205E0C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ECA65-B3E7-4768-8B05-4D0882E6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AEEC9-A821-4DCA-B992-929D8E44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04B10-F7A7-454D-AD31-E4DFFD2A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8F66D-BB18-48E2-8576-E0B1E6DF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BD19A-3C1F-4180-85D5-20C62FAF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181E-E90A-4460-8140-02EA3731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687E9-CB3B-4E7F-A31B-9908F755C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95145-6084-4ED8-804D-FC43B0750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74FA1-F611-44B6-BA82-F05A2559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9387-E549-4F0B-B38C-379368CB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BDD57-517B-46ED-B7BF-9B8FBF80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475B6-F577-4728-8B7C-C8791EC3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3FE2-6E57-4159-9D63-848068E4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549B-9F73-4C96-9486-B6DF1FB74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4A9A-C450-4D7B-9B63-6E2901413C58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E540E-33D7-4F53-B2D4-986D345A8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DA2DB-BC89-4799-94B2-399105002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9EB4-F199-4BAE-AA95-61E8B50E3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1847-A5C5-45A2-8D0C-BCC36A70F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#4</a:t>
            </a:r>
            <a:br>
              <a:rPr lang="en-US" dirty="0"/>
            </a:br>
            <a:r>
              <a:rPr lang="en-US" dirty="0"/>
              <a:t>Final Exam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A3BB-1F6C-4A39-89EE-6DA037885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1147521" y="206216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Local Search Terminology</a:t>
            </a:r>
            <a:endParaRPr dirty="0"/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90" y="2273245"/>
            <a:ext cx="6346801" cy="326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590" y="2273245"/>
            <a:ext cx="5185009" cy="326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589" y="2273244"/>
            <a:ext cx="5185009" cy="326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Hill Climbing Search</a:t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431" y="1859639"/>
            <a:ext cx="7173195" cy="31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908436" y="5096073"/>
            <a:ext cx="10058400" cy="44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Gets stuck at local maxima (incomplete)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Hill Climbing with Random Restarts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the search fails, restart the search from a random position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each search has a probability p of succeeding, expected number of random restarts is 1/p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Hill-Climbing</a:t>
            </a:r>
            <a:endParaRPr dirty="0"/>
          </a:p>
        </p:txBody>
      </p:sp>
      <p:pic>
        <p:nvPicPr>
          <p:cNvPr id="278" name="Google Shape;278;p44"/>
          <p:cNvPicPr preferRelativeResize="0"/>
          <p:nvPr/>
        </p:nvPicPr>
        <p:blipFill rotWithShape="1">
          <a:blip r:embed="rId3">
            <a:alphaModFix/>
          </a:blip>
          <a:srcRect t="23661"/>
          <a:stretch/>
        </p:blipFill>
        <p:spPr>
          <a:xfrm>
            <a:off x="1561322" y="1744460"/>
            <a:ext cx="10058400" cy="223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Simulated Annealing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130" y="2049801"/>
            <a:ext cx="8312856" cy="378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482" y="2375648"/>
            <a:ext cx="3878308" cy="1738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Bayes Rule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P(B|A) = P(A|B)P(B)/P(A)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do we obtain Bayes rule from the product rule?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Rule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63" y="1944800"/>
            <a:ext cx="94392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8298175" y="5950000"/>
            <a:ext cx="79005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 13 Slides - Prof Lathrop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 Rule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t="-19448" r="-4449" b="14998"/>
          <a:stretch/>
        </p:blipFill>
        <p:spPr>
          <a:xfrm>
            <a:off x="1066801" y="1261799"/>
            <a:ext cx="10058401" cy="286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8737075" y="4622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 13 Slides - Prof Lathrop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3366-59A0-43C8-97C7-F40FD293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8E86-D40B-4686-8463-9396DEE1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a,b</a:t>
            </a:r>
            <a:r>
              <a:rPr lang="en-US" dirty="0"/>
              <a:t>) = P(a)P(b)</a:t>
            </a:r>
          </a:p>
          <a:p>
            <a:r>
              <a:rPr lang="en-US" dirty="0"/>
              <a:t>P(</a:t>
            </a:r>
            <a:r>
              <a:rPr lang="en-US" dirty="0" err="1"/>
              <a:t>a|b</a:t>
            </a:r>
            <a:r>
              <a:rPr lang="en-US" dirty="0"/>
              <a:t>) = P(a)</a:t>
            </a:r>
          </a:p>
          <a:p>
            <a:r>
              <a:rPr lang="en-US" dirty="0"/>
              <a:t>P(</a:t>
            </a:r>
            <a:r>
              <a:rPr lang="en-US" dirty="0" err="1"/>
              <a:t>b|a</a:t>
            </a:r>
            <a:r>
              <a:rPr lang="en-US" dirty="0"/>
              <a:t>) = P(b)</a:t>
            </a:r>
          </a:p>
        </p:txBody>
      </p:sp>
    </p:spTree>
    <p:extLst>
      <p:ext uri="{BB962C8B-B14F-4D97-AF65-F5344CB8AC3E}">
        <p14:creationId xmlns:p14="http://schemas.microsoft.com/office/powerpoint/2010/main" val="216523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3366-59A0-43C8-97C7-F40FD293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Conditional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8E86-D40B-4686-8463-9396DEE17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c,d|e</a:t>
            </a:r>
            <a:r>
              <a:rPr lang="en-US" dirty="0"/>
              <a:t>) = P(</a:t>
            </a:r>
            <a:r>
              <a:rPr lang="en-US" dirty="0" err="1"/>
              <a:t>c|e</a:t>
            </a:r>
            <a:r>
              <a:rPr lang="en-US" dirty="0"/>
              <a:t>)P(</a:t>
            </a:r>
            <a:r>
              <a:rPr lang="en-US" dirty="0" err="1"/>
              <a:t>d|e</a:t>
            </a:r>
            <a:r>
              <a:rPr lang="en-US" dirty="0"/>
              <a:t>)</a:t>
            </a:r>
          </a:p>
          <a:p>
            <a:r>
              <a:rPr lang="en-US" dirty="0"/>
              <a:t>P(</a:t>
            </a:r>
            <a:r>
              <a:rPr lang="en-US" dirty="0" err="1"/>
              <a:t>c|d,e</a:t>
            </a:r>
            <a:r>
              <a:rPr lang="en-US" dirty="0"/>
              <a:t>) = P(</a:t>
            </a:r>
            <a:r>
              <a:rPr lang="en-US" dirty="0" err="1"/>
              <a:t>c|e</a:t>
            </a:r>
            <a:r>
              <a:rPr lang="en-US" dirty="0"/>
              <a:t>)</a:t>
            </a:r>
          </a:p>
          <a:p>
            <a:r>
              <a:rPr lang="en-US" dirty="0"/>
              <a:t>P(</a:t>
            </a:r>
            <a:r>
              <a:rPr lang="en-US" dirty="0" err="1"/>
              <a:t>d|c,e</a:t>
            </a:r>
            <a:r>
              <a:rPr lang="en-US" dirty="0"/>
              <a:t>) = P(</a:t>
            </a:r>
            <a:r>
              <a:rPr lang="en-US" dirty="0" err="1"/>
              <a:t>d|e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064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5410AB-8B5D-4AF1-8645-3508BD96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49" y="231441"/>
            <a:ext cx="9004201" cy="35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Bayesian Networks</a:t>
            </a:r>
            <a:endParaRPr/>
          </a:p>
        </p:txBody>
      </p:sp>
      <p:pic>
        <p:nvPicPr>
          <p:cNvPr id="159" name="Google Shape;15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8599" y="2119049"/>
            <a:ext cx="7894801" cy="355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Bayesian Networks</a:t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5599" y="1841433"/>
            <a:ext cx="9700801" cy="3175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Bayesian Networks</a:t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328" y="2005012"/>
            <a:ext cx="10513343" cy="331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Sentences and Models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96348" y="1845734"/>
            <a:ext cx="11151703" cy="43264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81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Entailment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0" cy="43264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23" r="-240"/>
            </a:stretch>
          </a:blip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066800" y="520951"/>
            <a:ext cx="10058400" cy="93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Symbols and Connectives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400" cy="219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Symbols</a:t>
            </a: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proposition that can be true or false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example: P and Q are symbols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Connectives</a:t>
            </a: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negation, conjunction, disjunction, implication, biconditional</a:t>
            </a:r>
            <a:endParaRPr sz="3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0899" y="4144849"/>
            <a:ext cx="8230201" cy="21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Forward Chaining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1828800"/>
            <a:ext cx="83343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A041-7862-4331-AC09-1172E076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3803"/>
            <a:ext cx="10058400" cy="925971"/>
          </a:xfrm>
        </p:spPr>
        <p:txBody>
          <a:bodyPr/>
          <a:lstStyle/>
          <a:p>
            <a:pPr algn="ctr"/>
            <a:r>
              <a:rPr lang="en-US" dirty="0"/>
              <a:t>Why Do We Need First-Order Logic?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E5925-C6FD-47EB-9875-5E092543D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Imagine a knowledgebase that describes sets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How do we add statements describing intersection?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If the world has 3 sets and integers ranging from 0 to 100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Propositional logic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)↔(1∈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∧1∈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)↔(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)↔(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)↔(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…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First Order Logic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E5925-C6FD-47EB-9875-5E092543D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  <a:blipFill>
                <a:blip r:embed="rId2"/>
                <a:stretch>
                  <a:fillRect l="-909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05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A041-7862-4331-AC09-1172E076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3803"/>
            <a:ext cx="10058400" cy="925971"/>
          </a:xfrm>
        </p:spPr>
        <p:txBody>
          <a:bodyPr/>
          <a:lstStyle/>
          <a:p>
            <a:pPr algn="ctr"/>
            <a:r>
              <a:rPr lang="en-US" dirty="0"/>
              <a:t>First-Order Logic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E5925-C6FD-47EB-9875-5E092543D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925971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𝑆𝑚𝑒𝑙𝑙𝑦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𝐴𝑑𝑗𝑎𝑐𝑒𝑛𝑡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𝐻𝑜𝑚𝑒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𝑊𝑢𝑚𝑝𝑢𝑠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D2E5925-C6FD-47EB-9875-5E092543D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9259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6E7F8A-506B-4469-BDE0-8EC39CB74D40}"/>
              </a:ext>
            </a:extLst>
          </p:cNvPr>
          <p:cNvSpPr txBox="1"/>
          <p:nvPr/>
        </p:nvSpPr>
        <p:spPr>
          <a:xfrm>
            <a:off x="8328992" y="3091405"/>
            <a:ext cx="164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Constant</a:t>
            </a:r>
          </a:p>
          <a:p>
            <a:pPr algn="ctr"/>
            <a:r>
              <a:rPr lang="en-US" sz="2400" dirty="0"/>
              <a:t>Objects in the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25266-D022-43B5-9170-FDD0B7CD695A}"/>
              </a:ext>
            </a:extLst>
          </p:cNvPr>
          <p:cNvSpPr txBox="1"/>
          <p:nvPr/>
        </p:nvSpPr>
        <p:spPr>
          <a:xfrm>
            <a:off x="1097279" y="3121223"/>
            <a:ext cx="164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Quantifier</a:t>
            </a:r>
            <a:br>
              <a:rPr lang="en-US" sz="2400" dirty="0"/>
            </a:br>
            <a:r>
              <a:rPr lang="en-US" sz="2400" dirty="0"/>
              <a:t>Universal</a:t>
            </a:r>
          </a:p>
          <a:p>
            <a:pPr algn="ctr"/>
            <a:r>
              <a:rPr lang="en-US" sz="2400" dirty="0"/>
              <a:t>Existential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0D17-ECC9-4F04-B48C-35BF8B476062}"/>
              </a:ext>
            </a:extLst>
          </p:cNvPr>
          <p:cNvSpPr txBox="1"/>
          <p:nvPr/>
        </p:nvSpPr>
        <p:spPr>
          <a:xfrm>
            <a:off x="2640496" y="3091406"/>
            <a:ext cx="16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31FCB-F55D-48AC-AFA1-13D7B409C6BE}"/>
              </a:ext>
            </a:extLst>
          </p:cNvPr>
          <p:cNvSpPr txBox="1"/>
          <p:nvPr/>
        </p:nvSpPr>
        <p:spPr>
          <a:xfrm>
            <a:off x="4476583" y="3121222"/>
            <a:ext cx="1649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Predicate</a:t>
            </a:r>
          </a:p>
          <a:p>
            <a:pPr algn="ctr"/>
            <a:r>
              <a:rPr lang="en-US" sz="2400" dirty="0"/>
              <a:t>Returns true or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1C35-935E-4135-9A0E-AA4305F77230}"/>
              </a:ext>
            </a:extLst>
          </p:cNvPr>
          <p:cNvSpPr txBox="1"/>
          <p:nvPr/>
        </p:nvSpPr>
        <p:spPr>
          <a:xfrm>
            <a:off x="6492905" y="3091404"/>
            <a:ext cx="1649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Function</a:t>
            </a:r>
          </a:p>
          <a:p>
            <a:pPr algn="ctr"/>
            <a:r>
              <a:rPr lang="en-US" sz="2400" dirty="0"/>
              <a:t>Maps a tuple of objects to an object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DF49B-3D2A-4A4E-B2F1-9CD74D569818}"/>
              </a:ext>
            </a:extLst>
          </p:cNvPr>
          <p:cNvSpPr/>
          <p:nvPr/>
        </p:nvSpPr>
        <p:spPr>
          <a:xfrm>
            <a:off x="1242392" y="5236371"/>
            <a:ext cx="87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∀                                 s                    Smelly                     Home                   Wumpus</a:t>
            </a:r>
            <a:endParaRPr lang="en-US" b="0" dirty="0">
              <a:effectLst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                                                       Adjacent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38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F4D4-E4CB-4D87-AC0F-2697F378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Implication vs Conjunction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846A18-3AA7-41D5-9313-5B70E5652BC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10058399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𝐾𝑖𝑛𝑔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𝑃𝑒𝑟𝑠𝑜𝑛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This is too strong: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𝑃𝑒𝑟𝑠𝑜𝑛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𝐶𝑟𝑜𝑤𝑛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𝑂𝑛𝐻𝑒𝑎𝑑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This is too weak: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𝐶𝑟𝑜𝑤𝑛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𝑂𝑛𝐻𝑒𝑎𝑑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846A18-3AA7-41D5-9313-5B70E5652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10058399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4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D843B0-6485-4994-B0E0-546CF058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99" y="1065433"/>
            <a:ext cx="9288001" cy="47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69388-BAB5-4B9D-9EF1-3A8E62B4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5" y="0"/>
            <a:ext cx="10393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065A1-ABF6-42AC-B5F3-EA535EC8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6565"/>
            <a:ext cx="10905066" cy="46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1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173335-EABD-440F-A2B3-511571ECD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7" y="643466"/>
            <a:ext cx="108153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9704B-8910-4C4C-A021-03A5A05F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4245"/>
            <a:ext cx="10905066" cy="46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2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mSMJEYK22d3mE7c4uJWFYPNNPvfUJtPL7X2vUGgeGP8u4sTyHDr3vdVBcqj9crxFVPu8M_sFESagTyNHuSeGgM1o6QcPjyTfdq6nTGIlPkWCTFpR2CobBRlC4P2Z2t2UYh0MX2Zvjnk">
            <a:extLst>
              <a:ext uri="{FF2B5EF4-FFF2-40B4-BE49-F238E27FC236}">
                <a16:creationId xmlns:a16="http://schemas.microsoft.com/office/drawing/2014/main" id="{42DE3EB5-B5B0-4D63-A703-879E0EDE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44" y="254920"/>
            <a:ext cx="8449519" cy="63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7D1AA9-1E06-40BF-89CC-F748AFD31C6A}"/>
              </a:ext>
            </a:extLst>
          </p:cNvPr>
          <p:cNvSpPr/>
          <p:nvPr/>
        </p:nvSpPr>
        <p:spPr>
          <a:xfrm>
            <a:off x="10359343" y="3429000"/>
            <a:ext cx="1832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Refer: Prof Lathrop’s slides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0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lh6.googleusercontent.com/AcFzOkhMLaSROgVQi10jGhDaH9QFID6BLn9EEUrUYH3f2gO7zd_QvDG08nnv0MtE2gQdwKYJlMv09w3yY2MwD1pJ9agWGhuV-w2f8HImT7XB1yHsxG0KJJvrtWGfIAed6ovk0OCxa1Y">
            <a:extLst>
              <a:ext uri="{FF2B5EF4-FFF2-40B4-BE49-F238E27FC236}">
                <a16:creationId xmlns:a16="http://schemas.microsoft.com/office/drawing/2014/main" id="{3561178F-27D4-4B56-A275-61069472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40" y="219919"/>
            <a:ext cx="9891424" cy="60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86969A-DD72-44E7-BE9A-BB920F2E0F0B}"/>
              </a:ext>
            </a:extLst>
          </p:cNvPr>
          <p:cNvSpPr/>
          <p:nvPr/>
        </p:nvSpPr>
        <p:spPr>
          <a:xfrm>
            <a:off x="11153064" y="3675935"/>
            <a:ext cx="126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Refer: Prof Lathrop’s slides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16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EF0644-1A8D-40E4-BCAA-145A3484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21" y="0"/>
            <a:ext cx="10326757" cy="63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1432C-A8FA-49C2-8DB0-67772B37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99" y="329291"/>
            <a:ext cx="9288001" cy="53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5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7625C-DEBD-4395-96F0-2C2967F9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99" y="441622"/>
            <a:ext cx="9107401" cy="53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BE43-CA7B-461D-8999-EA9DF1BF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Wumpus World Environment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80793E-4AF1-427D-A1DC-999F86E84B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2194132"/>
          <a:ext cx="1005839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223613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21925803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2915315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52823846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62786353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4982177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30025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Deterministic/Stochastic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Episodic/Sequential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Static/Dynamic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Discrete/Continuous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Wumpus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6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5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D022-F4EA-4636-B2F3-22062E7E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Uninformed search strategies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999273-3FB1-4684-9FAA-7596C73EC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234" b="39776"/>
          <a:stretch/>
        </p:blipFill>
        <p:spPr>
          <a:xfrm>
            <a:off x="1983840" y="2376111"/>
            <a:ext cx="8224319" cy="2229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88E8D4-B652-42B5-AC8A-C301DBA6727D}"/>
              </a:ext>
            </a:extLst>
          </p:cNvPr>
          <p:cNvSpPr/>
          <p:nvPr/>
        </p:nvSpPr>
        <p:spPr>
          <a:xfrm>
            <a:off x="7962662" y="4921522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Section 3.4, Russell and </a:t>
            </a:r>
            <a:r>
              <a:rPr lang="en-US" dirty="0" err="1"/>
              <a:t>Norvig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1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75D0-6C9E-4453-910E-40C655E7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7922E-2C9F-42D0-B098-94C4B6B1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Informed search methods may have access to a heuristic function h(n) that estimates the cost of a solution from n.</a:t>
            </a:r>
          </a:p>
          <a:p>
            <a:r>
              <a:rPr lang="en-US" dirty="0"/>
              <a:t>The generic best-first search algorithm selects a node for expansion according to an evaluation function.</a:t>
            </a:r>
          </a:p>
          <a:p>
            <a:r>
              <a:rPr lang="en-US" dirty="0"/>
              <a:t>– Greedy best-first search expands nodes with minimal h(n).</a:t>
            </a:r>
            <a:br>
              <a:rPr lang="en-US" dirty="0"/>
            </a:br>
            <a:r>
              <a:rPr lang="en-US" dirty="0"/>
              <a:t>    It is not optimal but is often efficient.</a:t>
            </a:r>
          </a:p>
          <a:p>
            <a:r>
              <a:rPr lang="en-US" dirty="0"/>
              <a:t>– A∗ search expands nodes with minimal f(n) = g(n) + h(n).</a:t>
            </a:r>
            <a:br>
              <a:rPr lang="en-US" dirty="0"/>
            </a:br>
            <a:r>
              <a:rPr lang="en-US" dirty="0"/>
              <a:t>   A∗ is complete and optimal, provided some conditions on h(n).</a:t>
            </a:r>
          </a:p>
        </p:txBody>
      </p:sp>
    </p:spTree>
    <p:extLst>
      <p:ext uri="{BB962C8B-B14F-4D97-AF65-F5344CB8AC3E}">
        <p14:creationId xmlns:p14="http://schemas.microsoft.com/office/powerpoint/2010/main" val="315711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F62A-9429-40B4-B699-65DDA6A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Uniform Cost Search vs GBFS vs 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68B6-205C-4C7B-A30D-8DF5CA4D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f(n) = h(n) + g(n)</a:t>
            </a:r>
          </a:p>
          <a:p>
            <a:pPr lvl="1"/>
            <a:r>
              <a:rPr lang="en-US" dirty="0"/>
              <a:t>g(n) = path cost</a:t>
            </a:r>
          </a:p>
          <a:p>
            <a:pPr lvl="1"/>
            <a:r>
              <a:rPr lang="en-US" dirty="0"/>
              <a:t>h(n) = heuristic estimate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Q. How do you use these values to do GBF, A*, and uniform cost search?</a:t>
            </a:r>
          </a:p>
        </p:txBody>
      </p:sp>
    </p:spTree>
    <p:extLst>
      <p:ext uri="{BB962C8B-B14F-4D97-AF65-F5344CB8AC3E}">
        <p14:creationId xmlns:p14="http://schemas.microsoft.com/office/powerpoint/2010/main" val="655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616</Words>
  <Application>Microsoft Office PowerPoint</Application>
  <PresentationFormat>Widescreen</PresentationFormat>
  <Paragraphs>106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Office Theme</vt:lpstr>
      <vt:lpstr>Quiz #4 Final Exam Review</vt:lpstr>
      <vt:lpstr>PowerPoint Presentation</vt:lpstr>
      <vt:lpstr>PowerPoint Presentation</vt:lpstr>
      <vt:lpstr>PowerPoint Presentation</vt:lpstr>
      <vt:lpstr>PowerPoint Presentation</vt:lpstr>
      <vt:lpstr>The Wumpus World Environment</vt:lpstr>
      <vt:lpstr>Uninformed search strategies</vt:lpstr>
      <vt:lpstr>Informed search strategies</vt:lpstr>
      <vt:lpstr>Uniform Cost Search vs GBFS vs A*</vt:lpstr>
      <vt:lpstr>Local Search Terminology</vt:lpstr>
      <vt:lpstr>Hill Climbing Search</vt:lpstr>
      <vt:lpstr>Hill Climbing with Random Restarts</vt:lpstr>
      <vt:lpstr>Hill-Climbing</vt:lpstr>
      <vt:lpstr>Simulated Annealing</vt:lpstr>
      <vt:lpstr>Bayes Rule</vt:lpstr>
      <vt:lpstr>Product Rule</vt:lpstr>
      <vt:lpstr>Sum Rule</vt:lpstr>
      <vt:lpstr>Independence</vt:lpstr>
      <vt:lpstr>Conditional Independence</vt:lpstr>
      <vt:lpstr>Bayesian Networks</vt:lpstr>
      <vt:lpstr>Bayesian Networks</vt:lpstr>
      <vt:lpstr>Bayesian Networks</vt:lpstr>
      <vt:lpstr>Sentences and Models</vt:lpstr>
      <vt:lpstr>Entailment</vt:lpstr>
      <vt:lpstr>Symbols and Connectives</vt:lpstr>
      <vt:lpstr>Forward Chaining </vt:lpstr>
      <vt:lpstr>Why Do We Need First-Order Logic?</vt:lpstr>
      <vt:lpstr>First-Order Logic Symbols</vt:lpstr>
      <vt:lpstr>Implication vs Conjunction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forest</dc:creator>
  <cp:lastModifiedBy>forest</cp:lastModifiedBy>
  <cp:revision>34</cp:revision>
  <dcterms:created xsi:type="dcterms:W3CDTF">2018-12-07T02:44:41Z</dcterms:created>
  <dcterms:modified xsi:type="dcterms:W3CDTF">2018-12-07T20:33:14Z</dcterms:modified>
</cp:coreProperties>
</file>