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64" r:id="rId4"/>
    <p:sldId id="340" r:id="rId5"/>
    <p:sldId id="333" r:id="rId6"/>
    <p:sldId id="341" r:id="rId7"/>
    <p:sldId id="335" r:id="rId8"/>
    <p:sldId id="334" r:id="rId9"/>
    <p:sldId id="342" r:id="rId10"/>
    <p:sldId id="343" r:id="rId11"/>
    <p:sldId id="351" r:id="rId12"/>
    <p:sldId id="344" r:id="rId13"/>
    <p:sldId id="346" r:id="rId14"/>
    <p:sldId id="336" r:id="rId15"/>
    <p:sldId id="348" r:id="rId16"/>
    <p:sldId id="350" r:id="rId17"/>
    <p:sldId id="349" r:id="rId18"/>
    <p:sldId id="339" r:id="rId19"/>
    <p:sldId id="347" r:id="rId20"/>
    <p:sldId id="338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uan, Eric " initials="EY" lastIdx="1" clrIdx="0"/>
  <p:cmAuthor id="1" name="Aerospace Corporation" initials="A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78"/>
    <p:restoredTop sz="76427" autoAdjust="0"/>
  </p:normalViewPr>
  <p:slideViewPr>
    <p:cSldViewPr>
      <p:cViewPr varScale="1">
        <p:scale>
          <a:sx n="159" d="100"/>
          <a:sy n="159" d="100"/>
        </p:scale>
        <p:origin x="468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napToObjects="1">
      <p:cViewPr>
        <p:scale>
          <a:sx n="118" d="100"/>
          <a:sy n="118" d="100"/>
        </p:scale>
        <p:origin x="-2028" y="144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AC1798-449C-4AB6-8CBA-A21F7BFC4BAE}" type="doc">
      <dgm:prSet loTypeId="urn:microsoft.com/office/officeart/2005/8/layout/hierarchy2" loCatId="hierarchy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2C4CF7F-F319-437D-AFFD-817E11B6BC50}">
      <dgm:prSet phldrT="[Text]" custT="1"/>
      <dgm:spPr/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Structural Patterns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CBF6B326-0CA1-4150-B0B2-F1A4FCAB1F44}" type="parTrans" cxnId="{46B2FA02-6DAE-4824-87E7-2CBD475B08AF}">
      <dgm:prSet custT="1"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38CE74F6-B098-449A-A2DB-D938BB0816C8}" type="sibTrans" cxnId="{46B2FA02-6DAE-4824-87E7-2CBD475B08AF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4E335DDA-DF27-4EB4-B660-5E45178DD713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Protective Wrapper*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E4F6D673-B182-482E-BF13-4F07821663AB}" type="parTrans" cxnId="{9C53E883-9429-46FB-AE1D-BF040FFA4784}">
      <dgm:prSet custT="1"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AEE1BB4F-5026-4260-9462-59A763C2F729}" type="sibTrans" cxnId="{9C53E883-9429-46FB-AE1D-BF040FFA4784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C3EA626C-08EE-416D-8B15-C35CA9F07A85}">
      <dgm:prSet phldrT="[Text]" custT="1"/>
      <dgm:spPr/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Countermeasure Broker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35CFD589-4A90-4597-838D-03125F22450E}" type="parTrans" cxnId="{B5C350F5-B9DD-4BF6-9680-BD3EA600204E}">
      <dgm:prSet custT="1"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718D9431-A771-4C91-8552-5492E83FE13C}" type="sibTrans" cxnId="{B5C350F5-B9DD-4BF6-9680-BD3EA600204E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4BAC3E43-40DE-430C-B252-B238202D25F8}">
      <dgm:prSet phldrT="[Text]" custT="1"/>
      <dgm:spPr>
        <a:solidFill>
          <a:srgbClr val="5FF3CA"/>
        </a:solidFill>
      </dgm:spPr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Agreement-Based Redundancy*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D0A3E585-C81D-4710-AC22-08511A6F2777}" type="parTrans" cxnId="{9939FA2A-966F-4895-A1DD-AF596FEC4EEB}">
      <dgm:prSet custT="1"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5D3EFFB8-D1AF-43C4-B48C-C2F36544F25B}" type="sibTrans" cxnId="{9939FA2A-966F-4895-A1DD-AF596FEC4EEB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182EB228-AE7A-4487-9A20-73AB2DAA73FD}">
      <dgm:prSet phldrT="[Text]" custT="1"/>
      <dgm:spPr/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Implementation Diversity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54C80076-749D-4EAB-9111-BAEA5F408174}" type="parTrans" cxnId="{9D28625C-F788-4C68-A585-650F4196EA21}">
      <dgm:prSet custT="1"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B38626C2-8972-472C-95E9-21F894A0E5D3}" type="sibTrans" cxnId="{9D28625C-F788-4C68-A585-650F4196EA21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7FA1147A-22B5-B147-9F0F-04B4A188805E}">
      <dgm:prSet phldrT="[Text]" custT="1"/>
      <dgm:spPr/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Aspect Orientation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C70E6601-354A-B948-AE7E-FE3B6CC718B9}" type="parTrans" cxnId="{8F687613-7258-ED4E-9627-8788EBBBF2C6}">
      <dgm:prSet custT="1"/>
      <dgm:spPr/>
      <dgm:t>
        <a:bodyPr/>
        <a:lstStyle/>
        <a:p>
          <a:endParaRPr lang="en-US" sz="1400"/>
        </a:p>
      </dgm:t>
    </dgm:pt>
    <dgm:pt modelId="{4AC6CC5A-85CB-F741-86E2-EC7757455E4A}" type="sibTrans" cxnId="{8F687613-7258-ED4E-9627-8788EBBBF2C6}">
      <dgm:prSet/>
      <dgm:spPr/>
      <dgm:t>
        <a:bodyPr/>
        <a:lstStyle/>
        <a:p>
          <a:endParaRPr lang="en-US" sz="4800"/>
        </a:p>
      </dgm:t>
    </dgm:pt>
    <dgm:pt modelId="{7D69D97A-24CC-42C8-BFF0-EB9DC59E47D6}" type="pres">
      <dgm:prSet presAssocID="{8FAC1798-449C-4AB6-8CBA-A21F7BFC4BA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92854F-1A0E-CC43-9E4B-00B70B2B8230}" type="pres">
      <dgm:prSet presAssocID="{F2C4CF7F-F319-437D-AFFD-817E11B6BC50}" presName="root1" presStyleCnt="0"/>
      <dgm:spPr/>
    </dgm:pt>
    <dgm:pt modelId="{A465632D-4B1B-6146-BB95-FDEFB3D99129}" type="pres">
      <dgm:prSet presAssocID="{F2C4CF7F-F319-437D-AFFD-817E11B6BC5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3BA90F-7BDE-0541-A972-EEBBAEA50322}" type="pres">
      <dgm:prSet presAssocID="{F2C4CF7F-F319-437D-AFFD-817E11B6BC50}" presName="level2hierChild" presStyleCnt="0"/>
      <dgm:spPr/>
    </dgm:pt>
    <dgm:pt modelId="{47963651-15C0-4387-97AF-9083EEE6AEC2}" type="pres">
      <dgm:prSet presAssocID="{E4F6D673-B182-482E-BF13-4F07821663AB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69A59F30-4682-4D31-872F-C75273633410}" type="pres">
      <dgm:prSet presAssocID="{E4F6D673-B182-482E-BF13-4F07821663AB}" presName="connTx" presStyleLbl="parChTrans1D2" presStyleIdx="0" presStyleCnt="5"/>
      <dgm:spPr/>
      <dgm:t>
        <a:bodyPr/>
        <a:lstStyle/>
        <a:p>
          <a:endParaRPr lang="en-US"/>
        </a:p>
      </dgm:t>
    </dgm:pt>
    <dgm:pt modelId="{7EEDB17C-6360-48AF-A32D-9C114BC8B5B5}" type="pres">
      <dgm:prSet presAssocID="{4E335DDA-DF27-4EB4-B660-5E45178DD713}" presName="root2" presStyleCnt="0"/>
      <dgm:spPr/>
      <dgm:t>
        <a:bodyPr/>
        <a:lstStyle/>
        <a:p>
          <a:endParaRPr lang="en-US"/>
        </a:p>
      </dgm:t>
    </dgm:pt>
    <dgm:pt modelId="{E86C9F05-D232-4B4C-972F-89F521BE921A}" type="pres">
      <dgm:prSet presAssocID="{4E335DDA-DF27-4EB4-B660-5E45178DD713}" presName="LevelTwoTextNode" presStyleLbl="node2" presStyleIdx="0" presStyleCnt="5" custScaleX="1145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11EB4B-E1B6-4968-9CB4-EEE8B4E09CAD}" type="pres">
      <dgm:prSet presAssocID="{4E335DDA-DF27-4EB4-B660-5E45178DD713}" presName="level3hierChild" presStyleCnt="0"/>
      <dgm:spPr/>
      <dgm:t>
        <a:bodyPr/>
        <a:lstStyle/>
        <a:p>
          <a:endParaRPr lang="en-US"/>
        </a:p>
      </dgm:t>
    </dgm:pt>
    <dgm:pt modelId="{15EB49E9-52A8-436F-9949-CFAAA1DE40AF}" type="pres">
      <dgm:prSet presAssocID="{D0A3E585-C81D-4710-AC22-08511A6F2777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89392783-55A5-4978-9EDE-62DF360DF503}" type="pres">
      <dgm:prSet presAssocID="{D0A3E585-C81D-4710-AC22-08511A6F2777}" presName="connTx" presStyleLbl="parChTrans1D2" presStyleIdx="1" presStyleCnt="5"/>
      <dgm:spPr/>
      <dgm:t>
        <a:bodyPr/>
        <a:lstStyle/>
        <a:p>
          <a:endParaRPr lang="en-US"/>
        </a:p>
      </dgm:t>
    </dgm:pt>
    <dgm:pt modelId="{3448A5C7-C386-405D-BFE8-0F76A44ACE80}" type="pres">
      <dgm:prSet presAssocID="{4BAC3E43-40DE-430C-B252-B238202D25F8}" presName="root2" presStyleCnt="0"/>
      <dgm:spPr/>
      <dgm:t>
        <a:bodyPr/>
        <a:lstStyle/>
        <a:p>
          <a:endParaRPr lang="en-US"/>
        </a:p>
      </dgm:t>
    </dgm:pt>
    <dgm:pt modelId="{47A2C645-0511-407C-A1D6-81391C53AC4B}" type="pres">
      <dgm:prSet presAssocID="{4BAC3E43-40DE-430C-B252-B238202D25F8}" presName="LevelTwoTextNode" presStyleLbl="node2" presStyleIdx="1" presStyleCnt="5" custScaleX="1145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2223D7-A98C-44E6-B893-AA143DBE5470}" type="pres">
      <dgm:prSet presAssocID="{4BAC3E43-40DE-430C-B252-B238202D25F8}" presName="level3hierChild" presStyleCnt="0"/>
      <dgm:spPr/>
      <dgm:t>
        <a:bodyPr/>
        <a:lstStyle/>
        <a:p>
          <a:endParaRPr lang="en-US"/>
        </a:p>
      </dgm:t>
    </dgm:pt>
    <dgm:pt modelId="{490E4313-5A8F-4DC4-8857-BDFC5B00578C}" type="pres">
      <dgm:prSet presAssocID="{54C80076-749D-4EAB-9111-BAEA5F408174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60262C9F-99DE-4CFF-B410-263CDB785613}" type="pres">
      <dgm:prSet presAssocID="{54C80076-749D-4EAB-9111-BAEA5F408174}" presName="connTx" presStyleLbl="parChTrans1D2" presStyleIdx="2" presStyleCnt="5"/>
      <dgm:spPr/>
      <dgm:t>
        <a:bodyPr/>
        <a:lstStyle/>
        <a:p>
          <a:endParaRPr lang="en-US"/>
        </a:p>
      </dgm:t>
    </dgm:pt>
    <dgm:pt modelId="{C9A72287-64C1-4C5C-8476-4AA1873DC569}" type="pres">
      <dgm:prSet presAssocID="{182EB228-AE7A-4487-9A20-73AB2DAA73FD}" presName="root2" presStyleCnt="0"/>
      <dgm:spPr/>
      <dgm:t>
        <a:bodyPr/>
        <a:lstStyle/>
        <a:p>
          <a:endParaRPr lang="en-US"/>
        </a:p>
      </dgm:t>
    </dgm:pt>
    <dgm:pt modelId="{3F096AE0-170A-4594-B4A9-988F2B093A93}" type="pres">
      <dgm:prSet presAssocID="{182EB228-AE7A-4487-9A20-73AB2DAA73FD}" presName="LevelTwoTextNode" presStyleLbl="node2" presStyleIdx="2" presStyleCnt="5" custScaleX="1145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D21EFE-3557-4262-B677-1F132AD03F35}" type="pres">
      <dgm:prSet presAssocID="{182EB228-AE7A-4487-9A20-73AB2DAA73FD}" presName="level3hierChild" presStyleCnt="0"/>
      <dgm:spPr/>
      <dgm:t>
        <a:bodyPr/>
        <a:lstStyle/>
        <a:p>
          <a:endParaRPr lang="en-US"/>
        </a:p>
      </dgm:t>
    </dgm:pt>
    <dgm:pt modelId="{6BB4ED06-E22A-42C4-876E-755170C10052}" type="pres">
      <dgm:prSet presAssocID="{35CFD589-4A90-4597-838D-03125F22450E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0A0A7DA1-2C3E-4BAD-8EC0-3F7E199E8A23}" type="pres">
      <dgm:prSet presAssocID="{35CFD589-4A90-4597-838D-03125F22450E}" presName="connTx" presStyleLbl="parChTrans1D2" presStyleIdx="3" presStyleCnt="5"/>
      <dgm:spPr/>
      <dgm:t>
        <a:bodyPr/>
        <a:lstStyle/>
        <a:p>
          <a:endParaRPr lang="en-US"/>
        </a:p>
      </dgm:t>
    </dgm:pt>
    <dgm:pt modelId="{F623837D-22EB-493D-90DB-F1982F0C0D5B}" type="pres">
      <dgm:prSet presAssocID="{C3EA626C-08EE-416D-8B15-C35CA9F07A85}" presName="root2" presStyleCnt="0"/>
      <dgm:spPr/>
      <dgm:t>
        <a:bodyPr/>
        <a:lstStyle/>
        <a:p>
          <a:endParaRPr lang="en-US"/>
        </a:p>
      </dgm:t>
    </dgm:pt>
    <dgm:pt modelId="{4A5F9FEB-8A5E-4480-9D85-EED44E33C926}" type="pres">
      <dgm:prSet presAssocID="{C3EA626C-08EE-416D-8B15-C35CA9F07A85}" presName="LevelTwoTextNode" presStyleLbl="node2" presStyleIdx="3" presStyleCnt="5" custScaleX="1145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E32D56-AA54-4AF9-8657-5886C24AE691}" type="pres">
      <dgm:prSet presAssocID="{C3EA626C-08EE-416D-8B15-C35CA9F07A85}" presName="level3hierChild" presStyleCnt="0"/>
      <dgm:spPr/>
      <dgm:t>
        <a:bodyPr/>
        <a:lstStyle/>
        <a:p>
          <a:endParaRPr lang="en-US"/>
        </a:p>
      </dgm:t>
    </dgm:pt>
    <dgm:pt modelId="{8C3E5B46-5D55-CF41-8A89-C823A455B9F3}" type="pres">
      <dgm:prSet presAssocID="{C70E6601-354A-B948-AE7E-FE3B6CC718B9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2231F811-CD17-7D40-9D21-0A77BCA37B84}" type="pres">
      <dgm:prSet presAssocID="{C70E6601-354A-B948-AE7E-FE3B6CC718B9}" presName="connTx" presStyleLbl="parChTrans1D2" presStyleIdx="4" presStyleCnt="5"/>
      <dgm:spPr/>
      <dgm:t>
        <a:bodyPr/>
        <a:lstStyle/>
        <a:p>
          <a:endParaRPr lang="en-US"/>
        </a:p>
      </dgm:t>
    </dgm:pt>
    <dgm:pt modelId="{E722FD1A-3A5C-B845-ABFF-91F92DBB6869}" type="pres">
      <dgm:prSet presAssocID="{7FA1147A-22B5-B147-9F0F-04B4A188805E}" presName="root2" presStyleCnt="0"/>
      <dgm:spPr/>
    </dgm:pt>
    <dgm:pt modelId="{019C8236-D6DC-1C48-A1AB-386FA6C38B93}" type="pres">
      <dgm:prSet presAssocID="{7FA1147A-22B5-B147-9F0F-04B4A188805E}" presName="LevelTwoTextNode" presStyleLbl="node2" presStyleIdx="4" presStyleCnt="5" custScaleX="1145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A4407C-B49C-6041-8B7C-E2F646AC8FE4}" type="pres">
      <dgm:prSet presAssocID="{7FA1147A-22B5-B147-9F0F-04B4A188805E}" presName="level3hierChild" presStyleCnt="0"/>
      <dgm:spPr/>
    </dgm:pt>
  </dgm:ptLst>
  <dgm:cxnLst>
    <dgm:cxn modelId="{B5C350F5-B9DD-4BF6-9680-BD3EA600204E}" srcId="{F2C4CF7F-F319-437D-AFFD-817E11B6BC50}" destId="{C3EA626C-08EE-416D-8B15-C35CA9F07A85}" srcOrd="3" destOrd="0" parTransId="{35CFD589-4A90-4597-838D-03125F22450E}" sibTransId="{718D9431-A771-4C91-8552-5492E83FE13C}"/>
    <dgm:cxn modelId="{F1F13611-93C9-404A-B7A1-B12E334FC010}" type="presOf" srcId="{4E335DDA-DF27-4EB4-B660-5E45178DD713}" destId="{E86C9F05-D232-4B4C-972F-89F521BE921A}" srcOrd="0" destOrd="0" presId="urn:microsoft.com/office/officeart/2005/8/layout/hierarchy2"/>
    <dgm:cxn modelId="{C93B6290-9479-744D-8134-4E6D0B8D4F4D}" type="presOf" srcId="{182EB228-AE7A-4487-9A20-73AB2DAA73FD}" destId="{3F096AE0-170A-4594-B4A9-988F2B093A93}" srcOrd="0" destOrd="0" presId="urn:microsoft.com/office/officeart/2005/8/layout/hierarchy2"/>
    <dgm:cxn modelId="{46B2FA02-6DAE-4824-87E7-2CBD475B08AF}" srcId="{8FAC1798-449C-4AB6-8CBA-A21F7BFC4BAE}" destId="{F2C4CF7F-F319-437D-AFFD-817E11B6BC50}" srcOrd="0" destOrd="0" parTransId="{CBF6B326-0CA1-4150-B0B2-F1A4FCAB1F44}" sibTransId="{38CE74F6-B098-449A-A2DB-D938BB0816C8}"/>
    <dgm:cxn modelId="{06EC2DD8-C897-AA40-BAC6-D205DA8E8E6D}" type="presOf" srcId="{35CFD589-4A90-4597-838D-03125F22450E}" destId="{6BB4ED06-E22A-42C4-876E-755170C10052}" srcOrd="0" destOrd="0" presId="urn:microsoft.com/office/officeart/2005/8/layout/hierarchy2"/>
    <dgm:cxn modelId="{62C5185F-2901-CC4D-B2FB-6BCFE620C54C}" type="presOf" srcId="{54C80076-749D-4EAB-9111-BAEA5F408174}" destId="{490E4313-5A8F-4DC4-8857-BDFC5B00578C}" srcOrd="0" destOrd="0" presId="urn:microsoft.com/office/officeart/2005/8/layout/hierarchy2"/>
    <dgm:cxn modelId="{E8C9BA73-22E2-AB4E-A212-F10957F2BCC2}" type="presOf" srcId="{54C80076-749D-4EAB-9111-BAEA5F408174}" destId="{60262C9F-99DE-4CFF-B410-263CDB785613}" srcOrd="1" destOrd="0" presId="urn:microsoft.com/office/officeart/2005/8/layout/hierarchy2"/>
    <dgm:cxn modelId="{9C53E883-9429-46FB-AE1D-BF040FFA4784}" srcId="{F2C4CF7F-F319-437D-AFFD-817E11B6BC50}" destId="{4E335DDA-DF27-4EB4-B660-5E45178DD713}" srcOrd="0" destOrd="0" parTransId="{E4F6D673-B182-482E-BF13-4F07821663AB}" sibTransId="{AEE1BB4F-5026-4260-9462-59A763C2F729}"/>
    <dgm:cxn modelId="{3E66A449-535B-834D-A94B-97677D902920}" type="presOf" srcId="{7FA1147A-22B5-B147-9F0F-04B4A188805E}" destId="{019C8236-D6DC-1C48-A1AB-386FA6C38B93}" srcOrd="0" destOrd="0" presId="urn:microsoft.com/office/officeart/2005/8/layout/hierarchy2"/>
    <dgm:cxn modelId="{43B7971C-E783-884B-B659-CCE69A7BF9FB}" type="presOf" srcId="{E4F6D673-B182-482E-BF13-4F07821663AB}" destId="{47963651-15C0-4387-97AF-9083EEE6AEC2}" srcOrd="0" destOrd="0" presId="urn:microsoft.com/office/officeart/2005/8/layout/hierarchy2"/>
    <dgm:cxn modelId="{E3088F8B-6238-574C-9062-D827E9603E7B}" type="presOf" srcId="{C3EA626C-08EE-416D-8B15-C35CA9F07A85}" destId="{4A5F9FEB-8A5E-4480-9D85-EED44E33C926}" srcOrd="0" destOrd="0" presId="urn:microsoft.com/office/officeart/2005/8/layout/hierarchy2"/>
    <dgm:cxn modelId="{BA19EA2E-5B7D-1141-B4C5-DFD13C22028C}" type="presOf" srcId="{D0A3E585-C81D-4710-AC22-08511A6F2777}" destId="{89392783-55A5-4978-9EDE-62DF360DF503}" srcOrd="1" destOrd="0" presId="urn:microsoft.com/office/officeart/2005/8/layout/hierarchy2"/>
    <dgm:cxn modelId="{9939FA2A-966F-4895-A1DD-AF596FEC4EEB}" srcId="{F2C4CF7F-F319-437D-AFFD-817E11B6BC50}" destId="{4BAC3E43-40DE-430C-B252-B238202D25F8}" srcOrd="1" destOrd="0" parTransId="{D0A3E585-C81D-4710-AC22-08511A6F2777}" sibTransId="{5D3EFFB8-D1AF-43C4-B48C-C2F36544F25B}"/>
    <dgm:cxn modelId="{E81434B9-08F4-5E49-96E6-290D2AE80331}" type="presOf" srcId="{35CFD589-4A90-4597-838D-03125F22450E}" destId="{0A0A7DA1-2C3E-4BAD-8EC0-3F7E199E8A23}" srcOrd="1" destOrd="0" presId="urn:microsoft.com/office/officeart/2005/8/layout/hierarchy2"/>
    <dgm:cxn modelId="{61C94663-3475-FC42-804A-42742AA48AD1}" type="presOf" srcId="{D0A3E585-C81D-4710-AC22-08511A6F2777}" destId="{15EB49E9-52A8-436F-9949-CFAAA1DE40AF}" srcOrd="0" destOrd="0" presId="urn:microsoft.com/office/officeart/2005/8/layout/hierarchy2"/>
    <dgm:cxn modelId="{05E5FE45-5607-B54C-9071-10B87F626DFC}" type="presOf" srcId="{F2C4CF7F-F319-437D-AFFD-817E11B6BC50}" destId="{A465632D-4B1B-6146-BB95-FDEFB3D99129}" srcOrd="0" destOrd="0" presId="urn:microsoft.com/office/officeart/2005/8/layout/hierarchy2"/>
    <dgm:cxn modelId="{9D28625C-F788-4C68-A585-650F4196EA21}" srcId="{F2C4CF7F-F319-437D-AFFD-817E11B6BC50}" destId="{182EB228-AE7A-4487-9A20-73AB2DAA73FD}" srcOrd="2" destOrd="0" parTransId="{54C80076-749D-4EAB-9111-BAEA5F408174}" sibTransId="{B38626C2-8972-472C-95E9-21F894A0E5D3}"/>
    <dgm:cxn modelId="{9794A66B-17DC-9C42-B696-0E599A230511}" type="presOf" srcId="{8FAC1798-449C-4AB6-8CBA-A21F7BFC4BAE}" destId="{7D69D97A-24CC-42C8-BFF0-EB9DC59E47D6}" srcOrd="0" destOrd="0" presId="urn:microsoft.com/office/officeart/2005/8/layout/hierarchy2"/>
    <dgm:cxn modelId="{066CBFB3-024B-EF4C-A60B-9CD76FAFC6F0}" type="presOf" srcId="{E4F6D673-B182-482E-BF13-4F07821663AB}" destId="{69A59F30-4682-4D31-872F-C75273633410}" srcOrd="1" destOrd="0" presId="urn:microsoft.com/office/officeart/2005/8/layout/hierarchy2"/>
    <dgm:cxn modelId="{B5377080-4B16-E84E-A0AA-6C192B2B61B9}" type="presOf" srcId="{C70E6601-354A-B948-AE7E-FE3B6CC718B9}" destId="{8C3E5B46-5D55-CF41-8A89-C823A455B9F3}" srcOrd="0" destOrd="0" presId="urn:microsoft.com/office/officeart/2005/8/layout/hierarchy2"/>
    <dgm:cxn modelId="{74687EA9-439D-0C4B-8595-50CAEC2A1398}" type="presOf" srcId="{4BAC3E43-40DE-430C-B252-B238202D25F8}" destId="{47A2C645-0511-407C-A1D6-81391C53AC4B}" srcOrd="0" destOrd="0" presId="urn:microsoft.com/office/officeart/2005/8/layout/hierarchy2"/>
    <dgm:cxn modelId="{94CE91B1-A56F-0248-ABCF-2616A9258FB3}" type="presOf" srcId="{C70E6601-354A-B948-AE7E-FE3B6CC718B9}" destId="{2231F811-CD17-7D40-9D21-0A77BCA37B84}" srcOrd="1" destOrd="0" presId="urn:microsoft.com/office/officeart/2005/8/layout/hierarchy2"/>
    <dgm:cxn modelId="{8F687613-7258-ED4E-9627-8788EBBBF2C6}" srcId="{F2C4CF7F-F319-437D-AFFD-817E11B6BC50}" destId="{7FA1147A-22B5-B147-9F0F-04B4A188805E}" srcOrd="4" destOrd="0" parTransId="{C70E6601-354A-B948-AE7E-FE3B6CC718B9}" sibTransId="{4AC6CC5A-85CB-F741-86E2-EC7757455E4A}"/>
    <dgm:cxn modelId="{7B9462C4-0BA0-824D-A2A2-361B33E0DA6B}" type="presParOf" srcId="{7D69D97A-24CC-42C8-BFF0-EB9DC59E47D6}" destId="{C892854F-1A0E-CC43-9E4B-00B70B2B8230}" srcOrd="0" destOrd="0" presId="urn:microsoft.com/office/officeart/2005/8/layout/hierarchy2"/>
    <dgm:cxn modelId="{5468CE82-C2BE-2540-B45E-134D450362C8}" type="presParOf" srcId="{C892854F-1A0E-CC43-9E4B-00B70B2B8230}" destId="{A465632D-4B1B-6146-BB95-FDEFB3D99129}" srcOrd="0" destOrd="0" presId="urn:microsoft.com/office/officeart/2005/8/layout/hierarchy2"/>
    <dgm:cxn modelId="{A17246E1-AF73-2347-BFDC-B95EF0ED0E44}" type="presParOf" srcId="{C892854F-1A0E-CC43-9E4B-00B70B2B8230}" destId="{223BA90F-7BDE-0541-A972-EEBBAEA50322}" srcOrd="1" destOrd="0" presId="urn:microsoft.com/office/officeart/2005/8/layout/hierarchy2"/>
    <dgm:cxn modelId="{1A283F78-9E90-D241-ACA6-2CDECEF9B197}" type="presParOf" srcId="{223BA90F-7BDE-0541-A972-EEBBAEA50322}" destId="{47963651-15C0-4387-97AF-9083EEE6AEC2}" srcOrd="0" destOrd="0" presId="urn:microsoft.com/office/officeart/2005/8/layout/hierarchy2"/>
    <dgm:cxn modelId="{44E16DDD-6A6D-544E-8E49-F5BDC1758D21}" type="presParOf" srcId="{47963651-15C0-4387-97AF-9083EEE6AEC2}" destId="{69A59F30-4682-4D31-872F-C75273633410}" srcOrd="0" destOrd="0" presId="urn:microsoft.com/office/officeart/2005/8/layout/hierarchy2"/>
    <dgm:cxn modelId="{50D965E4-9EA2-0848-82AA-E613B4286B27}" type="presParOf" srcId="{223BA90F-7BDE-0541-A972-EEBBAEA50322}" destId="{7EEDB17C-6360-48AF-A32D-9C114BC8B5B5}" srcOrd="1" destOrd="0" presId="urn:microsoft.com/office/officeart/2005/8/layout/hierarchy2"/>
    <dgm:cxn modelId="{F8ADBF7E-CEB8-074E-8C4B-01809CD99496}" type="presParOf" srcId="{7EEDB17C-6360-48AF-A32D-9C114BC8B5B5}" destId="{E86C9F05-D232-4B4C-972F-89F521BE921A}" srcOrd="0" destOrd="0" presId="urn:microsoft.com/office/officeart/2005/8/layout/hierarchy2"/>
    <dgm:cxn modelId="{2C28A6FF-BCAE-0442-AAE6-B3FE589CE41A}" type="presParOf" srcId="{7EEDB17C-6360-48AF-A32D-9C114BC8B5B5}" destId="{BC11EB4B-E1B6-4968-9CB4-EEE8B4E09CAD}" srcOrd="1" destOrd="0" presId="urn:microsoft.com/office/officeart/2005/8/layout/hierarchy2"/>
    <dgm:cxn modelId="{76619369-0DDC-9B4D-AD82-CCA6CCDB63AE}" type="presParOf" srcId="{223BA90F-7BDE-0541-A972-EEBBAEA50322}" destId="{15EB49E9-52A8-436F-9949-CFAAA1DE40AF}" srcOrd="2" destOrd="0" presId="urn:microsoft.com/office/officeart/2005/8/layout/hierarchy2"/>
    <dgm:cxn modelId="{B1F3070F-9DE5-AD47-8F67-CAC4A246F3AD}" type="presParOf" srcId="{15EB49E9-52A8-436F-9949-CFAAA1DE40AF}" destId="{89392783-55A5-4978-9EDE-62DF360DF503}" srcOrd="0" destOrd="0" presId="urn:microsoft.com/office/officeart/2005/8/layout/hierarchy2"/>
    <dgm:cxn modelId="{A8192664-8763-F54C-AADA-1AF514E16C3C}" type="presParOf" srcId="{223BA90F-7BDE-0541-A972-EEBBAEA50322}" destId="{3448A5C7-C386-405D-BFE8-0F76A44ACE80}" srcOrd="3" destOrd="0" presId="urn:microsoft.com/office/officeart/2005/8/layout/hierarchy2"/>
    <dgm:cxn modelId="{18EED955-81AC-CF4A-B47B-3488CFB33818}" type="presParOf" srcId="{3448A5C7-C386-405D-BFE8-0F76A44ACE80}" destId="{47A2C645-0511-407C-A1D6-81391C53AC4B}" srcOrd="0" destOrd="0" presId="urn:microsoft.com/office/officeart/2005/8/layout/hierarchy2"/>
    <dgm:cxn modelId="{BF94A738-4ABA-3840-BD4C-5B10306BDC11}" type="presParOf" srcId="{3448A5C7-C386-405D-BFE8-0F76A44ACE80}" destId="{1B2223D7-A98C-44E6-B893-AA143DBE5470}" srcOrd="1" destOrd="0" presId="urn:microsoft.com/office/officeart/2005/8/layout/hierarchy2"/>
    <dgm:cxn modelId="{8D3FCA0D-7CD9-BB4A-91D2-372E56076899}" type="presParOf" srcId="{223BA90F-7BDE-0541-A972-EEBBAEA50322}" destId="{490E4313-5A8F-4DC4-8857-BDFC5B00578C}" srcOrd="4" destOrd="0" presId="urn:microsoft.com/office/officeart/2005/8/layout/hierarchy2"/>
    <dgm:cxn modelId="{0C1A6C6B-BFE2-5A49-BFAA-4E7F4E02E1C2}" type="presParOf" srcId="{490E4313-5A8F-4DC4-8857-BDFC5B00578C}" destId="{60262C9F-99DE-4CFF-B410-263CDB785613}" srcOrd="0" destOrd="0" presId="urn:microsoft.com/office/officeart/2005/8/layout/hierarchy2"/>
    <dgm:cxn modelId="{A1688742-E394-F940-B4AB-76F7BA3234FB}" type="presParOf" srcId="{223BA90F-7BDE-0541-A972-EEBBAEA50322}" destId="{C9A72287-64C1-4C5C-8476-4AA1873DC569}" srcOrd="5" destOrd="0" presId="urn:microsoft.com/office/officeart/2005/8/layout/hierarchy2"/>
    <dgm:cxn modelId="{49D65A41-557E-EE49-93AC-516AEB932A81}" type="presParOf" srcId="{C9A72287-64C1-4C5C-8476-4AA1873DC569}" destId="{3F096AE0-170A-4594-B4A9-988F2B093A93}" srcOrd="0" destOrd="0" presId="urn:microsoft.com/office/officeart/2005/8/layout/hierarchy2"/>
    <dgm:cxn modelId="{0C120DE5-50FE-1C47-9A60-1F80C9CD39E4}" type="presParOf" srcId="{C9A72287-64C1-4C5C-8476-4AA1873DC569}" destId="{94D21EFE-3557-4262-B677-1F132AD03F35}" srcOrd="1" destOrd="0" presId="urn:microsoft.com/office/officeart/2005/8/layout/hierarchy2"/>
    <dgm:cxn modelId="{0BD567BF-3CAD-D84A-9F12-BC1885D98AB1}" type="presParOf" srcId="{223BA90F-7BDE-0541-A972-EEBBAEA50322}" destId="{6BB4ED06-E22A-42C4-876E-755170C10052}" srcOrd="6" destOrd="0" presId="urn:microsoft.com/office/officeart/2005/8/layout/hierarchy2"/>
    <dgm:cxn modelId="{32BCD8EA-E7EF-9544-9AD5-849F006A9616}" type="presParOf" srcId="{6BB4ED06-E22A-42C4-876E-755170C10052}" destId="{0A0A7DA1-2C3E-4BAD-8EC0-3F7E199E8A23}" srcOrd="0" destOrd="0" presId="urn:microsoft.com/office/officeart/2005/8/layout/hierarchy2"/>
    <dgm:cxn modelId="{BCC505B5-0C5C-E743-9F5C-8794C2D48B9A}" type="presParOf" srcId="{223BA90F-7BDE-0541-A972-EEBBAEA50322}" destId="{F623837D-22EB-493D-90DB-F1982F0C0D5B}" srcOrd="7" destOrd="0" presId="urn:microsoft.com/office/officeart/2005/8/layout/hierarchy2"/>
    <dgm:cxn modelId="{F19BB229-DDA8-394C-88E8-164FA512229A}" type="presParOf" srcId="{F623837D-22EB-493D-90DB-F1982F0C0D5B}" destId="{4A5F9FEB-8A5E-4480-9D85-EED44E33C926}" srcOrd="0" destOrd="0" presId="urn:microsoft.com/office/officeart/2005/8/layout/hierarchy2"/>
    <dgm:cxn modelId="{56B824ED-C2D6-0C4A-B623-01ECD1FF0F1C}" type="presParOf" srcId="{F623837D-22EB-493D-90DB-F1982F0C0D5B}" destId="{B8E32D56-AA54-4AF9-8657-5886C24AE691}" srcOrd="1" destOrd="0" presId="urn:microsoft.com/office/officeart/2005/8/layout/hierarchy2"/>
    <dgm:cxn modelId="{D372F047-289F-604E-AE6A-29A9F8F8B718}" type="presParOf" srcId="{223BA90F-7BDE-0541-A972-EEBBAEA50322}" destId="{8C3E5B46-5D55-CF41-8A89-C823A455B9F3}" srcOrd="8" destOrd="0" presId="urn:microsoft.com/office/officeart/2005/8/layout/hierarchy2"/>
    <dgm:cxn modelId="{7B534067-305A-AF43-AF84-19031813D4EE}" type="presParOf" srcId="{8C3E5B46-5D55-CF41-8A89-C823A455B9F3}" destId="{2231F811-CD17-7D40-9D21-0A77BCA37B84}" srcOrd="0" destOrd="0" presId="urn:microsoft.com/office/officeart/2005/8/layout/hierarchy2"/>
    <dgm:cxn modelId="{0F89670A-325B-5D4A-95F8-E39AE6BE33DE}" type="presParOf" srcId="{223BA90F-7BDE-0541-A972-EEBBAEA50322}" destId="{E722FD1A-3A5C-B845-ABFF-91F92DBB6869}" srcOrd="9" destOrd="0" presId="urn:microsoft.com/office/officeart/2005/8/layout/hierarchy2"/>
    <dgm:cxn modelId="{68A612F8-AB1A-CB46-B621-82931C096934}" type="presParOf" srcId="{E722FD1A-3A5C-B845-ABFF-91F92DBB6869}" destId="{019C8236-D6DC-1C48-A1AB-386FA6C38B93}" srcOrd="0" destOrd="0" presId="urn:microsoft.com/office/officeart/2005/8/layout/hierarchy2"/>
    <dgm:cxn modelId="{7C056C77-B963-6B41-B5C4-D131A39796AF}" type="presParOf" srcId="{E722FD1A-3A5C-B845-ABFF-91F92DBB6869}" destId="{3BA4407C-B49C-6041-8B7C-E2F646AC8F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AC1798-449C-4AB6-8CBA-A21F7BFC4BAE}" type="doc">
      <dgm:prSet loTypeId="urn:microsoft.com/office/officeart/2005/8/layout/hierarchy2" loCatId="hierarchy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9731836-1C01-4A72-A8ED-519C5EDE5E31}">
      <dgm:prSet phldrT="[Text]" custT="1"/>
      <dgm:spPr/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Behavioral Patterns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5E7605F7-5F04-4639-B732-714A8C524C50}" type="parTrans" cxnId="{64D24802-D481-4E71-8A0C-9D96DC7F4BF5}">
      <dgm:prSet/>
      <dgm:spPr/>
      <dgm:t>
        <a:bodyPr/>
        <a:lstStyle/>
        <a:p>
          <a:endParaRPr lang="en-US" sz="4800"/>
        </a:p>
      </dgm:t>
    </dgm:pt>
    <dgm:pt modelId="{E294530F-FC55-41B0-8A7F-423BF4EC072A}" type="sibTrans" cxnId="{64D24802-D481-4E71-8A0C-9D96DC7F4BF5}">
      <dgm:prSet/>
      <dgm:spPr/>
      <dgm:t>
        <a:bodyPr/>
        <a:lstStyle/>
        <a:p>
          <a:endParaRPr lang="en-US" sz="4800"/>
        </a:p>
      </dgm:t>
    </dgm:pt>
    <dgm:pt modelId="{A971EAA3-3D70-4EFC-A4D0-DA7BB2214528}">
      <dgm:prSet phldrT="[Text]" custT="1"/>
      <dgm:spPr/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Protective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Recomposition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FC87713C-679A-4314-83B2-FA5605405AC3}" type="parTrans" cxnId="{7F21CDE7-3340-454F-AE5A-810A4977A40A}">
      <dgm:prSet custT="1"/>
      <dgm:spPr/>
      <dgm:t>
        <a:bodyPr/>
        <a:lstStyle/>
        <a:p>
          <a:endParaRPr lang="en-US" sz="1400"/>
        </a:p>
      </dgm:t>
    </dgm:pt>
    <dgm:pt modelId="{C048C806-D381-4359-B0F6-98B2E7284D31}" type="sibTrans" cxnId="{7F21CDE7-3340-454F-AE5A-810A4977A40A}">
      <dgm:prSet/>
      <dgm:spPr/>
      <dgm:t>
        <a:bodyPr/>
        <a:lstStyle/>
        <a:p>
          <a:endParaRPr lang="en-US" sz="4800"/>
        </a:p>
      </dgm:t>
    </dgm:pt>
    <dgm:pt modelId="{629114FA-88C2-4775-9E56-B77FA76E2734}">
      <dgm:prSet phldrT="[Text]" custT="1"/>
      <dgm:spPr/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Attack Containment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BB0E4F73-00C9-42E6-A94A-86227CFBF22A}" type="parTrans" cxnId="{45693A2E-052D-4D40-A53F-96288C1FEF7D}">
      <dgm:prSet custT="1"/>
      <dgm:spPr/>
      <dgm:t>
        <a:bodyPr/>
        <a:lstStyle/>
        <a:p>
          <a:endParaRPr lang="en-US" sz="1200"/>
        </a:p>
      </dgm:t>
    </dgm:pt>
    <dgm:pt modelId="{57D6DED4-F3EC-4C29-B935-32C4DCE60CFF}" type="sibTrans" cxnId="{45693A2E-052D-4D40-A53F-96288C1FEF7D}">
      <dgm:prSet/>
      <dgm:spPr/>
      <dgm:t>
        <a:bodyPr/>
        <a:lstStyle/>
        <a:p>
          <a:endParaRPr lang="en-US" sz="4800"/>
        </a:p>
      </dgm:t>
    </dgm:pt>
    <dgm:pt modelId="{C885633C-0092-FB46-8CE4-899337997672}">
      <dgm:prSet phldrT="[Text]" custT="1"/>
      <dgm:spPr>
        <a:solidFill>
          <a:srgbClr val="5FF3CA"/>
        </a:solidFill>
      </dgm:spPr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Software Rejuvenation*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59053206-463A-8B48-96DF-481E1CED6B4E}" type="parTrans" cxnId="{E1992ACF-C812-7A46-B7CA-C349D813B890}">
      <dgm:prSet custT="1"/>
      <dgm:spPr/>
      <dgm:t>
        <a:bodyPr/>
        <a:lstStyle/>
        <a:p>
          <a:endParaRPr lang="en-US" sz="1200"/>
        </a:p>
      </dgm:t>
    </dgm:pt>
    <dgm:pt modelId="{C45F4482-9894-3442-A6EE-99D26DC23D02}" type="sibTrans" cxnId="{E1992ACF-C812-7A46-B7CA-C349D813B890}">
      <dgm:prSet/>
      <dgm:spPr/>
      <dgm:t>
        <a:bodyPr/>
        <a:lstStyle/>
        <a:p>
          <a:endParaRPr lang="en-US" sz="4800"/>
        </a:p>
      </dgm:t>
    </dgm:pt>
    <dgm:pt modelId="{2487C0F5-5013-9143-993D-783E953E604E}">
      <dgm:prSet phldrT="[Text]" custT="1"/>
      <dgm:spPr/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Reconfiguration on Reflex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2A2B69D4-60DA-4043-BCFA-268E247167DF}" type="parTrans" cxnId="{A165D285-E9F2-034B-A088-BD632A8B8CCE}">
      <dgm:prSet custT="1"/>
      <dgm:spPr/>
      <dgm:t>
        <a:bodyPr/>
        <a:lstStyle/>
        <a:p>
          <a:endParaRPr lang="en-US" sz="1200"/>
        </a:p>
      </dgm:t>
    </dgm:pt>
    <dgm:pt modelId="{EE968FEA-A118-0F43-BB72-EDB872CCAE23}" type="sibTrans" cxnId="{A165D285-E9F2-034B-A088-BD632A8B8CCE}">
      <dgm:prSet/>
      <dgm:spPr/>
      <dgm:t>
        <a:bodyPr/>
        <a:lstStyle/>
        <a:p>
          <a:endParaRPr lang="en-US" sz="4800"/>
        </a:p>
      </dgm:t>
    </dgm:pt>
    <dgm:pt modelId="{8467929C-8151-D145-8F18-BEE5EB29A91D}">
      <dgm:prSet phldrT="[Text]" custT="1"/>
      <dgm:spPr/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Artificial Immunization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4A5F48BC-07A3-7D4A-94B9-096996D13723}" type="parTrans" cxnId="{71284BE8-2A73-1843-B772-ADCF3C2CA83D}">
      <dgm:prSet custT="1"/>
      <dgm:spPr/>
      <dgm:t>
        <a:bodyPr/>
        <a:lstStyle/>
        <a:p>
          <a:endParaRPr lang="en-US" sz="1400"/>
        </a:p>
      </dgm:t>
    </dgm:pt>
    <dgm:pt modelId="{7929DEAF-123C-F34A-B92C-F7A2B6FB6482}" type="sibTrans" cxnId="{71284BE8-2A73-1843-B772-ADCF3C2CA83D}">
      <dgm:prSet/>
      <dgm:spPr/>
      <dgm:t>
        <a:bodyPr/>
        <a:lstStyle/>
        <a:p>
          <a:endParaRPr lang="en-US" sz="4800"/>
        </a:p>
      </dgm:t>
    </dgm:pt>
    <dgm:pt modelId="{7D69D97A-24CC-42C8-BFF0-EB9DC59E47D6}" type="pres">
      <dgm:prSet presAssocID="{8FAC1798-449C-4AB6-8CBA-A21F7BFC4BA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201C1C-3B23-6E44-AC5E-3D33FF147AA1}" type="pres">
      <dgm:prSet presAssocID="{B9731836-1C01-4A72-A8ED-519C5EDE5E31}" presName="root1" presStyleCnt="0"/>
      <dgm:spPr/>
    </dgm:pt>
    <dgm:pt modelId="{C535B829-5186-1E46-A7EC-DA546E6E8F8B}" type="pres">
      <dgm:prSet presAssocID="{B9731836-1C01-4A72-A8ED-519C5EDE5E3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C25A4E-F893-3D40-9EE1-489C4197DA84}" type="pres">
      <dgm:prSet presAssocID="{B9731836-1C01-4A72-A8ED-519C5EDE5E31}" presName="level2hierChild" presStyleCnt="0"/>
      <dgm:spPr/>
    </dgm:pt>
    <dgm:pt modelId="{468FA30E-99A5-4F6C-B84C-45D70E2A01AE}" type="pres">
      <dgm:prSet presAssocID="{FC87713C-679A-4314-83B2-FA5605405AC3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17034D73-F771-4E76-BE60-E1E21ED6BE3E}" type="pres">
      <dgm:prSet presAssocID="{FC87713C-679A-4314-83B2-FA5605405AC3}" presName="connTx" presStyleLbl="parChTrans1D2" presStyleIdx="0" presStyleCnt="5"/>
      <dgm:spPr/>
      <dgm:t>
        <a:bodyPr/>
        <a:lstStyle/>
        <a:p>
          <a:endParaRPr lang="en-US"/>
        </a:p>
      </dgm:t>
    </dgm:pt>
    <dgm:pt modelId="{22F791FF-B06E-4AF4-B457-AC96FB150D54}" type="pres">
      <dgm:prSet presAssocID="{A971EAA3-3D70-4EFC-A4D0-DA7BB2214528}" presName="root2" presStyleCnt="0"/>
      <dgm:spPr/>
    </dgm:pt>
    <dgm:pt modelId="{460D2C09-1F01-4CC4-97EF-874DBBA49409}" type="pres">
      <dgm:prSet presAssocID="{A971EAA3-3D70-4EFC-A4D0-DA7BB2214528}" presName="LevelTwoTextNode" presStyleLbl="node2" presStyleIdx="0" presStyleCnt="5" custScaleX="1253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306BC6-6C64-4849-B495-F5560119DAEA}" type="pres">
      <dgm:prSet presAssocID="{A971EAA3-3D70-4EFC-A4D0-DA7BB2214528}" presName="level3hierChild" presStyleCnt="0"/>
      <dgm:spPr/>
    </dgm:pt>
    <dgm:pt modelId="{9A8430D4-958A-4120-ACDA-902880630404}" type="pres">
      <dgm:prSet presAssocID="{BB0E4F73-00C9-42E6-A94A-86227CFBF22A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44FB599A-48B5-43D5-9D12-28C7928E52E6}" type="pres">
      <dgm:prSet presAssocID="{BB0E4F73-00C9-42E6-A94A-86227CFBF22A}" presName="connTx" presStyleLbl="parChTrans1D2" presStyleIdx="1" presStyleCnt="5"/>
      <dgm:spPr/>
      <dgm:t>
        <a:bodyPr/>
        <a:lstStyle/>
        <a:p>
          <a:endParaRPr lang="en-US"/>
        </a:p>
      </dgm:t>
    </dgm:pt>
    <dgm:pt modelId="{8BABEFD6-4DC8-4137-9B38-347776CEE749}" type="pres">
      <dgm:prSet presAssocID="{629114FA-88C2-4775-9E56-B77FA76E2734}" presName="root2" presStyleCnt="0"/>
      <dgm:spPr/>
    </dgm:pt>
    <dgm:pt modelId="{DE4A697B-3CF2-4958-8515-11168F43C25A}" type="pres">
      <dgm:prSet presAssocID="{629114FA-88C2-4775-9E56-B77FA76E2734}" presName="LevelTwoTextNode" presStyleLbl="node2" presStyleIdx="1" presStyleCnt="5" custScaleX="1253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03D024-A9D6-442E-A7F8-A9CCF940A84F}" type="pres">
      <dgm:prSet presAssocID="{629114FA-88C2-4775-9E56-B77FA76E2734}" presName="level3hierChild" presStyleCnt="0"/>
      <dgm:spPr/>
    </dgm:pt>
    <dgm:pt modelId="{1F43BCD1-F612-F347-B2E0-858B8E4BBF0A}" type="pres">
      <dgm:prSet presAssocID="{59053206-463A-8B48-96DF-481E1CED6B4E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D488B246-87EB-B34F-A522-858B11AF05FD}" type="pres">
      <dgm:prSet presAssocID="{59053206-463A-8B48-96DF-481E1CED6B4E}" presName="connTx" presStyleLbl="parChTrans1D2" presStyleIdx="2" presStyleCnt="5"/>
      <dgm:spPr/>
      <dgm:t>
        <a:bodyPr/>
        <a:lstStyle/>
        <a:p>
          <a:endParaRPr lang="en-US"/>
        </a:p>
      </dgm:t>
    </dgm:pt>
    <dgm:pt modelId="{0E7A1F2E-9A1C-9145-8C24-01B8CB3CA31B}" type="pres">
      <dgm:prSet presAssocID="{C885633C-0092-FB46-8CE4-899337997672}" presName="root2" presStyleCnt="0"/>
      <dgm:spPr/>
    </dgm:pt>
    <dgm:pt modelId="{77269AB9-2F15-0A49-9DC2-873C0716F8EF}" type="pres">
      <dgm:prSet presAssocID="{C885633C-0092-FB46-8CE4-899337997672}" presName="LevelTwoTextNode" presStyleLbl="node2" presStyleIdx="2" presStyleCnt="5" custScaleX="1253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F6E1D6-82C9-5947-AD4E-DAC92B22C988}" type="pres">
      <dgm:prSet presAssocID="{C885633C-0092-FB46-8CE4-899337997672}" presName="level3hierChild" presStyleCnt="0"/>
      <dgm:spPr/>
    </dgm:pt>
    <dgm:pt modelId="{8793350D-87F2-3741-8A36-0ADBEC42EF75}" type="pres">
      <dgm:prSet presAssocID="{2A2B69D4-60DA-4043-BCFA-268E247167DF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38329A79-4DA5-C84D-A274-ECBF82989A75}" type="pres">
      <dgm:prSet presAssocID="{2A2B69D4-60DA-4043-BCFA-268E247167DF}" presName="connTx" presStyleLbl="parChTrans1D2" presStyleIdx="3" presStyleCnt="5"/>
      <dgm:spPr/>
      <dgm:t>
        <a:bodyPr/>
        <a:lstStyle/>
        <a:p>
          <a:endParaRPr lang="en-US"/>
        </a:p>
      </dgm:t>
    </dgm:pt>
    <dgm:pt modelId="{7110BE8B-C1A5-294F-8325-EF994F3D252A}" type="pres">
      <dgm:prSet presAssocID="{2487C0F5-5013-9143-993D-783E953E604E}" presName="root2" presStyleCnt="0"/>
      <dgm:spPr/>
    </dgm:pt>
    <dgm:pt modelId="{9C3A28E5-88A1-DD4E-BEA0-F4BF9D715C64}" type="pres">
      <dgm:prSet presAssocID="{2487C0F5-5013-9143-993D-783E953E604E}" presName="LevelTwoTextNode" presStyleLbl="node2" presStyleIdx="3" presStyleCnt="5" custScaleX="1253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37F4D0-A56A-8545-AC4F-FC9E45A1D216}" type="pres">
      <dgm:prSet presAssocID="{2487C0F5-5013-9143-993D-783E953E604E}" presName="level3hierChild" presStyleCnt="0"/>
      <dgm:spPr/>
    </dgm:pt>
    <dgm:pt modelId="{FA9D9AFB-99E4-0B44-80F1-CEB002049CBA}" type="pres">
      <dgm:prSet presAssocID="{4A5F48BC-07A3-7D4A-94B9-096996D13723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3EC6EF4F-16FB-A140-B406-C0396D31E4D9}" type="pres">
      <dgm:prSet presAssocID="{4A5F48BC-07A3-7D4A-94B9-096996D13723}" presName="connTx" presStyleLbl="parChTrans1D2" presStyleIdx="4" presStyleCnt="5"/>
      <dgm:spPr/>
      <dgm:t>
        <a:bodyPr/>
        <a:lstStyle/>
        <a:p>
          <a:endParaRPr lang="en-US"/>
        </a:p>
      </dgm:t>
    </dgm:pt>
    <dgm:pt modelId="{468B5C9D-00FF-9F41-BD2B-F9EB6F1A4761}" type="pres">
      <dgm:prSet presAssocID="{8467929C-8151-D145-8F18-BEE5EB29A91D}" presName="root2" presStyleCnt="0"/>
      <dgm:spPr/>
    </dgm:pt>
    <dgm:pt modelId="{F5CD7F0C-EA53-D744-87D5-8A6609F24461}" type="pres">
      <dgm:prSet presAssocID="{8467929C-8151-D145-8F18-BEE5EB29A91D}" presName="LevelTwoTextNode" presStyleLbl="node2" presStyleIdx="4" presStyleCnt="5" custScaleX="1253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65BFF1-C3E8-6543-8A67-9A37D339C647}" type="pres">
      <dgm:prSet presAssocID="{8467929C-8151-D145-8F18-BEE5EB29A91D}" presName="level3hierChild" presStyleCnt="0"/>
      <dgm:spPr/>
    </dgm:pt>
  </dgm:ptLst>
  <dgm:cxnLst>
    <dgm:cxn modelId="{E1992ACF-C812-7A46-B7CA-C349D813B890}" srcId="{B9731836-1C01-4A72-A8ED-519C5EDE5E31}" destId="{C885633C-0092-FB46-8CE4-899337997672}" srcOrd="2" destOrd="0" parTransId="{59053206-463A-8B48-96DF-481E1CED6B4E}" sibTransId="{C45F4482-9894-3442-A6EE-99D26DC23D02}"/>
    <dgm:cxn modelId="{45693A2E-052D-4D40-A53F-96288C1FEF7D}" srcId="{B9731836-1C01-4A72-A8ED-519C5EDE5E31}" destId="{629114FA-88C2-4775-9E56-B77FA76E2734}" srcOrd="1" destOrd="0" parTransId="{BB0E4F73-00C9-42E6-A94A-86227CFBF22A}" sibTransId="{57D6DED4-F3EC-4C29-B935-32C4DCE60CFF}"/>
    <dgm:cxn modelId="{56DFD243-5EE4-BF4E-B4EB-62D85449B998}" type="presOf" srcId="{C885633C-0092-FB46-8CE4-899337997672}" destId="{77269AB9-2F15-0A49-9DC2-873C0716F8EF}" srcOrd="0" destOrd="0" presId="urn:microsoft.com/office/officeart/2005/8/layout/hierarchy2"/>
    <dgm:cxn modelId="{A165D285-E9F2-034B-A088-BD632A8B8CCE}" srcId="{B9731836-1C01-4A72-A8ED-519C5EDE5E31}" destId="{2487C0F5-5013-9143-993D-783E953E604E}" srcOrd="3" destOrd="0" parTransId="{2A2B69D4-60DA-4043-BCFA-268E247167DF}" sibTransId="{EE968FEA-A118-0F43-BB72-EDB872CCAE23}"/>
    <dgm:cxn modelId="{9A2E887F-B9C1-3C42-BACE-35E4301BF94C}" type="presOf" srcId="{BB0E4F73-00C9-42E6-A94A-86227CFBF22A}" destId="{44FB599A-48B5-43D5-9D12-28C7928E52E6}" srcOrd="1" destOrd="0" presId="urn:microsoft.com/office/officeart/2005/8/layout/hierarchy2"/>
    <dgm:cxn modelId="{64D24802-D481-4E71-8A0C-9D96DC7F4BF5}" srcId="{8FAC1798-449C-4AB6-8CBA-A21F7BFC4BAE}" destId="{B9731836-1C01-4A72-A8ED-519C5EDE5E31}" srcOrd="0" destOrd="0" parTransId="{5E7605F7-5F04-4639-B732-714A8C524C50}" sibTransId="{E294530F-FC55-41B0-8A7F-423BF4EC072A}"/>
    <dgm:cxn modelId="{B1688433-E915-1841-A37D-D2C2805B836D}" type="presOf" srcId="{8FAC1798-449C-4AB6-8CBA-A21F7BFC4BAE}" destId="{7D69D97A-24CC-42C8-BFF0-EB9DC59E47D6}" srcOrd="0" destOrd="0" presId="urn:microsoft.com/office/officeart/2005/8/layout/hierarchy2"/>
    <dgm:cxn modelId="{19159CB4-C4DA-4949-B09E-D50083580AB5}" type="presOf" srcId="{2A2B69D4-60DA-4043-BCFA-268E247167DF}" destId="{38329A79-4DA5-C84D-A274-ECBF82989A75}" srcOrd="1" destOrd="0" presId="urn:microsoft.com/office/officeart/2005/8/layout/hierarchy2"/>
    <dgm:cxn modelId="{FDD802D3-D346-9744-B0B7-45880341B074}" type="presOf" srcId="{FC87713C-679A-4314-83B2-FA5605405AC3}" destId="{468FA30E-99A5-4F6C-B84C-45D70E2A01AE}" srcOrd="0" destOrd="0" presId="urn:microsoft.com/office/officeart/2005/8/layout/hierarchy2"/>
    <dgm:cxn modelId="{86FDE94D-343A-4B41-87AB-BF5810E0A237}" type="presOf" srcId="{59053206-463A-8B48-96DF-481E1CED6B4E}" destId="{1F43BCD1-F612-F347-B2E0-858B8E4BBF0A}" srcOrd="0" destOrd="0" presId="urn:microsoft.com/office/officeart/2005/8/layout/hierarchy2"/>
    <dgm:cxn modelId="{7F21CDE7-3340-454F-AE5A-810A4977A40A}" srcId="{B9731836-1C01-4A72-A8ED-519C5EDE5E31}" destId="{A971EAA3-3D70-4EFC-A4D0-DA7BB2214528}" srcOrd="0" destOrd="0" parTransId="{FC87713C-679A-4314-83B2-FA5605405AC3}" sibTransId="{C048C806-D381-4359-B0F6-98B2E7284D31}"/>
    <dgm:cxn modelId="{ED3E95BE-253F-9A42-BCB1-793E1FF5932C}" type="presOf" srcId="{B9731836-1C01-4A72-A8ED-519C5EDE5E31}" destId="{C535B829-5186-1E46-A7EC-DA546E6E8F8B}" srcOrd="0" destOrd="0" presId="urn:microsoft.com/office/officeart/2005/8/layout/hierarchy2"/>
    <dgm:cxn modelId="{A83B68E0-2591-8E40-8D17-07164B9A033D}" type="presOf" srcId="{8467929C-8151-D145-8F18-BEE5EB29A91D}" destId="{F5CD7F0C-EA53-D744-87D5-8A6609F24461}" srcOrd="0" destOrd="0" presId="urn:microsoft.com/office/officeart/2005/8/layout/hierarchy2"/>
    <dgm:cxn modelId="{F2E9F321-EC8D-7745-9A43-E11A1EDBE1EF}" type="presOf" srcId="{2487C0F5-5013-9143-993D-783E953E604E}" destId="{9C3A28E5-88A1-DD4E-BEA0-F4BF9D715C64}" srcOrd="0" destOrd="0" presId="urn:microsoft.com/office/officeart/2005/8/layout/hierarchy2"/>
    <dgm:cxn modelId="{EB0EE42D-1526-8E44-B08A-136D02C2AFB7}" type="presOf" srcId="{A971EAA3-3D70-4EFC-A4D0-DA7BB2214528}" destId="{460D2C09-1F01-4CC4-97EF-874DBBA49409}" srcOrd="0" destOrd="0" presId="urn:microsoft.com/office/officeart/2005/8/layout/hierarchy2"/>
    <dgm:cxn modelId="{71284BE8-2A73-1843-B772-ADCF3C2CA83D}" srcId="{B9731836-1C01-4A72-A8ED-519C5EDE5E31}" destId="{8467929C-8151-D145-8F18-BEE5EB29A91D}" srcOrd="4" destOrd="0" parTransId="{4A5F48BC-07A3-7D4A-94B9-096996D13723}" sibTransId="{7929DEAF-123C-F34A-B92C-F7A2B6FB6482}"/>
    <dgm:cxn modelId="{D5017542-A52A-E942-9ECF-8C9ABA8CF654}" type="presOf" srcId="{4A5F48BC-07A3-7D4A-94B9-096996D13723}" destId="{FA9D9AFB-99E4-0B44-80F1-CEB002049CBA}" srcOrd="0" destOrd="0" presId="urn:microsoft.com/office/officeart/2005/8/layout/hierarchy2"/>
    <dgm:cxn modelId="{D2DA4339-9E95-5747-99FA-33E52A4733CA}" type="presOf" srcId="{BB0E4F73-00C9-42E6-A94A-86227CFBF22A}" destId="{9A8430D4-958A-4120-ACDA-902880630404}" srcOrd="0" destOrd="0" presId="urn:microsoft.com/office/officeart/2005/8/layout/hierarchy2"/>
    <dgm:cxn modelId="{CEAC102C-0390-E040-BAE0-1C9F65A4F6E4}" type="presOf" srcId="{2A2B69D4-60DA-4043-BCFA-268E247167DF}" destId="{8793350D-87F2-3741-8A36-0ADBEC42EF75}" srcOrd="0" destOrd="0" presId="urn:microsoft.com/office/officeart/2005/8/layout/hierarchy2"/>
    <dgm:cxn modelId="{B87899B9-20F6-0B4B-AB67-8EEBD97C9D0B}" type="presOf" srcId="{FC87713C-679A-4314-83B2-FA5605405AC3}" destId="{17034D73-F771-4E76-BE60-E1E21ED6BE3E}" srcOrd="1" destOrd="0" presId="urn:microsoft.com/office/officeart/2005/8/layout/hierarchy2"/>
    <dgm:cxn modelId="{864A67D8-AC83-C74A-A340-B17C7923DE86}" type="presOf" srcId="{629114FA-88C2-4775-9E56-B77FA76E2734}" destId="{DE4A697B-3CF2-4958-8515-11168F43C25A}" srcOrd="0" destOrd="0" presId="urn:microsoft.com/office/officeart/2005/8/layout/hierarchy2"/>
    <dgm:cxn modelId="{F8E855B5-F451-2145-826E-AEC8D757E18D}" type="presOf" srcId="{59053206-463A-8B48-96DF-481E1CED6B4E}" destId="{D488B246-87EB-B34F-A522-858B11AF05FD}" srcOrd="1" destOrd="0" presId="urn:microsoft.com/office/officeart/2005/8/layout/hierarchy2"/>
    <dgm:cxn modelId="{FCB2AEBA-C7F5-704C-9046-E24286BE442B}" type="presOf" srcId="{4A5F48BC-07A3-7D4A-94B9-096996D13723}" destId="{3EC6EF4F-16FB-A140-B406-C0396D31E4D9}" srcOrd="1" destOrd="0" presId="urn:microsoft.com/office/officeart/2005/8/layout/hierarchy2"/>
    <dgm:cxn modelId="{266083E2-0DBC-6D43-9D2B-9DA8A97E63C6}" type="presParOf" srcId="{7D69D97A-24CC-42C8-BFF0-EB9DC59E47D6}" destId="{B1201C1C-3B23-6E44-AC5E-3D33FF147AA1}" srcOrd="0" destOrd="0" presId="urn:microsoft.com/office/officeart/2005/8/layout/hierarchy2"/>
    <dgm:cxn modelId="{E2CD33A6-16AC-CF41-B198-093AE0C9E5C4}" type="presParOf" srcId="{B1201C1C-3B23-6E44-AC5E-3D33FF147AA1}" destId="{C535B829-5186-1E46-A7EC-DA546E6E8F8B}" srcOrd="0" destOrd="0" presId="urn:microsoft.com/office/officeart/2005/8/layout/hierarchy2"/>
    <dgm:cxn modelId="{2B6414B0-97C8-A945-9008-1A80E3D9BE5B}" type="presParOf" srcId="{B1201C1C-3B23-6E44-AC5E-3D33FF147AA1}" destId="{ECC25A4E-F893-3D40-9EE1-489C4197DA84}" srcOrd="1" destOrd="0" presId="urn:microsoft.com/office/officeart/2005/8/layout/hierarchy2"/>
    <dgm:cxn modelId="{3C1DFEA9-D436-394D-A243-95A5B27B8CAF}" type="presParOf" srcId="{ECC25A4E-F893-3D40-9EE1-489C4197DA84}" destId="{468FA30E-99A5-4F6C-B84C-45D70E2A01AE}" srcOrd="0" destOrd="0" presId="urn:microsoft.com/office/officeart/2005/8/layout/hierarchy2"/>
    <dgm:cxn modelId="{E58A4B37-9164-1B43-B530-22CBEE44287F}" type="presParOf" srcId="{468FA30E-99A5-4F6C-B84C-45D70E2A01AE}" destId="{17034D73-F771-4E76-BE60-E1E21ED6BE3E}" srcOrd="0" destOrd="0" presId="urn:microsoft.com/office/officeart/2005/8/layout/hierarchy2"/>
    <dgm:cxn modelId="{5484FCE9-606B-044D-876C-96A900F22AF9}" type="presParOf" srcId="{ECC25A4E-F893-3D40-9EE1-489C4197DA84}" destId="{22F791FF-B06E-4AF4-B457-AC96FB150D54}" srcOrd="1" destOrd="0" presId="urn:microsoft.com/office/officeart/2005/8/layout/hierarchy2"/>
    <dgm:cxn modelId="{ECA48C9F-91C3-3D4C-BED1-B4D94F949DBE}" type="presParOf" srcId="{22F791FF-B06E-4AF4-B457-AC96FB150D54}" destId="{460D2C09-1F01-4CC4-97EF-874DBBA49409}" srcOrd="0" destOrd="0" presId="urn:microsoft.com/office/officeart/2005/8/layout/hierarchy2"/>
    <dgm:cxn modelId="{616B9E49-9480-B849-91FA-4F420C313C1E}" type="presParOf" srcId="{22F791FF-B06E-4AF4-B457-AC96FB150D54}" destId="{32306BC6-6C64-4849-B495-F5560119DAEA}" srcOrd="1" destOrd="0" presId="urn:microsoft.com/office/officeart/2005/8/layout/hierarchy2"/>
    <dgm:cxn modelId="{BBB4A23E-FB42-3C46-B469-981C8AFAB65C}" type="presParOf" srcId="{ECC25A4E-F893-3D40-9EE1-489C4197DA84}" destId="{9A8430D4-958A-4120-ACDA-902880630404}" srcOrd="2" destOrd="0" presId="urn:microsoft.com/office/officeart/2005/8/layout/hierarchy2"/>
    <dgm:cxn modelId="{1DEC0508-94B9-1346-962C-0CDAD4C9A576}" type="presParOf" srcId="{9A8430D4-958A-4120-ACDA-902880630404}" destId="{44FB599A-48B5-43D5-9D12-28C7928E52E6}" srcOrd="0" destOrd="0" presId="urn:microsoft.com/office/officeart/2005/8/layout/hierarchy2"/>
    <dgm:cxn modelId="{2D83F3C4-FFC7-3C42-B2A2-A2D9BD18CDE1}" type="presParOf" srcId="{ECC25A4E-F893-3D40-9EE1-489C4197DA84}" destId="{8BABEFD6-4DC8-4137-9B38-347776CEE749}" srcOrd="3" destOrd="0" presId="urn:microsoft.com/office/officeart/2005/8/layout/hierarchy2"/>
    <dgm:cxn modelId="{D5AA6694-8596-6D44-8A94-C14334BBDDEE}" type="presParOf" srcId="{8BABEFD6-4DC8-4137-9B38-347776CEE749}" destId="{DE4A697B-3CF2-4958-8515-11168F43C25A}" srcOrd="0" destOrd="0" presId="urn:microsoft.com/office/officeart/2005/8/layout/hierarchy2"/>
    <dgm:cxn modelId="{F043B5FE-DC73-2240-925B-20AC5368EE26}" type="presParOf" srcId="{8BABEFD6-4DC8-4137-9B38-347776CEE749}" destId="{2D03D024-A9D6-442E-A7F8-A9CCF940A84F}" srcOrd="1" destOrd="0" presId="urn:microsoft.com/office/officeart/2005/8/layout/hierarchy2"/>
    <dgm:cxn modelId="{F3C74DA8-1427-A740-B23E-039871D0A019}" type="presParOf" srcId="{ECC25A4E-F893-3D40-9EE1-489C4197DA84}" destId="{1F43BCD1-F612-F347-B2E0-858B8E4BBF0A}" srcOrd="4" destOrd="0" presId="urn:microsoft.com/office/officeart/2005/8/layout/hierarchy2"/>
    <dgm:cxn modelId="{84BA146A-9FD1-9344-A4AB-B190FDF4C0D4}" type="presParOf" srcId="{1F43BCD1-F612-F347-B2E0-858B8E4BBF0A}" destId="{D488B246-87EB-B34F-A522-858B11AF05FD}" srcOrd="0" destOrd="0" presId="urn:microsoft.com/office/officeart/2005/8/layout/hierarchy2"/>
    <dgm:cxn modelId="{76B5A878-B419-A744-9378-770B09C0FADE}" type="presParOf" srcId="{ECC25A4E-F893-3D40-9EE1-489C4197DA84}" destId="{0E7A1F2E-9A1C-9145-8C24-01B8CB3CA31B}" srcOrd="5" destOrd="0" presId="urn:microsoft.com/office/officeart/2005/8/layout/hierarchy2"/>
    <dgm:cxn modelId="{D720B989-A585-3A46-84E0-219B75640DC3}" type="presParOf" srcId="{0E7A1F2E-9A1C-9145-8C24-01B8CB3CA31B}" destId="{77269AB9-2F15-0A49-9DC2-873C0716F8EF}" srcOrd="0" destOrd="0" presId="urn:microsoft.com/office/officeart/2005/8/layout/hierarchy2"/>
    <dgm:cxn modelId="{6C6AE65F-994F-754D-BA65-B19FE14EDD42}" type="presParOf" srcId="{0E7A1F2E-9A1C-9145-8C24-01B8CB3CA31B}" destId="{4DF6E1D6-82C9-5947-AD4E-DAC92B22C988}" srcOrd="1" destOrd="0" presId="urn:microsoft.com/office/officeart/2005/8/layout/hierarchy2"/>
    <dgm:cxn modelId="{A5703CE0-436B-1348-90EC-C2C4F757A1FF}" type="presParOf" srcId="{ECC25A4E-F893-3D40-9EE1-489C4197DA84}" destId="{8793350D-87F2-3741-8A36-0ADBEC42EF75}" srcOrd="6" destOrd="0" presId="urn:microsoft.com/office/officeart/2005/8/layout/hierarchy2"/>
    <dgm:cxn modelId="{1B62D088-ECA8-AC49-AB94-F882C090CEA0}" type="presParOf" srcId="{8793350D-87F2-3741-8A36-0ADBEC42EF75}" destId="{38329A79-4DA5-C84D-A274-ECBF82989A75}" srcOrd="0" destOrd="0" presId="urn:microsoft.com/office/officeart/2005/8/layout/hierarchy2"/>
    <dgm:cxn modelId="{6B46BFC8-E048-C548-BD05-EBF49A94B986}" type="presParOf" srcId="{ECC25A4E-F893-3D40-9EE1-489C4197DA84}" destId="{7110BE8B-C1A5-294F-8325-EF994F3D252A}" srcOrd="7" destOrd="0" presId="urn:microsoft.com/office/officeart/2005/8/layout/hierarchy2"/>
    <dgm:cxn modelId="{9E957D70-9F88-6847-AF3D-F90603CC6ABE}" type="presParOf" srcId="{7110BE8B-C1A5-294F-8325-EF994F3D252A}" destId="{9C3A28E5-88A1-DD4E-BEA0-F4BF9D715C64}" srcOrd="0" destOrd="0" presId="urn:microsoft.com/office/officeart/2005/8/layout/hierarchy2"/>
    <dgm:cxn modelId="{69D6CE8F-D88F-5342-9FEF-09B4A020263E}" type="presParOf" srcId="{7110BE8B-C1A5-294F-8325-EF994F3D252A}" destId="{E237F4D0-A56A-8545-AC4F-FC9E45A1D216}" srcOrd="1" destOrd="0" presId="urn:microsoft.com/office/officeart/2005/8/layout/hierarchy2"/>
    <dgm:cxn modelId="{B038017D-E042-E243-AB9A-AB4ACA72A21C}" type="presParOf" srcId="{ECC25A4E-F893-3D40-9EE1-489C4197DA84}" destId="{FA9D9AFB-99E4-0B44-80F1-CEB002049CBA}" srcOrd="8" destOrd="0" presId="urn:microsoft.com/office/officeart/2005/8/layout/hierarchy2"/>
    <dgm:cxn modelId="{BDA22A84-5BCA-C747-8B21-26152768A765}" type="presParOf" srcId="{FA9D9AFB-99E4-0B44-80F1-CEB002049CBA}" destId="{3EC6EF4F-16FB-A140-B406-C0396D31E4D9}" srcOrd="0" destOrd="0" presId="urn:microsoft.com/office/officeart/2005/8/layout/hierarchy2"/>
    <dgm:cxn modelId="{41F4DC19-585A-344C-8ED6-93874CDFF795}" type="presParOf" srcId="{ECC25A4E-F893-3D40-9EE1-489C4197DA84}" destId="{468B5C9D-00FF-9F41-BD2B-F9EB6F1A4761}" srcOrd="9" destOrd="0" presId="urn:microsoft.com/office/officeart/2005/8/layout/hierarchy2"/>
    <dgm:cxn modelId="{9DB510C6-C79C-974E-967D-419B869D7CB8}" type="presParOf" srcId="{468B5C9D-00FF-9F41-BD2B-F9EB6F1A4761}" destId="{F5CD7F0C-EA53-D744-87D5-8A6609F24461}" srcOrd="0" destOrd="0" presId="urn:microsoft.com/office/officeart/2005/8/layout/hierarchy2"/>
    <dgm:cxn modelId="{B206BCD2-B68D-BF45-A8EF-8706FAE71186}" type="presParOf" srcId="{468B5C9D-00FF-9F41-BD2B-F9EB6F1A4761}" destId="{5C65BFF1-C3E8-6543-8A67-9A37D339C64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AC1798-449C-4AB6-8CBA-A21F7BFC4BAE}" type="doc">
      <dgm:prSet loTypeId="urn:microsoft.com/office/officeart/2005/8/layout/hierarchy2" loCatId="hierarchy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2C4CF7F-F319-437D-AFFD-817E11B6BC50}">
      <dgm:prSet phldrT="[Text]" custT="1"/>
      <dgm:spPr/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Structural Patterns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CBF6B326-0CA1-4150-B0B2-F1A4FCAB1F44}" type="parTrans" cxnId="{46B2FA02-6DAE-4824-87E7-2CBD475B08AF}">
      <dgm:prSet custT="1"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38CE74F6-B098-449A-A2DB-D938BB0816C8}" type="sibTrans" cxnId="{46B2FA02-6DAE-4824-87E7-2CBD475B08AF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4E335DDA-DF27-4EB4-B660-5E45178DD713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Protective Wrapper*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E4F6D673-B182-482E-BF13-4F07821663AB}" type="parTrans" cxnId="{9C53E883-9429-46FB-AE1D-BF040FFA4784}">
      <dgm:prSet custT="1"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AEE1BB4F-5026-4260-9462-59A763C2F729}" type="sibTrans" cxnId="{9C53E883-9429-46FB-AE1D-BF040FFA4784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C3EA626C-08EE-416D-8B15-C35CA9F07A85}">
      <dgm:prSet phldrT="[Text]" custT="1"/>
      <dgm:spPr/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Countermeasure Broker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35CFD589-4A90-4597-838D-03125F22450E}" type="parTrans" cxnId="{B5C350F5-B9DD-4BF6-9680-BD3EA600204E}">
      <dgm:prSet custT="1"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718D9431-A771-4C91-8552-5492E83FE13C}" type="sibTrans" cxnId="{B5C350F5-B9DD-4BF6-9680-BD3EA600204E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4BAC3E43-40DE-430C-B252-B238202D25F8}">
      <dgm:prSet phldrT="[Text]" custT="1"/>
      <dgm:spPr>
        <a:solidFill>
          <a:srgbClr val="5FF3CA"/>
        </a:solidFill>
      </dgm:spPr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Agreement-Based Redundancy*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D0A3E585-C81D-4710-AC22-08511A6F2777}" type="parTrans" cxnId="{9939FA2A-966F-4895-A1DD-AF596FEC4EEB}">
      <dgm:prSet custT="1"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5D3EFFB8-D1AF-43C4-B48C-C2F36544F25B}" type="sibTrans" cxnId="{9939FA2A-966F-4895-A1DD-AF596FEC4EEB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182EB228-AE7A-4487-9A20-73AB2DAA73FD}">
      <dgm:prSet phldrT="[Text]" custT="1"/>
      <dgm:spPr/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Implementation Diversity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54C80076-749D-4EAB-9111-BAEA5F408174}" type="parTrans" cxnId="{9D28625C-F788-4C68-A585-650F4196EA21}">
      <dgm:prSet custT="1"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B38626C2-8972-472C-95E9-21F894A0E5D3}" type="sibTrans" cxnId="{9D28625C-F788-4C68-A585-650F4196EA21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7FA1147A-22B5-B147-9F0F-04B4A188805E}">
      <dgm:prSet phldrT="[Text]" custT="1"/>
      <dgm:spPr/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Aspect Orientation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C70E6601-354A-B948-AE7E-FE3B6CC718B9}" type="parTrans" cxnId="{8F687613-7258-ED4E-9627-8788EBBBF2C6}">
      <dgm:prSet custT="1"/>
      <dgm:spPr/>
      <dgm:t>
        <a:bodyPr/>
        <a:lstStyle/>
        <a:p>
          <a:endParaRPr lang="en-US" sz="1400"/>
        </a:p>
      </dgm:t>
    </dgm:pt>
    <dgm:pt modelId="{4AC6CC5A-85CB-F741-86E2-EC7757455E4A}" type="sibTrans" cxnId="{8F687613-7258-ED4E-9627-8788EBBBF2C6}">
      <dgm:prSet/>
      <dgm:spPr/>
      <dgm:t>
        <a:bodyPr/>
        <a:lstStyle/>
        <a:p>
          <a:endParaRPr lang="en-US" sz="4800"/>
        </a:p>
      </dgm:t>
    </dgm:pt>
    <dgm:pt modelId="{7D69D97A-24CC-42C8-BFF0-EB9DC59E47D6}" type="pres">
      <dgm:prSet presAssocID="{8FAC1798-449C-4AB6-8CBA-A21F7BFC4BA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92854F-1A0E-CC43-9E4B-00B70B2B8230}" type="pres">
      <dgm:prSet presAssocID="{F2C4CF7F-F319-437D-AFFD-817E11B6BC50}" presName="root1" presStyleCnt="0"/>
      <dgm:spPr/>
    </dgm:pt>
    <dgm:pt modelId="{A465632D-4B1B-6146-BB95-FDEFB3D99129}" type="pres">
      <dgm:prSet presAssocID="{F2C4CF7F-F319-437D-AFFD-817E11B6BC5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3BA90F-7BDE-0541-A972-EEBBAEA50322}" type="pres">
      <dgm:prSet presAssocID="{F2C4CF7F-F319-437D-AFFD-817E11B6BC50}" presName="level2hierChild" presStyleCnt="0"/>
      <dgm:spPr/>
    </dgm:pt>
    <dgm:pt modelId="{47963651-15C0-4387-97AF-9083EEE6AEC2}" type="pres">
      <dgm:prSet presAssocID="{E4F6D673-B182-482E-BF13-4F07821663AB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69A59F30-4682-4D31-872F-C75273633410}" type="pres">
      <dgm:prSet presAssocID="{E4F6D673-B182-482E-BF13-4F07821663AB}" presName="connTx" presStyleLbl="parChTrans1D2" presStyleIdx="0" presStyleCnt="5"/>
      <dgm:spPr/>
      <dgm:t>
        <a:bodyPr/>
        <a:lstStyle/>
        <a:p>
          <a:endParaRPr lang="en-US"/>
        </a:p>
      </dgm:t>
    </dgm:pt>
    <dgm:pt modelId="{7EEDB17C-6360-48AF-A32D-9C114BC8B5B5}" type="pres">
      <dgm:prSet presAssocID="{4E335DDA-DF27-4EB4-B660-5E45178DD713}" presName="root2" presStyleCnt="0"/>
      <dgm:spPr/>
      <dgm:t>
        <a:bodyPr/>
        <a:lstStyle/>
        <a:p>
          <a:endParaRPr lang="en-US"/>
        </a:p>
      </dgm:t>
    </dgm:pt>
    <dgm:pt modelId="{E86C9F05-D232-4B4C-972F-89F521BE921A}" type="pres">
      <dgm:prSet presAssocID="{4E335DDA-DF27-4EB4-B660-5E45178DD713}" presName="LevelTwoTextNode" presStyleLbl="node2" presStyleIdx="0" presStyleCnt="5" custScaleX="1145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11EB4B-E1B6-4968-9CB4-EEE8B4E09CAD}" type="pres">
      <dgm:prSet presAssocID="{4E335DDA-DF27-4EB4-B660-5E45178DD713}" presName="level3hierChild" presStyleCnt="0"/>
      <dgm:spPr/>
      <dgm:t>
        <a:bodyPr/>
        <a:lstStyle/>
        <a:p>
          <a:endParaRPr lang="en-US"/>
        </a:p>
      </dgm:t>
    </dgm:pt>
    <dgm:pt modelId="{15EB49E9-52A8-436F-9949-CFAAA1DE40AF}" type="pres">
      <dgm:prSet presAssocID="{D0A3E585-C81D-4710-AC22-08511A6F2777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89392783-55A5-4978-9EDE-62DF360DF503}" type="pres">
      <dgm:prSet presAssocID="{D0A3E585-C81D-4710-AC22-08511A6F2777}" presName="connTx" presStyleLbl="parChTrans1D2" presStyleIdx="1" presStyleCnt="5"/>
      <dgm:spPr/>
      <dgm:t>
        <a:bodyPr/>
        <a:lstStyle/>
        <a:p>
          <a:endParaRPr lang="en-US"/>
        </a:p>
      </dgm:t>
    </dgm:pt>
    <dgm:pt modelId="{3448A5C7-C386-405D-BFE8-0F76A44ACE80}" type="pres">
      <dgm:prSet presAssocID="{4BAC3E43-40DE-430C-B252-B238202D25F8}" presName="root2" presStyleCnt="0"/>
      <dgm:spPr/>
      <dgm:t>
        <a:bodyPr/>
        <a:lstStyle/>
        <a:p>
          <a:endParaRPr lang="en-US"/>
        </a:p>
      </dgm:t>
    </dgm:pt>
    <dgm:pt modelId="{47A2C645-0511-407C-A1D6-81391C53AC4B}" type="pres">
      <dgm:prSet presAssocID="{4BAC3E43-40DE-430C-B252-B238202D25F8}" presName="LevelTwoTextNode" presStyleLbl="node2" presStyleIdx="1" presStyleCnt="5" custScaleX="1145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2223D7-A98C-44E6-B893-AA143DBE5470}" type="pres">
      <dgm:prSet presAssocID="{4BAC3E43-40DE-430C-B252-B238202D25F8}" presName="level3hierChild" presStyleCnt="0"/>
      <dgm:spPr/>
      <dgm:t>
        <a:bodyPr/>
        <a:lstStyle/>
        <a:p>
          <a:endParaRPr lang="en-US"/>
        </a:p>
      </dgm:t>
    </dgm:pt>
    <dgm:pt modelId="{490E4313-5A8F-4DC4-8857-BDFC5B00578C}" type="pres">
      <dgm:prSet presAssocID="{54C80076-749D-4EAB-9111-BAEA5F408174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60262C9F-99DE-4CFF-B410-263CDB785613}" type="pres">
      <dgm:prSet presAssocID="{54C80076-749D-4EAB-9111-BAEA5F408174}" presName="connTx" presStyleLbl="parChTrans1D2" presStyleIdx="2" presStyleCnt="5"/>
      <dgm:spPr/>
      <dgm:t>
        <a:bodyPr/>
        <a:lstStyle/>
        <a:p>
          <a:endParaRPr lang="en-US"/>
        </a:p>
      </dgm:t>
    </dgm:pt>
    <dgm:pt modelId="{C9A72287-64C1-4C5C-8476-4AA1873DC569}" type="pres">
      <dgm:prSet presAssocID="{182EB228-AE7A-4487-9A20-73AB2DAA73FD}" presName="root2" presStyleCnt="0"/>
      <dgm:spPr/>
      <dgm:t>
        <a:bodyPr/>
        <a:lstStyle/>
        <a:p>
          <a:endParaRPr lang="en-US"/>
        </a:p>
      </dgm:t>
    </dgm:pt>
    <dgm:pt modelId="{3F096AE0-170A-4594-B4A9-988F2B093A93}" type="pres">
      <dgm:prSet presAssocID="{182EB228-AE7A-4487-9A20-73AB2DAA73FD}" presName="LevelTwoTextNode" presStyleLbl="node2" presStyleIdx="2" presStyleCnt="5" custScaleX="1145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D21EFE-3557-4262-B677-1F132AD03F35}" type="pres">
      <dgm:prSet presAssocID="{182EB228-AE7A-4487-9A20-73AB2DAA73FD}" presName="level3hierChild" presStyleCnt="0"/>
      <dgm:spPr/>
      <dgm:t>
        <a:bodyPr/>
        <a:lstStyle/>
        <a:p>
          <a:endParaRPr lang="en-US"/>
        </a:p>
      </dgm:t>
    </dgm:pt>
    <dgm:pt modelId="{6BB4ED06-E22A-42C4-876E-755170C10052}" type="pres">
      <dgm:prSet presAssocID="{35CFD589-4A90-4597-838D-03125F22450E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0A0A7DA1-2C3E-4BAD-8EC0-3F7E199E8A23}" type="pres">
      <dgm:prSet presAssocID="{35CFD589-4A90-4597-838D-03125F22450E}" presName="connTx" presStyleLbl="parChTrans1D2" presStyleIdx="3" presStyleCnt="5"/>
      <dgm:spPr/>
      <dgm:t>
        <a:bodyPr/>
        <a:lstStyle/>
        <a:p>
          <a:endParaRPr lang="en-US"/>
        </a:p>
      </dgm:t>
    </dgm:pt>
    <dgm:pt modelId="{F623837D-22EB-493D-90DB-F1982F0C0D5B}" type="pres">
      <dgm:prSet presAssocID="{C3EA626C-08EE-416D-8B15-C35CA9F07A85}" presName="root2" presStyleCnt="0"/>
      <dgm:spPr/>
      <dgm:t>
        <a:bodyPr/>
        <a:lstStyle/>
        <a:p>
          <a:endParaRPr lang="en-US"/>
        </a:p>
      </dgm:t>
    </dgm:pt>
    <dgm:pt modelId="{4A5F9FEB-8A5E-4480-9D85-EED44E33C926}" type="pres">
      <dgm:prSet presAssocID="{C3EA626C-08EE-416D-8B15-C35CA9F07A85}" presName="LevelTwoTextNode" presStyleLbl="node2" presStyleIdx="3" presStyleCnt="5" custScaleX="1145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E32D56-AA54-4AF9-8657-5886C24AE691}" type="pres">
      <dgm:prSet presAssocID="{C3EA626C-08EE-416D-8B15-C35CA9F07A85}" presName="level3hierChild" presStyleCnt="0"/>
      <dgm:spPr/>
      <dgm:t>
        <a:bodyPr/>
        <a:lstStyle/>
        <a:p>
          <a:endParaRPr lang="en-US"/>
        </a:p>
      </dgm:t>
    </dgm:pt>
    <dgm:pt modelId="{8C3E5B46-5D55-CF41-8A89-C823A455B9F3}" type="pres">
      <dgm:prSet presAssocID="{C70E6601-354A-B948-AE7E-FE3B6CC718B9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2231F811-CD17-7D40-9D21-0A77BCA37B84}" type="pres">
      <dgm:prSet presAssocID="{C70E6601-354A-B948-AE7E-FE3B6CC718B9}" presName="connTx" presStyleLbl="parChTrans1D2" presStyleIdx="4" presStyleCnt="5"/>
      <dgm:spPr/>
      <dgm:t>
        <a:bodyPr/>
        <a:lstStyle/>
        <a:p>
          <a:endParaRPr lang="en-US"/>
        </a:p>
      </dgm:t>
    </dgm:pt>
    <dgm:pt modelId="{E722FD1A-3A5C-B845-ABFF-91F92DBB6869}" type="pres">
      <dgm:prSet presAssocID="{7FA1147A-22B5-B147-9F0F-04B4A188805E}" presName="root2" presStyleCnt="0"/>
      <dgm:spPr/>
    </dgm:pt>
    <dgm:pt modelId="{019C8236-D6DC-1C48-A1AB-386FA6C38B93}" type="pres">
      <dgm:prSet presAssocID="{7FA1147A-22B5-B147-9F0F-04B4A188805E}" presName="LevelTwoTextNode" presStyleLbl="node2" presStyleIdx="4" presStyleCnt="5" custScaleX="1145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A4407C-B49C-6041-8B7C-E2F646AC8FE4}" type="pres">
      <dgm:prSet presAssocID="{7FA1147A-22B5-B147-9F0F-04B4A188805E}" presName="level3hierChild" presStyleCnt="0"/>
      <dgm:spPr/>
    </dgm:pt>
  </dgm:ptLst>
  <dgm:cxnLst>
    <dgm:cxn modelId="{B5C350F5-B9DD-4BF6-9680-BD3EA600204E}" srcId="{F2C4CF7F-F319-437D-AFFD-817E11B6BC50}" destId="{C3EA626C-08EE-416D-8B15-C35CA9F07A85}" srcOrd="3" destOrd="0" parTransId="{35CFD589-4A90-4597-838D-03125F22450E}" sibTransId="{718D9431-A771-4C91-8552-5492E83FE13C}"/>
    <dgm:cxn modelId="{D26C3D43-08EE-3947-986A-55DB7B1192D7}" type="presOf" srcId="{54C80076-749D-4EAB-9111-BAEA5F408174}" destId="{490E4313-5A8F-4DC4-8857-BDFC5B00578C}" srcOrd="0" destOrd="0" presId="urn:microsoft.com/office/officeart/2005/8/layout/hierarchy2"/>
    <dgm:cxn modelId="{51CFD860-1C3E-BD4E-947C-08D6D217833E}" type="presOf" srcId="{35CFD589-4A90-4597-838D-03125F22450E}" destId="{0A0A7DA1-2C3E-4BAD-8EC0-3F7E199E8A23}" srcOrd="1" destOrd="0" presId="urn:microsoft.com/office/officeart/2005/8/layout/hierarchy2"/>
    <dgm:cxn modelId="{46B2FA02-6DAE-4824-87E7-2CBD475B08AF}" srcId="{8FAC1798-449C-4AB6-8CBA-A21F7BFC4BAE}" destId="{F2C4CF7F-F319-437D-AFFD-817E11B6BC50}" srcOrd="0" destOrd="0" parTransId="{CBF6B326-0CA1-4150-B0B2-F1A4FCAB1F44}" sibTransId="{38CE74F6-B098-449A-A2DB-D938BB0816C8}"/>
    <dgm:cxn modelId="{77A68401-DE28-0343-95C5-167EDF7F202F}" type="presOf" srcId="{E4F6D673-B182-482E-BF13-4F07821663AB}" destId="{47963651-15C0-4387-97AF-9083EEE6AEC2}" srcOrd="0" destOrd="0" presId="urn:microsoft.com/office/officeart/2005/8/layout/hierarchy2"/>
    <dgm:cxn modelId="{BB8C738C-2E4C-3C42-B184-70F817712AC7}" type="presOf" srcId="{C3EA626C-08EE-416D-8B15-C35CA9F07A85}" destId="{4A5F9FEB-8A5E-4480-9D85-EED44E33C926}" srcOrd="0" destOrd="0" presId="urn:microsoft.com/office/officeart/2005/8/layout/hierarchy2"/>
    <dgm:cxn modelId="{9C53E883-9429-46FB-AE1D-BF040FFA4784}" srcId="{F2C4CF7F-F319-437D-AFFD-817E11B6BC50}" destId="{4E335DDA-DF27-4EB4-B660-5E45178DD713}" srcOrd="0" destOrd="0" parTransId="{E4F6D673-B182-482E-BF13-4F07821663AB}" sibTransId="{AEE1BB4F-5026-4260-9462-59A763C2F729}"/>
    <dgm:cxn modelId="{2570D182-AFD1-5245-A28E-DFE44BF82684}" type="presOf" srcId="{D0A3E585-C81D-4710-AC22-08511A6F2777}" destId="{89392783-55A5-4978-9EDE-62DF360DF503}" srcOrd="1" destOrd="0" presId="urn:microsoft.com/office/officeart/2005/8/layout/hierarchy2"/>
    <dgm:cxn modelId="{9939FA2A-966F-4895-A1DD-AF596FEC4EEB}" srcId="{F2C4CF7F-F319-437D-AFFD-817E11B6BC50}" destId="{4BAC3E43-40DE-430C-B252-B238202D25F8}" srcOrd="1" destOrd="0" parTransId="{D0A3E585-C81D-4710-AC22-08511A6F2777}" sibTransId="{5D3EFFB8-D1AF-43C4-B48C-C2F36544F25B}"/>
    <dgm:cxn modelId="{E5A6DFE7-7075-CE4C-AA98-05E60C9B243F}" type="presOf" srcId="{C70E6601-354A-B948-AE7E-FE3B6CC718B9}" destId="{8C3E5B46-5D55-CF41-8A89-C823A455B9F3}" srcOrd="0" destOrd="0" presId="urn:microsoft.com/office/officeart/2005/8/layout/hierarchy2"/>
    <dgm:cxn modelId="{7527ED2E-8FCA-C446-9689-FDD67449DCF6}" type="presOf" srcId="{182EB228-AE7A-4487-9A20-73AB2DAA73FD}" destId="{3F096AE0-170A-4594-B4A9-988F2B093A93}" srcOrd="0" destOrd="0" presId="urn:microsoft.com/office/officeart/2005/8/layout/hierarchy2"/>
    <dgm:cxn modelId="{68C1E83D-45AF-9544-B11B-A1F416FB2141}" type="presOf" srcId="{E4F6D673-B182-482E-BF13-4F07821663AB}" destId="{69A59F30-4682-4D31-872F-C75273633410}" srcOrd="1" destOrd="0" presId="urn:microsoft.com/office/officeart/2005/8/layout/hierarchy2"/>
    <dgm:cxn modelId="{431A07F2-116B-7148-BE7F-D7625168035B}" type="presOf" srcId="{4BAC3E43-40DE-430C-B252-B238202D25F8}" destId="{47A2C645-0511-407C-A1D6-81391C53AC4B}" srcOrd="0" destOrd="0" presId="urn:microsoft.com/office/officeart/2005/8/layout/hierarchy2"/>
    <dgm:cxn modelId="{9D28625C-F788-4C68-A585-650F4196EA21}" srcId="{F2C4CF7F-F319-437D-AFFD-817E11B6BC50}" destId="{182EB228-AE7A-4487-9A20-73AB2DAA73FD}" srcOrd="2" destOrd="0" parTransId="{54C80076-749D-4EAB-9111-BAEA5F408174}" sibTransId="{B38626C2-8972-472C-95E9-21F894A0E5D3}"/>
    <dgm:cxn modelId="{37C84CE5-01DD-7541-A5CC-278C3785D673}" type="presOf" srcId="{8FAC1798-449C-4AB6-8CBA-A21F7BFC4BAE}" destId="{7D69D97A-24CC-42C8-BFF0-EB9DC59E47D6}" srcOrd="0" destOrd="0" presId="urn:microsoft.com/office/officeart/2005/8/layout/hierarchy2"/>
    <dgm:cxn modelId="{3BBFB2B6-E969-3646-87E5-7922281BD578}" type="presOf" srcId="{35CFD589-4A90-4597-838D-03125F22450E}" destId="{6BB4ED06-E22A-42C4-876E-755170C10052}" srcOrd="0" destOrd="0" presId="urn:microsoft.com/office/officeart/2005/8/layout/hierarchy2"/>
    <dgm:cxn modelId="{252159E0-E8E5-034E-90AE-42654D060FA4}" type="presOf" srcId="{D0A3E585-C81D-4710-AC22-08511A6F2777}" destId="{15EB49E9-52A8-436F-9949-CFAAA1DE40AF}" srcOrd="0" destOrd="0" presId="urn:microsoft.com/office/officeart/2005/8/layout/hierarchy2"/>
    <dgm:cxn modelId="{6159E89D-3139-ED47-8AD0-6ACD34CB9B90}" type="presOf" srcId="{C70E6601-354A-B948-AE7E-FE3B6CC718B9}" destId="{2231F811-CD17-7D40-9D21-0A77BCA37B84}" srcOrd="1" destOrd="0" presId="urn:microsoft.com/office/officeart/2005/8/layout/hierarchy2"/>
    <dgm:cxn modelId="{15D09336-CFB6-AF4A-BAE0-E3A32A2DE915}" type="presOf" srcId="{4E335DDA-DF27-4EB4-B660-5E45178DD713}" destId="{E86C9F05-D232-4B4C-972F-89F521BE921A}" srcOrd="0" destOrd="0" presId="urn:microsoft.com/office/officeart/2005/8/layout/hierarchy2"/>
    <dgm:cxn modelId="{E6A77475-22BE-6344-A3F1-22976BF78CDE}" type="presOf" srcId="{F2C4CF7F-F319-437D-AFFD-817E11B6BC50}" destId="{A465632D-4B1B-6146-BB95-FDEFB3D99129}" srcOrd="0" destOrd="0" presId="urn:microsoft.com/office/officeart/2005/8/layout/hierarchy2"/>
    <dgm:cxn modelId="{7E9C0B79-D477-4D43-8E62-F1FABD39CA5A}" type="presOf" srcId="{7FA1147A-22B5-B147-9F0F-04B4A188805E}" destId="{019C8236-D6DC-1C48-A1AB-386FA6C38B93}" srcOrd="0" destOrd="0" presId="urn:microsoft.com/office/officeart/2005/8/layout/hierarchy2"/>
    <dgm:cxn modelId="{D98443B0-90C5-734C-9E56-C2AE1E31634B}" type="presOf" srcId="{54C80076-749D-4EAB-9111-BAEA5F408174}" destId="{60262C9F-99DE-4CFF-B410-263CDB785613}" srcOrd="1" destOrd="0" presId="urn:microsoft.com/office/officeart/2005/8/layout/hierarchy2"/>
    <dgm:cxn modelId="{8F687613-7258-ED4E-9627-8788EBBBF2C6}" srcId="{F2C4CF7F-F319-437D-AFFD-817E11B6BC50}" destId="{7FA1147A-22B5-B147-9F0F-04B4A188805E}" srcOrd="4" destOrd="0" parTransId="{C70E6601-354A-B948-AE7E-FE3B6CC718B9}" sibTransId="{4AC6CC5A-85CB-F741-86E2-EC7757455E4A}"/>
    <dgm:cxn modelId="{C29EB790-362A-104F-8678-34CFB6FE8B34}" type="presParOf" srcId="{7D69D97A-24CC-42C8-BFF0-EB9DC59E47D6}" destId="{C892854F-1A0E-CC43-9E4B-00B70B2B8230}" srcOrd="0" destOrd="0" presId="urn:microsoft.com/office/officeart/2005/8/layout/hierarchy2"/>
    <dgm:cxn modelId="{E9454FD1-BB1E-5B45-870C-4581BACF8EFE}" type="presParOf" srcId="{C892854F-1A0E-CC43-9E4B-00B70B2B8230}" destId="{A465632D-4B1B-6146-BB95-FDEFB3D99129}" srcOrd="0" destOrd="0" presId="urn:microsoft.com/office/officeart/2005/8/layout/hierarchy2"/>
    <dgm:cxn modelId="{C4BCBD7E-B699-534F-9819-32255C2EB25B}" type="presParOf" srcId="{C892854F-1A0E-CC43-9E4B-00B70B2B8230}" destId="{223BA90F-7BDE-0541-A972-EEBBAEA50322}" srcOrd="1" destOrd="0" presId="urn:microsoft.com/office/officeart/2005/8/layout/hierarchy2"/>
    <dgm:cxn modelId="{648D6EB1-CE67-BA4A-AF7D-21545A172A99}" type="presParOf" srcId="{223BA90F-7BDE-0541-A972-EEBBAEA50322}" destId="{47963651-15C0-4387-97AF-9083EEE6AEC2}" srcOrd="0" destOrd="0" presId="urn:microsoft.com/office/officeart/2005/8/layout/hierarchy2"/>
    <dgm:cxn modelId="{FA91D5C9-C79D-FB46-83B5-D376C399875F}" type="presParOf" srcId="{47963651-15C0-4387-97AF-9083EEE6AEC2}" destId="{69A59F30-4682-4D31-872F-C75273633410}" srcOrd="0" destOrd="0" presId="urn:microsoft.com/office/officeart/2005/8/layout/hierarchy2"/>
    <dgm:cxn modelId="{F3C4675A-4F17-9345-8AC5-67A4A304079E}" type="presParOf" srcId="{223BA90F-7BDE-0541-A972-EEBBAEA50322}" destId="{7EEDB17C-6360-48AF-A32D-9C114BC8B5B5}" srcOrd="1" destOrd="0" presId="urn:microsoft.com/office/officeart/2005/8/layout/hierarchy2"/>
    <dgm:cxn modelId="{0F48FA62-0277-614A-9BCD-A4BBFF7C2072}" type="presParOf" srcId="{7EEDB17C-6360-48AF-A32D-9C114BC8B5B5}" destId="{E86C9F05-D232-4B4C-972F-89F521BE921A}" srcOrd="0" destOrd="0" presId="urn:microsoft.com/office/officeart/2005/8/layout/hierarchy2"/>
    <dgm:cxn modelId="{8C24F8AB-433E-B64C-84F7-E12780750368}" type="presParOf" srcId="{7EEDB17C-6360-48AF-A32D-9C114BC8B5B5}" destId="{BC11EB4B-E1B6-4968-9CB4-EEE8B4E09CAD}" srcOrd="1" destOrd="0" presId="urn:microsoft.com/office/officeart/2005/8/layout/hierarchy2"/>
    <dgm:cxn modelId="{86A7FAA7-4FFA-1F48-B649-4D8684C15E16}" type="presParOf" srcId="{223BA90F-7BDE-0541-A972-EEBBAEA50322}" destId="{15EB49E9-52A8-436F-9949-CFAAA1DE40AF}" srcOrd="2" destOrd="0" presId="urn:microsoft.com/office/officeart/2005/8/layout/hierarchy2"/>
    <dgm:cxn modelId="{063F9A86-9199-C54D-BF6A-1807E6605C23}" type="presParOf" srcId="{15EB49E9-52A8-436F-9949-CFAAA1DE40AF}" destId="{89392783-55A5-4978-9EDE-62DF360DF503}" srcOrd="0" destOrd="0" presId="urn:microsoft.com/office/officeart/2005/8/layout/hierarchy2"/>
    <dgm:cxn modelId="{1AC52D7D-4F1F-7C41-9144-BE28BAC175BF}" type="presParOf" srcId="{223BA90F-7BDE-0541-A972-EEBBAEA50322}" destId="{3448A5C7-C386-405D-BFE8-0F76A44ACE80}" srcOrd="3" destOrd="0" presId="urn:microsoft.com/office/officeart/2005/8/layout/hierarchy2"/>
    <dgm:cxn modelId="{72D63CA9-A47B-124A-8970-093C8B739355}" type="presParOf" srcId="{3448A5C7-C386-405D-BFE8-0F76A44ACE80}" destId="{47A2C645-0511-407C-A1D6-81391C53AC4B}" srcOrd="0" destOrd="0" presId="urn:microsoft.com/office/officeart/2005/8/layout/hierarchy2"/>
    <dgm:cxn modelId="{4E928640-3AAD-7C46-B956-FF11B671F8F8}" type="presParOf" srcId="{3448A5C7-C386-405D-BFE8-0F76A44ACE80}" destId="{1B2223D7-A98C-44E6-B893-AA143DBE5470}" srcOrd="1" destOrd="0" presId="urn:microsoft.com/office/officeart/2005/8/layout/hierarchy2"/>
    <dgm:cxn modelId="{7CB9E871-AE8A-5244-8126-29FA393DA0D5}" type="presParOf" srcId="{223BA90F-7BDE-0541-A972-EEBBAEA50322}" destId="{490E4313-5A8F-4DC4-8857-BDFC5B00578C}" srcOrd="4" destOrd="0" presId="urn:microsoft.com/office/officeart/2005/8/layout/hierarchy2"/>
    <dgm:cxn modelId="{0E3EF917-8FA1-424B-8B60-D0C83D4A2CA3}" type="presParOf" srcId="{490E4313-5A8F-4DC4-8857-BDFC5B00578C}" destId="{60262C9F-99DE-4CFF-B410-263CDB785613}" srcOrd="0" destOrd="0" presId="urn:microsoft.com/office/officeart/2005/8/layout/hierarchy2"/>
    <dgm:cxn modelId="{25EFF406-6F38-BC47-9CEB-A0B747636C6A}" type="presParOf" srcId="{223BA90F-7BDE-0541-A972-EEBBAEA50322}" destId="{C9A72287-64C1-4C5C-8476-4AA1873DC569}" srcOrd="5" destOrd="0" presId="urn:microsoft.com/office/officeart/2005/8/layout/hierarchy2"/>
    <dgm:cxn modelId="{E31C1DBE-8313-AB4B-A435-2F65A8A53B46}" type="presParOf" srcId="{C9A72287-64C1-4C5C-8476-4AA1873DC569}" destId="{3F096AE0-170A-4594-B4A9-988F2B093A93}" srcOrd="0" destOrd="0" presId="urn:microsoft.com/office/officeart/2005/8/layout/hierarchy2"/>
    <dgm:cxn modelId="{F4A2FC4B-57EF-DE49-A6D8-80E5530DB7AF}" type="presParOf" srcId="{C9A72287-64C1-4C5C-8476-4AA1873DC569}" destId="{94D21EFE-3557-4262-B677-1F132AD03F35}" srcOrd="1" destOrd="0" presId="urn:microsoft.com/office/officeart/2005/8/layout/hierarchy2"/>
    <dgm:cxn modelId="{8252D7B4-8565-AD4D-8047-E922383296D7}" type="presParOf" srcId="{223BA90F-7BDE-0541-A972-EEBBAEA50322}" destId="{6BB4ED06-E22A-42C4-876E-755170C10052}" srcOrd="6" destOrd="0" presId="urn:microsoft.com/office/officeart/2005/8/layout/hierarchy2"/>
    <dgm:cxn modelId="{479FC1A1-9DBD-FD4C-B8DF-C9A6E50CADA8}" type="presParOf" srcId="{6BB4ED06-E22A-42C4-876E-755170C10052}" destId="{0A0A7DA1-2C3E-4BAD-8EC0-3F7E199E8A23}" srcOrd="0" destOrd="0" presId="urn:microsoft.com/office/officeart/2005/8/layout/hierarchy2"/>
    <dgm:cxn modelId="{0F6CECEB-F168-F048-A06E-3E0616C1DAC5}" type="presParOf" srcId="{223BA90F-7BDE-0541-A972-EEBBAEA50322}" destId="{F623837D-22EB-493D-90DB-F1982F0C0D5B}" srcOrd="7" destOrd="0" presId="urn:microsoft.com/office/officeart/2005/8/layout/hierarchy2"/>
    <dgm:cxn modelId="{98F882FC-90C3-6C40-84B1-E9519CFEB4BF}" type="presParOf" srcId="{F623837D-22EB-493D-90DB-F1982F0C0D5B}" destId="{4A5F9FEB-8A5E-4480-9D85-EED44E33C926}" srcOrd="0" destOrd="0" presId="urn:microsoft.com/office/officeart/2005/8/layout/hierarchy2"/>
    <dgm:cxn modelId="{B92B7934-945F-404C-A15F-522668C5E976}" type="presParOf" srcId="{F623837D-22EB-493D-90DB-F1982F0C0D5B}" destId="{B8E32D56-AA54-4AF9-8657-5886C24AE691}" srcOrd="1" destOrd="0" presId="urn:microsoft.com/office/officeart/2005/8/layout/hierarchy2"/>
    <dgm:cxn modelId="{B300CADC-E6FB-BD46-838B-23C4259DC200}" type="presParOf" srcId="{223BA90F-7BDE-0541-A972-EEBBAEA50322}" destId="{8C3E5B46-5D55-CF41-8A89-C823A455B9F3}" srcOrd="8" destOrd="0" presId="urn:microsoft.com/office/officeart/2005/8/layout/hierarchy2"/>
    <dgm:cxn modelId="{41CC944A-1B58-2840-9C3B-539F6580058D}" type="presParOf" srcId="{8C3E5B46-5D55-CF41-8A89-C823A455B9F3}" destId="{2231F811-CD17-7D40-9D21-0A77BCA37B84}" srcOrd="0" destOrd="0" presId="urn:microsoft.com/office/officeart/2005/8/layout/hierarchy2"/>
    <dgm:cxn modelId="{86A9B694-7760-4F44-97BC-D882A11F21B9}" type="presParOf" srcId="{223BA90F-7BDE-0541-A972-EEBBAEA50322}" destId="{E722FD1A-3A5C-B845-ABFF-91F92DBB6869}" srcOrd="9" destOrd="0" presId="urn:microsoft.com/office/officeart/2005/8/layout/hierarchy2"/>
    <dgm:cxn modelId="{DB403778-B951-0941-B1F7-37A8998C9F8B}" type="presParOf" srcId="{E722FD1A-3A5C-B845-ABFF-91F92DBB6869}" destId="{019C8236-D6DC-1C48-A1AB-386FA6C38B93}" srcOrd="0" destOrd="0" presId="urn:microsoft.com/office/officeart/2005/8/layout/hierarchy2"/>
    <dgm:cxn modelId="{5FEC7C89-3044-5446-92ED-C9B5FD140677}" type="presParOf" srcId="{E722FD1A-3A5C-B845-ABFF-91F92DBB6869}" destId="{3BA4407C-B49C-6041-8B7C-E2F646AC8F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AC1798-449C-4AB6-8CBA-A21F7BFC4BAE}" type="doc">
      <dgm:prSet loTypeId="urn:microsoft.com/office/officeart/2005/8/layout/hierarchy2" loCatId="hierarchy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9731836-1C01-4A72-A8ED-519C5EDE5E31}">
      <dgm:prSet phldrT="[Text]" custT="1"/>
      <dgm:spPr/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Behavioral Patterns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5E7605F7-5F04-4639-B732-714A8C524C50}" type="parTrans" cxnId="{64D24802-D481-4E71-8A0C-9D96DC7F4BF5}">
      <dgm:prSet/>
      <dgm:spPr/>
      <dgm:t>
        <a:bodyPr/>
        <a:lstStyle/>
        <a:p>
          <a:endParaRPr lang="en-US" sz="4800"/>
        </a:p>
      </dgm:t>
    </dgm:pt>
    <dgm:pt modelId="{E294530F-FC55-41B0-8A7F-423BF4EC072A}" type="sibTrans" cxnId="{64D24802-D481-4E71-8A0C-9D96DC7F4BF5}">
      <dgm:prSet/>
      <dgm:spPr/>
      <dgm:t>
        <a:bodyPr/>
        <a:lstStyle/>
        <a:p>
          <a:endParaRPr lang="en-US" sz="4800"/>
        </a:p>
      </dgm:t>
    </dgm:pt>
    <dgm:pt modelId="{A971EAA3-3D70-4EFC-A4D0-DA7BB2214528}">
      <dgm:prSet phldrT="[Text]" custT="1"/>
      <dgm:spPr/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Protective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Recomposition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FC87713C-679A-4314-83B2-FA5605405AC3}" type="parTrans" cxnId="{7F21CDE7-3340-454F-AE5A-810A4977A40A}">
      <dgm:prSet custT="1"/>
      <dgm:spPr/>
      <dgm:t>
        <a:bodyPr/>
        <a:lstStyle/>
        <a:p>
          <a:endParaRPr lang="en-US" sz="1400"/>
        </a:p>
      </dgm:t>
    </dgm:pt>
    <dgm:pt modelId="{C048C806-D381-4359-B0F6-98B2E7284D31}" type="sibTrans" cxnId="{7F21CDE7-3340-454F-AE5A-810A4977A40A}">
      <dgm:prSet/>
      <dgm:spPr/>
      <dgm:t>
        <a:bodyPr/>
        <a:lstStyle/>
        <a:p>
          <a:endParaRPr lang="en-US" sz="4800"/>
        </a:p>
      </dgm:t>
    </dgm:pt>
    <dgm:pt modelId="{629114FA-88C2-4775-9E56-B77FA76E2734}">
      <dgm:prSet phldrT="[Text]" custT="1"/>
      <dgm:spPr/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Attack Containment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BB0E4F73-00C9-42E6-A94A-86227CFBF22A}" type="parTrans" cxnId="{45693A2E-052D-4D40-A53F-96288C1FEF7D}">
      <dgm:prSet custT="1"/>
      <dgm:spPr/>
      <dgm:t>
        <a:bodyPr/>
        <a:lstStyle/>
        <a:p>
          <a:endParaRPr lang="en-US" sz="1200"/>
        </a:p>
      </dgm:t>
    </dgm:pt>
    <dgm:pt modelId="{57D6DED4-F3EC-4C29-B935-32C4DCE60CFF}" type="sibTrans" cxnId="{45693A2E-052D-4D40-A53F-96288C1FEF7D}">
      <dgm:prSet/>
      <dgm:spPr/>
      <dgm:t>
        <a:bodyPr/>
        <a:lstStyle/>
        <a:p>
          <a:endParaRPr lang="en-US" sz="4800"/>
        </a:p>
      </dgm:t>
    </dgm:pt>
    <dgm:pt modelId="{C885633C-0092-FB46-8CE4-899337997672}">
      <dgm:prSet phldrT="[Text]" custT="1"/>
      <dgm:spPr>
        <a:solidFill>
          <a:srgbClr val="5FF3CA"/>
        </a:solidFill>
      </dgm:spPr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Software Rejuvenation*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59053206-463A-8B48-96DF-481E1CED6B4E}" type="parTrans" cxnId="{E1992ACF-C812-7A46-B7CA-C349D813B890}">
      <dgm:prSet custT="1"/>
      <dgm:spPr/>
      <dgm:t>
        <a:bodyPr/>
        <a:lstStyle/>
        <a:p>
          <a:endParaRPr lang="en-US" sz="1200"/>
        </a:p>
      </dgm:t>
    </dgm:pt>
    <dgm:pt modelId="{C45F4482-9894-3442-A6EE-99D26DC23D02}" type="sibTrans" cxnId="{E1992ACF-C812-7A46-B7CA-C349D813B890}">
      <dgm:prSet/>
      <dgm:spPr/>
      <dgm:t>
        <a:bodyPr/>
        <a:lstStyle/>
        <a:p>
          <a:endParaRPr lang="en-US" sz="4800"/>
        </a:p>
      </dgm:t>
    </dgm:pt>
    <dgm:pt modelId="{2487C0F5-5013-9143-993D-783E953E604E}">
      <dgm:prSet phldrT="[Text]" custT="1"/>
      <dgm:spPr/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Reconfiguration on Reflex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2A2B69D4-60DA-4043-BCFA-268E247167DF}" type="parTrans" cxnId="{A165D285-E9F2-034B-A088-BD632A8B8CCE}">
      <dgm:prSet custT="1"/>
      <dgm:spPr/>
      <dgm:t>
        <a:bodyPr/>
        <a:lstStyle/>
        <a:p>
          <a:endParaRPr lang="en-US" sz="1200"/>
        </a:p>
      </dgm:t>
    </dgm:pt>
    <dgm:pt modelId="{EE968FEA-A118-0F43-BB72-EDB872CCAE23}" type="sibTrans" cxnId="{A165D285-E9F2-034B-A088-BD632A8B8CCE}">
      <dgm:prSet/>
      <dgm:spPr/>
      <dgm:t>
        <a:bodyPr/>
        <a:lstStyle/>
        <a:p>
          <a:endParaRPr lang="en-US" sz="4800"/>
        </a:p>
      </dgm:t>
    </dgm:pt>
    <dgm:pt modelId="{8467929C-8151-D145-8F18-BEE5EB29A91D}">
      <dgm:prSet phldrT="[Text]" custT="1"/>
      <dgm:spPr/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Artificial Immunization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4A5F48BC-07A3-7D4A-94B9-096996D13723}" type="parTrans" cxnId="{71284BE8-2A73-1843-B772-ADCF3C2CA83D}">
      <dgm:prSet custT="1"/>
      <dgm:spPr/>
      <dgm:t>
        <a:bodyPr/>
        <a:lstStyle/>
        <a:p>
          <a:endParaRPr lang="en-US" sz="1400"/>
        </a:p>
      </dgm:t>
    </dgm:pt>
    <dgm:pt modelId="{7929DEAF-123C-F34A-B92C-F7A2B6FB6482}" type="sibTrans" cxnId="{71284BE8-2A73-1843-B772-ADCF3C2CA83D}">
      <dgm:prSet/>
      <dgm:spPr/>
      <dgm:t>
        <a:bodyPr/>
        <a:lstStyle/>
        <a:p>
          <a:endParaRPr lang="en-US" sz="4800"/>
        </a:p>
      </dgm:t>
    </dgm:pt>
    <dgm:pt modelId="{7D69D97A-24CC-42C8-BFF0-EB9DC59E47D6}" type="pres">
      <dgm:prSet presAssocID="{8FAC1798-449C-4AB6-8CBA-A21F7BFC4BA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201C1C-3B23-6E44-AC5E-3D33FF147AA1}" type="pres">
      <dgm:prSet presAssocID="{B9731836-1C01-4A72-A8ED-519C5EDE5E31}" presName="root1" presStyleCnt="0"/>
      <dgm:spPr/>
    </dgm:pt>
    <dgm:pt modelId="{C535B829-5186-1E46-A7EC-DA546E6E8F8B}" type="pres">
      <dgm:prSet presAssocID="{B9731836-1C01-4A72-A8ED-519C5EDE5E3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C25A4E-F893-3D40-9EE1-489C4197DA84}" type="pres">
      <dgm:prSet presAssocID="{B9731836-1C01-4A72-A8ED-519C5EDE5E31}" presName="level2hierChild" presStyleCnt="0"/>
      <dgm:spPr/>
    </dgm:pt>
    <dgm:pt modelId="{468FA30E-99A5-4F6C-B84C-45D70E2A01AE}" type="pres">
      <dgm:prSet presAssocID="{FC87713C-679A-4314-83B2-FA5605405AC3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17034D73-F771-4E76-BE60-E1E21ED6BE3E}" type="pres">
      <dgm:prSet presAssocID="{FC87713C-679A-4314-83B2-FA5605405AC3}" presName="connTx" presStyleLbl="parChTrans1D2" presStyleIdx="0" presStyleCnt="5"/>
      <dgm:spPr/>
      <dgm:t>
        <a:bodyPr/>
        <a:lstStyle/>
        <a:p>
          <a:endParaRPr lang="en-US"/>
        </a:p>
      </dgm:t>
    </dgm:pt>
    <dgm:pt modelId="{22F791FF-B06E-4AF4-B457-AC96FB150D54}" type="pres">
      <dgm:prSet presAssocID="{A971EAA3-3D70-4EFC-A4D0-DA7BB2214528}" presName="root2" presStyleCnt="0"/>
      <dgm:spPr/>
    </dgm:pt>
    <dgm:pt modelId="{460D2C09-1F01-4CC4-97EF-874DBBA49409}" type="pres">
      <dgm:prSet presAssocID="{A971EAA3-3D70-4EFC-A4D0-DA7BB2214528}" presName="LevelTwoTextNode" presStyleLbl="node2" presStyleIdx="0" presStyleCnt="5" custScaleX="1253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306BC6-6C64-4849-B495-F5560119DAEA}" type="pres">
      <dgm:prSet presAssocID="{A971EAA3-3D70-4EFC-A4D0-DA7BB2214528}" presName="level3hierChild" presStyleCnt="0"/>
      <dgm:spPr/>
    </dgm:pt>
    <dgm:pt modelId="{9A8430D4-958A-4120-ACDA-902880630404}" type="pres">
      <dgm:prSet presAssocID="{BB0E4F73-00C9-42E6-A94A-86227CFBF22A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44FB599A-48B5-43D5-9D12-28C7928E52E6}" type="pres">
      <dgm:prSet presAssocID="{BB0E4F73-00C9-42E6-A94A-86227CFBF22A}" presName="connTx" presStyleLbl="parChTrans1D2" presStyleIdx="1" presStyleCnt="5"/>
      <dgm:spPr/>
      <dgm:t>
        <a:bodyPr/>
        <a:lstStyle/>
        <a:p>
          <a:endParaRPr lang="en-US"/>
        </a:p>
      </dgm:t>
    </dgm:pt>
    <dgm:pt modelId="{8BABEFD6-4DC8-4137-9B38-347776CEE749}" type="pres">
      <dgm:prSet presAssocID="{629114FA-88C2-4775-9E56-B77FA76E2734}" presName="root2" presStyleCnt="0"/>
      <dgm:spPr/>
    </dgm:pt>
    <dgm:pt modelId="{DE4A697B-3CF2-4958-8515-11168F43C25A}" type="pres">
      <dgm:prSet presAssocID="{629114FA-88C2-4775-9E56-B77FA76E2734}" presName="LevelTwoTextNode" presStyleLbl="node2" presStyleIdx="1" presStyleCnt="5" custScaleX="1253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03D024-A9D6-442E-A7F8-A9CCF940A84F}" type="pres">
      <dgm:prSet presAssocID="{629114FA-88C2-4775-9E56-B77FA76E2734}" presName="level3hierChild" presStyleCnt="0"/>
      <dgm:spPr/>
    </dgm:pt>
    <dgm:pt modelId="{1F43BCD1-F612-F347-B2E0-858B8E4BBF0A}" type="pres">
      <dgm:prSet presAssocID="{59053206-463A-8B48-96DF-481E1CED6B4E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D488B246-87EB-B34F-A522-858B11AF05FD}" type="pres">
      <dgm:prSet presAssocID="{59053206-463A-8B48-96DF-481E1CED6B4E}" presName="connTx" presStyleLbl="parChTrans1D2" presStyleIdx="2" presStyleCnt="5"/>
      <dgm:spPr/>
      <dgm:t>
        <a:bodyPr/>
        <a:lstStyle/>
        <a:p>
          <a:endParaRPr lang="en-US"/>
        </a:p>
      </dgm:t>
    </dgm:pt>
    <dgm:pt modelId="{0E7A1F2E-9A1C-9145-8C24-01B8CB3CA31B}" type="pres">
      <dgm:prSet presAssocID="{C885633C-0092-FB46-8CE4-899337997672}" presName="root2" presStyleCnt="0"/>
      <dgm:spPr/>
    </dgm:pt>
    <dgm:pt modelId="{77269AB9-2F15-0A49-9DC2-873C0716F8EF}" type="pres">
      <dgm:prSet presAssocID="{C885633C-0092-FB46-8CE4-899337997672}" presName="LevelTwoTextNode" presStyleLbl="node2" presStyleIdx="2" presStyleCnt="5" custScaleX="1253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F6E1D6-82C9-5947-AD4E-DAC92B22C988}" type="pres">
      <dgm:prSet presAssocID="{C885633C-0092-FB46-8CE4-899337997672}" presName="level3hierChild" presStyleCnt="0"/>
      <dgm:spPr/>
    </dgm:pt>
    <dgm:pt modelId="{8793350D-87F2-3741-8A36-0ADBEC42EF75}" type="pres">
      <dgm:prSet presAssocID="{2A2B69D4-60DA-4043-BCFA-268E247167DF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38329A79-4DA5-C84D-A274-ECBF82989A75}" type="pres">
      <dgm:prSet presAssocID="{2A2B69D4-60DA-4043-BCFA-268E247167DF}" presName="connTx" presStyleLbl="parChTrans1D2" presStyleIdx="3" presStyleCnt="5"/>
      <dgm:spPr/>
      <dgm:t>
        <a:bodyPr/>
        <a:lstStyle/>
        <a:p>
          <a:endParaRPr lang="en-US"/>
        </a:p>
      </dgm:t>
    </dgm:pt>
    <dgm:pt modelId="{7110BE8B-C1A5-294F-8325-EF994F3D252A}" type="pres">
      <dgm:prSet presAssocID="{2487C0F5-5013-9143-993D-783E953E604E}" presName="root2" presStyleCnt="0"/>
      <dgm:spPr/>
    </dgm:pt>
    <dgm:pt modelId="{9C3A28E5-88A1-DD4E-BEA0-F4BF9D715C64}" type="pres">
      <dgm:prSet presAssocID="{2487C0F5-5013-9143-993D-783E953E604E}" presName="LevelTwoTextNode" presStyleLbl="node2" presStyleIdx="3" presStyleCnt="5" custScaleX="1253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37F4D0-A56A-8545-AC4F-FC9E45A1D216}" type="pres">
      <dgm:prSet presAssocID="{2487C0F5-5013-9143-993D-783E953E604E}" presName="level3hierChild" presStyleCnt="0"/>
      <dgm:spPr/>
    </dgm:pt>
    <dgm:pt modelId="{FA9D9AFB-99E4-0B44-80F1-CEB002049CBA}" type="pres">
      <dgm:prSet presAssocID="{4A5F48BC-07A3-7D4A-94B9-096996D13723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3EC6EF4F-16FB-A140-B406-C0396D31E4D9}" type="pres">
      <dgm:prSet presAssocID="{4A5F48BC-07A3-7D4A-94B9-096996D13723}" presName="connTx" presStyleLbl="parChTrans1D2" presStyleIdx="4" presStyleCnt="5"/>
      <dgm:spPr/>
      <dgm:t>
        <a:bodyPr/>
        <a:lstStyle/>
        <a:p>
          <a:endParaRPr lang="en-US"/>
        </a:p>
      </dgm:t>
    </dgm:pt>
    <dgm:pt modelId="{468B5C9D-00FF-9F41-BD2B-F9EB6F1A4761}" type="pres">
      <dgm:prSet presAssocID="{8467929C-8151-D145-8F18-BEE5EB29A91D}" presName="root2" presStyleCnt="0"/>
      <dgm:spPr/>
    </dgm:pt>
    <dgm:pt modelId="{F5CD7F0C-EA53-D744-87D5-8A6609F24461}" type="pres">
      <dgm:prSet presAssocID="{8467929C-8151-D145-8F18-BEE5EB29A91D}" presName="LevelTwoTextNode" presStyleLbl="node2" presStyleIdx="4" presStyleCnt="5" custScaleX="1253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65BFF1-C3E8-6543-8A67-9A37D339C647}" type="pres">
      <dgm:prSet presAssocID="{8467929C-8151-D145-8F18-BEE5EB29A91D}" presName="level3hierChild" presStyleCnt="0"/>
      <dgm:spPr/>
    </dgm:pt>
  </dgm:ptLst>
  <dgm:cxnLst>
    <dgm:cxn modelId="{5018DF2A-85D1-9B4F-9A13-E2FDB5920901}" type="presOf" srcId="{C885633C-0092-FB46-8CE4-899337997672}" destId="{77269AB9-2F15-0A49-9DC2-873C0716F8EF}" srcOrd="0" destOrd="0" presId="urn:microsoft.com/office/officeart/2005/8/layout/hierarchy2"/>
    <dgm:cxn modelId="{13A9D1CE-8DCB-3944-911D-57A8AAA3EE1C}" type="presOf" srcId="{59053206-463A-8B48-96DF-481E1CED6B4E}" destId="{D488B246-87EB-B34F-A522-858B11AF05FD}" srcOrd="1" destOrd="0" presId="urn:microsoft.com/office/officeart/2005/8/layout/hierarchy2"/>
    <dgm:cxn modelId="{64D24802-D481-4E71-8A0C-9D96DC7F4BF5}" srcId="{8FAC1798-449C-4AB6-8CBA-A21F7BFC4BAE}" destId="{B9731836-1C01-4A72-A8ED-519C5EDE5E31}" srcOrd="0" destOrd="0" parTransId="{5E7605F7-5F04-4639-B732-714A8C524C50}" sibTransId="{E294530F-FC55-41B0-8A7F-423BF4EC072A}"/>
    <dgm:cxn modelId="{E2C7673C-8503-B44D-A960-5D4C7E94CE70}" type="presOf" srcId="{8467929C-8151-D145-8F18-BEE5EB29A91D}" destId="{F5CD7F0C-EA53-D744-87D5-8A6609F24461}" srcOrd="0" destOrd="0" presId="urn:microsoft.com/office/officeart/2005/8/layout/hierarchy2"/>
    <dgm:cxn modelId="{400F6A9B-1042-F04E-95D6-15EF25F6CF70}" type="presOf" srcId="{4A5F48BC-07A3-7D4A-94B9-096996D13723}" destId="{3EC6EF4F-16FB-A140-B406-C0396D31E4D9}" srcOrd="1" destOrd="0" presId="urn:microsoft.com/office/officeart/2005/8/layout/hierarchy2"/>
    <dgm:cxn modelId="{9F3DB484-B0C8-C84A-AC2D-E413C729C702}" type="presOf" srcId="{2A2B69D4-60DA-4043-BCFA-268E247167DF}" destId="{8793350D-87F2-3741-8A36-0ADBEC42EF75}" srcOrd="0" destOrd="0" presId="urn:microsoft.com/office/officeart/2005/8/layout/hierarchy2"/>
    <dgm:cxn modelId="{8CF97075-A544-9E4D-A049-4E39027E3CC0}" type="presOf" srcId="{B9731836-1C01-4A72-A8ED-519C5EDE5E31}" destId="{C535B829-5186-1E46-A7EC-DA546E6E8F8B}" srcOrd="0" destOrd="0" presId="urn:microsoft.com/office/officeart/2005/8/layout/hierarchy2"/>
    <dgm:cxn modelId="{E6B15FB6-295E-CE44-8D81-EBF794286114}" type="presOf" srcId="{2A2B69D4-60DA-4043-BCFA-268E247167DF}" destId="{38329A79-4DA5-C84D-A274-ECBF82989A75}" srcOrd="1" destOrd="0" presId="urn:microsoft.com/office/officeart/2005/8/layout/hierarchy2"/>
    <dgm:cxn modelId="{3BEE156F-EA8C-6F4C-BEFA-42E659501BE2}" type="presOf" srcId="{59053206-463A-8B48-96DF-481E1CED6B4E}" destId="{1F43BCD1-F612-F347-B2E0-858B8E4BBF0A}" srcOrd="0" destOrd="0" presId="urn:microsoft.com/office/officeart/2005/8/layout/hierarchy2"/>
    <dgm:cxn modelId="{7F21CDE7-3340-454F-AE5A-810A4977A40A}" srcId="{B9731836-1C01-4A72-A8ED-519C5EDE5E31}" destId="{A971EAA3-3D70-4EFC-A4D0-DA7BB2214528}" srcOrd="0" destOrd="0" parTransId="{FC87713C-679A-4314-83B2-FA5605405AC3}" sibTransId="{C048C806-D381-4359-B0F6-98B2E7284D31}"/>
    <dgm:cxn modelId="{C41F198D-FD9D-154A-83AE-1B42C41CFEBB}" type="presOf" srcId="{8FAC1798-449C-4AB6-8CBA-A21F7BFC4BAE}" destId="{7D69D97A-24CC-42C8-BFF0-EB9DC59E47D6}" srcOrd="0" destOrd="0" presId="urn:microsoft.com/office/officeart/2005/8/layout/hierarchy2"/>
    <dgm:cxn modelId="{3C56B794-1E55-2A4C-AD12-1C84C2820EEE}" type="presOf" srcId="{629114FA-88C2-4775-9E56-B77FA76E2734}" destId="{DE4A697B-3CF2-4958-8515-11168F43C25A}" srcOrd="0" destOrd="0" presId="urn:microsoft.com/office/officeart/2005/8/layout/hierarchy2"/>
    <dgm:cxn modelId="{3B498842-4690-2E4F-B533-6FDEDAFA17E0}" type="presOf" srcId="{A971EAA3-3D70-4EFC-A4D0-DA7BB2214528}" destId="{460D2C09-1F01-4CC4-97EF-874DBBA49409}" srcOrd="0" destOrd="0" presId="urn:microsoft.com/office/officeart/2005/8/layout/hierarchy2"/>
    <dgm:cxn modelId="{45693A2E-052D-4D40-A53F-96288C1FEF7D}" srcId="{B9731836-1C01-4A72-A8ED-519C5EDE5E31}" destId="{629114FA-88C2-4775-9E56-B77FA76E2734}" srcOrd="1" destOrd="0" parTransId="{BB0E4F73-00C9-42E6-A94A-86227CFBF22A}" sibTransId="{57D6DED4-F3EC-4C29-B935-32C4DCE60CFF}"/>
    <dgm:cxn modelId="{6B134B44-8433-984B-B104-D8097BAC046C}" type="presOf" srcId="{BB0E4F73-00C9-42E6-A94A-86227CFBF22A}" destId="{9A8430D4-958A-4120-ACDA-902880630404}" srcOrd="0" destOrd="0" presId="urn:microsoft.com/office/officeart/2005/8/layout/hierarchy2"/>
    <dgm:cxn modelId="{E1992ACF-C812-7A46-B7CA-C349D813B890}" srcId="{B9731836-1C01-4A72-A8ED-519C5EDE5E31}" destId="{C885633C-0092-FB46-8CE4-899337997672}" srcOrd="2" destOrd="0" parTransId="{59053206-463A-8B48-96DF-481E1CED6B4E}" sibTransId="{C45F4482-9894-3442-A6EE-99D26DC23D02}"/>
    <dgm:cxn modelId="{E3FC67E4-75A3-5E4A-AA77-8A6E545B871B}" type="presOf" srcId="{2487C0F5-5013-9143-993D-783E953E604E}" destId="{9C3A28E5-88A1-DD4E-BEA0-F4BF9D715C64}" srcOrd="0" destOrd="0" presId="urn:microsoft.com/office/officeart/2005/8/layout/hierarchy2"/>
    <dgm:cxn modelId="{71284BE8-2A73-1843-B772-ADCF3C2CA83D}" srcId="{B9731836-1C01-4A72-A8ED-519C5EDE5E31}" destId="{8467929C-8151-D145-8F18-BEE5EB29A91D}" srcOrd="4" destOrd="0" parTransId="{4A5F48BC-07A3-7D4A-94B9-096996D13723}" sibTransId="{7929DEAF-123C-F34A-B92C-F7A2B6FB6482}"/>
    <dgm:cxn modelId="{C4F9A058-5CE4-F446-B81B-574E9D16236B}" type="presOf" srcId="{FC87713C-679A-4314-83B2-FA5605405AC3}" destId="{468FA30E-99A5-4F6C-B84C-45D70E2A01AE}" srcOrd="0" destOrd="0" presId="urn:microsoft.com/office/officeart/2005/8/layout/hierarchy2"/>
    <dgm:cxn modelId="{4369BA47-5FC5-1D41-A3C1-575D559821CB}" type="presOf" srcId="{BB0E4F73-00C9-42E6-A94A-86227CFBF22A}" destId="{44FB599A-48B5-43D5-9D12-28C7928E52E6}" srcOrd="1" destOrd="0" presId="urn:microsoft.com/office/officeart/2005/8/layout/hierarchy2"/>
    <dgm:cxn modelId="{A165D285-E9F2-034B-A088-BD632A8B8CCE}" srcId="{B9731836-1C01-4A72-A8ED-519C5EDE5E31}" destId="{2487C0F5-5013-9143-993D-783E953E604E}" srcOrd="3" destOrd="0" parTransId="{2A2B69D4-60DA-4043-BCFA-268E247167DF}" sibTransId="{EE968FEA-A118-0F43-BB72-EDB872CCAE23}"/>
    <dgm:cxn modelId="{986A8531-42CF-1F4E-9DD1-14895F0068B6}" type="presOf" srcId="{4A5F48BC-07A3-7D4A-94B9-096996D13723}" destId="{FA9D9AFB-99E4-0B44-80F1-CEB002049CBA}" srcOrd="0" destOrd="0" presId="urn:microsoft.com/office/officeart/2005/8/layout/hierarchy2"/>
    <dgm:cxn modelId="{99E30D22-89DC-8046-922D-98414244D87C}" type="presOf" srcId="{FC87713C-679A-4314-83B2-FA5605405AC3}" destId="{17034D73-F771-4E76-BE60-E1E21ED6BE3E}" srcOrd="1" destOrd="0" presId="urn:microsoft.com/office/officeart/2005/8/layout/hierarchy2"/>
    <dgm:cxn modelId="{ED25B73C-5649-7942-9244-9C67A7843304}" type="presParOf" srcId="{7D69D97A-24CC-42C8-BFF0-EB9DC59E47D6}" destId="{B1201C1C-3B23-6E44-AC5E-3D33FF147AA1}" srcOrd="0" destOrd="0" presId="urn:microsoft.com/office/officeart/2005/8/layout/hierarchy2"/>
    <dgm:cxn modelId="{7CDA85E3-D401-4948-B402-A67AA4AEDC25}" type="presParOf" srcId="{B1201C1C-3B23-6E44-AC5E-3D33FF147AA1}" destId="{C535B829-5186-1E46-A7EC-DA546E6E8F8B}" srcOrd="0" destOrd="0" presId="urn:microsoft.com/office/officeart/2005/8/layout/hierarchy2"/>
    <dgm:cxn modelId="{4A038747-4107-0F4C-8C30-5EB20F903737}" type="presParOf" srcId="{B1201C1C-3B23-6E44-AC5E-3D33FF147AA1}" destId="{ECC25A4E-F893-3D40-9EE1-489C4197DA84}" srcOrd="1" destOrd="0" presId="urn:microsoft.com/office/officeart/2005/8/layout/hierarchy2"/>
    <dgm:cxn modelId="{C93BAF6E-C63E-1345-8245-345A650BCB0B}" type="presParOf" srcId="{ECC25A4E-F893-3D40-9EE1-489C4197DA84}" destId="{468FA30E-99A5-4F6C-B84C-45D70E2A01AE}" srcOrd="0" destOrd="0" presId="urn:microsoft.com/office/officeart/2005/8/layout/hierarchy2"/>
    <dgm:cxn modelId="{66388AE5-8081-F24C-B0C9-A5A81A11FB4D}" type="presParOf" srcId="{468FA30E-99A5-4F6C-B84C-45D70E2A01AE}" destId="{17034D73-F771-4E76-BE60-E1E21ED6BE3E}" srcOrd="0" destOrd="0" presId="urn:microsoft.com/office/officeart/2005/8/layout/hierarchy2"/>
    <dgm:cxn modelId="{35733E9D-E330-AC46-BC95-DF74DFAFAF55}" type="presParOf" srcId="{ECC25A4E-F893-3D40-9EE1-489C4197DA84}" destId="{22F791FF-B06E-4AF4-B457-AC96FB150D54}" srcOrd="1" destOrd="0" presId="urn:microsoft.com/office/officeart/2005/8/layout/hierarchy2"/>
    <dgm:cxn modelId="{FD5F4BBB-C223-3945-9F48-9054BE7580B2}" type="presParOf" srcId="{22F791FF-B06E-4AF4-B457-AC96FB150D54}" destId="{460D2C09-1F01-4CC4-97EF-874DBBA49409}" srcOrd="0" destOrd="0" presId="urn:microsoft.com/office/officeart/2005/8/layout/hierarchy2"/>
    <dgm:cxn modelId="{0D30E428-BE33-7E42-BD10-45BF78DF8C15}" type="presParOf" srcId="{22F791FF-B06E-4AF4-B457-AC96FB150D54}" destId="{32306BC6-6C64-4849-B495-F5560119DAEA}" srcOrd="1" destOrd="0" presId="urn:microsoft.com/office/officeart/2005/8/layout/hierarchy2"/>
    <dgm:cxn modelId="{7E0EF17D-525D-C446-9182-7D9C9DC25F43}" type="presParOf" srcId="{ECC25A4E-F893-3D40-9EE1-489C4197DA84}" destId="{9A8430D4-958A-4120-ACDA-902880630404}" srcOrd="2" destOrd="0" presId="urn:microsoft.com/office/officeart/2005/8/layout/hierarchy2"/>
    <dgm:cxn modelId="{D301AE31-74C8-C545-8741-6374D995D358}" type="presParOf" srcId="{9A8430D4-958A-4120-ACDA-902880630404}" destId="{44FB599A-48B5-43D5-9D12-28C7928E52E6}" srcOrd="0" destOrd="0" presId="urn:microsoft.com/office/officeart/2005/8/layout/hierarchy2"/>
    <dgm:cxn modelId="{BE6EAC50-A6E6-4C4E-BA67-53037EA19861}" type="presParOf" srcId="{ECC25A4E-F893-3D40-9EE1-489C4197DA84}" destId="{8BABEFD6-4DC8-4137-9B38-347776CEE749}" srcOrd="3" destOrd="0" presId="urn:microsoft.com/office/officeart/2005/8/layout/hierarchy2"/>
    <dgm:cxn modelId="{A3512DE8-5894-3743-8FED-A782F0F54C39}" type="presParOf" srcId="{8BABEFD6-4DC8-4137-9B38-347776CEE749}" destId="{DE4A697B-3CF2-4958-8515-11168F43C25A}" srcOrd="0" destOrd="0" presId="urn:microsoft.com/office/officeart/2005/8/layout/hierarchy2"/>
    <dgm:cxn modelId="{4D7D9749-821F-634C-861B-80C9CDBFB5ED}" type="presParOf" srcId="{8BABEFD6-4DC8-4137-9B38-347776CEE749}" destId="{2D03D024-A9D6-442E-A7F8-A9CCF940A84F}" srcOrd="1" destOrd="0" presId="urn:microsoft.com/office/officeart/2005/8/layout/hierarchy2"/>
    <dgm:cxn modelId="{08C73AA2-253E-9D42-9A76-16CDC564EB75}" type="presParOf" srcId="{ECC25A4E-F893-3D40-9EE1-489C4197DA84}" destId="{1F43BCD1-F612-F347-B2E0-858B8E4BBF0A}" srcOrd="4" destOrd="0" presId="urn:microsoft.com/office/officeart/2005/8/layout/hierarchy2"/>
    <dgm:cxn modelId="{D7410B0E-448B-F048-B2E7-31BEBC46F231}" type="presParOf" srcId="{1F43BCD1-F612-F347-B2E0-858B8E4BBF0A}" destId="{D488B246-87EB-B34F-A522-858B11AF05FD}" srcOrd="0" destOrd="0" presId="urn:microsoft.com/office/officeart/2005/8/layout/hierarchy2"/>
    <dgm:cxn modelId="{3FB44BC9-4A10-EF4C-8102-0E262D34821F}" type="presParOf" srcId="{ECC25A4E-F893-3D40-9EE1-489C4197DA84}" destId="{0E7A1F2E-9A1C-9145-8C24-01B8CB3CA31B}" srcOrd="5" destOrd="0" presId="urn:microsoft.com/office/officeart/2005/8/layout/hierarchy2"/>
    <dgm:cxn modelId="{F5C67018-4CF7-114A-B28D-7BBCC5AC3BCF}" type="presParOf" srcId="{0E7A1F2E-9A1C-9145-8C24-01B8CB3CA31B}" destId="{77269AB9-2F15-0A49-9DC2-873C0716F8EF}" srcOrd="0" destOrd="0" presId="urn:microsoft.com/office/officeart/2005/8/layout/hierarchy2"/>
    <dgm:cxn modelId="{D6B15D62-476D-4041-B206-9C5BF0A97203}" type="presParOf" srcId="{0E7A1F2E-9A1C-9145-8C24-01B8CB3CA31B}" destId="{4DF6E1D6-82C9-5947-AD4E-DAC92B22C988}" srcOrd="1" destOrd="0" presId="urn:microsoft.com/office/officeart/2005/8/layout/hierarchy2"/>
    <dgm:cxn modelId="{42F8D2AE-4A93-5D44-9131-E0E49EA80F45}" type="presParOf" srcId="{ECC25A4E-F893-3D40-9EE1-489C4197DA84}" destId="{8793350D-87F2-3741-8A36-0ADBEC42EF75}" srcOrd="6" destOrd="0" presId="urn:microsoft.com/office/officeart/2005/8/layout/hierarchy2"/>
    <dgm:cxn modelId="{2C212443-F422-2545-9291-4289E61511F1}" type="presParOf" srcId="{8793350D-87F2-3741-8A36-0ADBEC42EF75}" destId="{38329A79-4DA5-C84D-A274-ECBF82989A75}" srcOrd="0" destOrd="0" presId="urn:microsoft.com/office/officeart/2005/8/layout/hierarchy2"/>
    <dgm:cxn modelId="{56F33AB0-04FF-5B4C-96F0-CB29FAC6947F}" type="presParOf" srcId="{ECC25A4E-F893-3D40-9EE1-489C4197DA84}" destId="{7110BE8B-C1A5-294F-8325-EF994F3D252A}" srcOrd="7" destOrd="0" presId="urn:microsoft.com/office/officeart/2005/8/layout/hierarchy2"/>
    <dgm:cxn modelId="{5AEA7CB3-F2A1-824A-B6D3-5908B5F1DF6A}" type="presParOf" srcId="{7110BE8B-C1A5-294F-8325-EF994F3D252A}" destId="{9C3A28E5-88A1-DD4E-BEA0-F4BF9D715C64}" srcOrd="0" destOrd="0" presId="urn:microsoft.com/office/officeart/2005/8/layout/hierarchy2"/>
    <dgm:cxn modelId="{5B70F33E-4D13-A040-9E58-A8A611A930D3}" type="presParOf" srcId="{7110BE8B-C1A5-294F-8325-EF994F3D252A}" destId="{E237F4D0-A56A-8545-AC4F-FC9E45A1D216}" srcOrd="1" destOrd="0" presId="urn:microsoft.com/office/officeart/2005/8/layout/hierarchy2"/>
    <dgm:cxn modelId="{02587C47-3D7C-8E47-8787-320C3333FE8A}" type="presParOf" srcId="{ECC25A4E-F893-3D40-9EE1-489C4197DA84}" destId="{FA9D9AFB-99E4-0B44-80F1-CEB002049CBA}" srcOrd="8" destOrd="0" presId="urn:microsoft.com/office/officeart/2005/8/layout/hierarchy2"/>
    <dgm:cxn modelId="{6E84E030-A3C0-C540-A0CA-78FF12B7C9F1}" type="presParOf" srcId="{FA9D9AFB-99E4-0B44-80F1-CEB002049CBA}" destId="{3EC6EF4F-16FB-A140-B406-C0396D31E4D9}" srcOrd="0" destOrd="0" presId="urn:microsoft.com/office/officeart/2005/8/layout/hierarchy2"/>
    <dgm:cxn modelId="{10957E85-78D4-1A43-B909-4D84FF0F8C86}" type="presParOf" srcId="{ECC25A4E-F893-3D40-9EE1-489C4197DA84}" destId="{468B5C9D-00FF-9F41-BD2B-F9EB6F1A4761}" srcOrd="9" destOrd="0" presId="urn:microsoft.com/office/officeart/2005/8/layout/hierarchy2"/>
    <dgm:cxn modelId="{1F3FBB16-8775-F147-881B-AA3BD9E2A3B3}" type="presParOf" srcId="{468B5C9D-00FF-9F41-BD2B-F9EB6F1A4761}" destId="{F5CD7F0C-EA53-D744-87D5-8A6609F24461}" srcOrd="0" destOrd="0" presId="urn:microsoft.com/office/officeart/2005/8/layout/hierarchy2"/>
    <dgm:cxn modelId="{62AF13F7-D7D1-404D-8251-71BAA98ABEA6}" type="presParOf" srcId="{468B5C9D-00FF-9F41-BD2B-F9EB6F1A4761}" destId="{5C65BFF1-C3E8-6543-8A67-9A37D339C64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5632D-4B1B-6146-BB95-FDEFB3D99129}">
      <dsp:nvSpPr>
        <dsp:cNvPr id="0" name=""/>
        <dsp:cNvSpPr/>
      </dsp:nvSpPr>
      <dsp:spPr>
        <a:xfrm>
          <a:off x="289650" y="1627966"/>
          <a:ext cx="1412932" cy="706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Structural Patterns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0342" y="1648658"/>
        <a:ext cx="1371548" cy="665082"/>
      </dsp:txXfrm>
    </dsp:sp>
    <dsp:sp modelId="{47963651-15C0-4387-97AF-9083EEE6AEC2}">
      <dsp:nvSpPr>
        <dsp:cNvPr id="0" name=""/>
        <dsp:cNvSpPr/>
      </dsp:nvSpPr>
      <dsp:spPr>
        <a:xfrm rot="17350740">
          <a:off x="1124990" y="1152717"/>
          <a:ext cx="1720357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720357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Times New Roman" pitchFamily="18" charset="0"/>
            <a:cs typeface="Times New Roman" pitchFamily="18" charset="0"/>
          </a:endParaRPr>
        </a:p>
      </dsp:txBody>
      <dsp:txXfrm>
        <a:off x="1942160" y="1125754"/>
        <a:ext cx="86017" cy="86017"/>
      </dsp:txXfrm>
    </dsp:sp>
    <dsp:sp modelId="{E86C9F05-D232-4B4C-972F-89F521BE921A}">
      <dsp:nvSpPr>
        <dsp:cNvPr id="0" name=""/>
        <dsp:cNvSpPr/>
      </dsp:nvSpPr>
      <dsp:spPr>
        <a:xfrm>
          <a:off x="2267755" y="3094"/>
          <a:ext cx="1618443" cy="706466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Protective Wrapper*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88447" y="23786"/>
        <a:ext cx="1577059" cy="665082"/>
      </dsp:txXfrm>
    </dsp:sp>
    <dsp:sp modelId="{15EB49E9-52A8-436F-9949-CFAAA1DE40AF}">
      <dsp:nvSpPr>
        <dsp:cNvPr id="0" name=""/>
        <dsp:cNvSpPr/>
      </dsp:nvSpPr>
      <dsp:spPr>
        <a:xfrm rot="18289469">
          <a:off x="1490327" y="1558935"/>
          <a:ext cx="989683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989683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Times New Roman" pitchFamily="18" charset="0"/>
            <a:cs typeface="Times New Roman" pitchFamily="18" charset="0"/>
          </a:endParaRPr>
        </a:p>
      </dsp:txBody>
      <dsp:txXfrm>
        <a:off x="1960427" y="1550239"/>
        <a:ext cx="49484" cy="49484"/>
      </dsp:txXfrm>
    </dsp:sp>
    <dsp:sp modelId="{47A2C645-0511-407C-A1D6-81391C53AC4B}">
      <dsp:nvSpPr>
        <dsp:cNvPr id="0" name=""/>
        <dsp:cNvSpPr/>
      </dsp:nvSpPr>
      <dsp:spPr>
        <a:xfrm>
          <a:off x="2267755" y="815530"/>
          <a:ext cx="1618443" cy="706466"/>
        </a:xfrm>
        <a:prstGeom prst="roundRect">
          <a:avLst>
            <a:gd name="adj" fmla="val 10000"/>
          </a:avLst>
        </a:prstGeom>
        <a:solidFill>
          <a:srgbClr val="5FF3CA"/>
        </a:soli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Agreement-Based Redundancy*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88447" y="836222"/>
        <a:ext cx="1577059" cy="665082"/>
      </dsp:txXfrm>
    </dsp:sp>
    <dsp:sp modelId="{490E4313-5A8F-4DC4-8857-BDFC5B00578C}">
      <dsp:nvSpPr>
        <dsp:cNvPr id="0" name=""/>
        <dsp:cNvSpPr/>
      </dsp:nvSpPr>
      <dsp:spPr>
        <a:xfrm>
          <a:off x="1702582" y="1965153"/>
          <a:ext cx="565173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565173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Times New Roman" pitchFamily="18" charset="0"/>
            <a:cs typeface="Times New Roman" pitchFamily="18" charset="0"/>
          </a:endParaRPr>
        </a:p>
      </dsp:txBody>
      <dsp:txXfrm>
        <a:off x="1971040" y="1967070"/>
        <a:ext cx="28258" cy="28258"/>
      </dsp:txXfrm>
    </dsp:sp>
    <dsp:sp modelId="{3F096AE0-170A-4594-B4A9-988F2B093A93}">
      <dsp:nvSpPr>
        <dsp:cNvPr id="0" name=""/>
        <dsp:cNvSpPr/>
      </dsp:nvSpPr>
      <dsp:spPr>
        <a:xfrm>
          <a:off x="2267755" y="1627966"/>
          <a:ext cx="1618443" cy="706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Implementation Diversity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88447" y="1648658"/>
        <a:ext cx="1577059" cy="665082"/>
      </dsp:txXfrm>
    </dsp:sp>
    <dsp:sp modelId="{6BB4ED06-E22A-42C4-876E-755170C10052}">
      <dsp:nvSpPr>
        <dsp:cNvPr id="0" name=""/>
        <dsp:cNvSpPr/>
      </dsp:nvSpPr>
      <dsp:spPr>
        <a:xfrm rot="3310531">
          <a:off x="1490327" y="2371371"/>
          <a:ext cx="989683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989683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Times New Roman" pitchFamily="18" charset="0"/>
            <a:cs typeface="Times New Roman" pitchFamily="18" charset="0"/>
          </a:endParaRPr>
        </a:p>
      </dsp:txBody>
      <dsp:txXfrm>
        <a:off x="1960427" y="2362676"/>
        <a:ext cx="49484" cy="49484"/>
      </dsp:txXfrm>
    </dsp:sp>
    <dsp:sp modelId="{4A5F9FEB-8A5E-4480-9D85-EED44E33C926}">
      <dsp:nvSpPr>
        <dsp:cNvPr id="0" name=""/>
        <dsp:cNvSpPr/>
      </dsp:nvSpPr>
      <dsp:spPr>
        <a:xfrm>
          <a:off x="2267755" y="2440403"/>
          <a:ext cx="1618443" cy="706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Countermeasure Broker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88447" y="2461095"/>
        <a:ext cx="1577059" cy="665082"/>
      </dsp:txXfrm>
    </dsp:sp>
    <dsp:sp modelId="{8C3E5B46-5D55-CF41-8A89-C823A455B9F3}">
      <dsp:nvSpPr>
        <dsp:cNvPr id="0" name=""/>
        <dsp:cNvSpPr/>
      </dsp:nvSpPr>
      <dsp:spPr>
        <a:xfrm rot="4249260">
          <a:off x="1124990" y="2777589"/>
          <a:ext cx="1720357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720357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942160" y="2750627"/>
        <a:ext cx="86017" cy="86017"/>
      </dsp:txXfrm>
    </dsp:sp>
    <dsp:sp modelId="{019C8236-D6DC-1C48-A1AB-386FA6C38B93}">
      <dsp:nvSpPr>
        <dsp:cNvPr id="0" name=""/>
        <dsp:cNvSpPr/>
      </dsp:nvSpPr>
      <dsp:spPr>
        <a:xfrm>
          <a:off x="2267755" y="3252839"/>
          <a:ext cx="1618443" cy="706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Aspect Orientation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88447" y="3273531"/>
        <a:ext cx="1577059" cy="6650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5B829-5186-1E46-A7EC-DA546E6E8F8B}">
      <dsp:nvSpPr>
        <dsp:cNvPr id="0" name=""/>
        <dsp:cNvSpPr/>
      </dsp:nvSpPr>
      <dsp:spPr>
        <a:xfrm>
          <a:off x="213451" y="1627966"/>
          <a:ext cx="1412932" cy="706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Behavioral Patterns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143" y="1648658"/>
        <a:ext cx="1371548" cy="665082"/>
      </dsp:txXfrm>
    </dsp:sp>
    <dsp:sp modelId="{468FA30E-99A5-4F6C-B84C-45D70E2A01AE}">
      <dsp:nvSpPr>
        <dsp:cNvPr id="0" name=""/>
        <dsp:cNvSpPr/>
      </dsp:nvSpPr>
      <dsp:spPr>
        <a:xfrm rot="17350740">
          <a:off x="1048791" y="1152717"/>
          <a:ext cx="1720357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720357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865961" y="1125754"/>
        <a:ext cx="86017" cy="86017"/>
      </dsp:txXfrm>
    </dsp:sp>
    <dsp:sp modelId="{460D2C09-1F01-4CC4-97EF-874DBBA49409}">
      <dsp:nvSpPr>
        <dsp:cNvPr id="0" name=""/>
        <dsp:cNvSpPr/>
      </dsp:nvSpPr>
      <dsp:spPr>
        <a:xfrm>
          <a:off x="2191556" y="3094"/>
          <a:ext cx="1770842" cy="706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Protective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Recomposition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12248" y="23786"/>
        <a:ext cx="1729458" cy="665082"/>
      </dsp:txXfrm>
    </dsp:sp>
    <dsp:sp modelId="{9A8430D4-958A-4120-ACDA-902880630404}">
      <dsp:nvSpPr>
        <dsp:cNvPr id="0" name=""/>
        <dsp:cNvSpPr/>
      </dsp:nvSpPr>
      <dsp:spPr>
        <a:xfrm rot="18289469">
          <a:off x="1414128" y="1558935"/>
          <a:ext cx="989683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989683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884227" y="1550239"/>
        <a:ext cx="49484" cy="49484"/>
      </dsp:txXfrm>
    </dsp:sp>
    <dsp:sp modelId="{DE4A697B-3CF2-4958-8515-11168F43C25A}">
      <dsp:nvSpPr>
        <dsp:cNvPr id="0" name=""/>
        <dsp:cNvSpPr/>
      </dsp:nvSpPr>
      <dsp:spPr>
        <a:xfrm>
          <a:off x="2191556" y="815530"/>
          <a:ext cx="1770842" cy="706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Attack Containment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12248" y="836222"/>
        <a:ext cx="1729458" cy="665082"/>
      </dsp:txXfrm>
    </dsp:sp>
    <dsp:sp modelId="{1F43BCD1-F612-F347-B2E0-858B8E4BBF0A}">
      <dsp:nvSpPr>
        <dsp:cNvPr id="0" name=""/>
        <dsp:cNvSpPr/>
      </dsp:nvSpPr>
      <dsp:spPr>
        <a:xfrm>
          <a:off x="1626383" y="1965153"/>
          <a:ext cx="565173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565173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894840" y="1967070"/>
        <a:ext cx="28258" cy="28258"/>
      </dsp:txXfrm>
    </dsp:sp>
    <dsp:sp modelId="{77269AB9-2F15-0A49-9DC2-873C0716F8EF}">
      <dsp:nvSpPr>
        <dsp:cNvPr id="0" name=""/>
        <dsp:cNvSpPr/>
      </dsp:nvSpPr>
      <dsp:spPr>
        <a:xfrm>
          <a:off x="2191556" y="1627966"/>
          <a:ext cx="1770842" cy="706466"/>
        </a:xfrm>
        <a:prstGeom prst="roundRect">
          <a:avLst>
            <a:gd name="adj" fmla="val 10000"/>
          </a:avLst>
        </a:prstGeom>
        <a:solidFill>
          <a:srgbClr val="5FF3CA"/>
        </a:soli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Software Rejuvenation*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12248" y="1648658"/>
        <a:ext cx="1729458" cy="665082"/>
      </dsp:txXfrm>
    </dsp:sp>
    <dsp:sp modelId="{8793350D-87F2-3741-8A36-0ADBEC42EF75}">
      <dsp:nvSpPr>
        <dsp:cNvPr id="0" name=""/>
        <dsp:cNvSpPr/>
      </dsp:nvSpPr>
      <dsp:spPr>
        <a:xfrm rot="3310531">
          <a:off x="1414128" y="2371371"/>
          <a:ext cx="989683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989683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884227" y="2362676"/>
        <a:ext cx="49484" cy="49484"/>
      </dsp:txXfrm>
    </dsp:sp>
    <dsp:sp modelId="{9C3A28E5-88A1-DD4E-BEA0-F4BF9D715C64}">
      <dsp:nvSpPr>
        <dsp:cNvPr id="0" name=""/>
        <dsp:cNvSpPr/>
      </dsp:nvSpPr>
      <dsp:spPr>
        <a:xfrm>
          <a:off x="2191556" y="2440403"/>
          <a:ext cx="1770842" cy="706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Reconfiguration on Reflex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12248" y="2461095"/>
        <a:ext cx="1729458" cy="665082"/>
      </dsp:txXfrm>
    </dsp:sp>
    <dsp:sp modelId="{FA9D9AFB-99E4-0B44-80F1-CEB002049CBA}">
      <dsp:nvSpPr>
        <dsp:cNvPr id="0" name=""/>
        <dsp:cNvSpPr/>
      </dsp:nvSpPr>
      <dsp:spPr>
        <a:xfrm rot="4249260">
          <a:off x="1048791" y="2777589"/>
          <a:ext cx="1720357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720357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865961" y="2750627"/>
        <a:ext cx="86017" cy="86017"/>
      </dsp:txXfrm>
    </dsp:sp>
    <dsp:sp modelId="{F5CD7F0C-EA53-D744-87D5-8A6609F24461}">
      <dsp:nvSpPr>
        <dsp:cNvPr id="0" name=""/>
        <dsp:cNvSpPr/>
      </dsp:nvSpPr>
      <dsp:spPr>
        <a:xfrm>
          <a:off x="2191556" y="3252839"/>
          <a:ext cx="1770842" cy="706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Artificial Immunization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12248" y="3273531"/>
        <a:ext cx="1729458" cy="6650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5632D-4B1B-6146-BB95-FDEFB3D99129}">
      <dsp:nvSpPr>
        <dsp:cNvPr id="0" name=""/>
        <dsp:cNvSpPr/>
      </dsp:nvSpPr>
      <dsp:spPr>
        <a:xfrm>
          <a:off x="531725" y="1408817"/>
          <a:ext cx="1222730" cy="611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Structural Patterns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9631" y="1426723"/>
        <a:ext cx="1186918" cy="575553"/>
      </dsp:txXfrm>
    </dsp:sp>
    <dsp:sp modelId="{47963651-15C0-4387-97AF-9083EEE6AEC2}">
      <dsp:nvSpPr>
        <dsp:cNvPr id="0" name=""/>
        <dsp:cNvSpPr/>
      </dsp:nvSpPr>
      <dsp:spPr>
        <a:xfrm rot="17350740">
          <a:off x="1254616" y="995383"/>
          <a:ext cx="1488771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488771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Times New Roman" pitchFamily="18" charset="0"/>
            <a:cs typeface="Times New Roman" pitchFamily="18" charset="0"/>
          </a:endParaRPr>
        </a:p>
      </dsp:txBody>
      <dsp:txXfrm>
        <a:off x="1961782" y="974210"/>
        <a:ext cx="74438" cy="74438"/>
      </dsp:txXfrm>
    </dsp:sp>
    <dsp:sp modelId="{E86C9F05-D232-4B4C-972F-89F521BE921A}">
      <dsp:nvSpPr>
        <dsp:cNvPr id="0" name=""/>
        <dsp:cNvSpPr/>
      </dsp:nvSpPr>
      <dsp:spPr>
        <a:xfrm>
          <a:off x="2243547" y="2677"/>
          <a:ext cx="1400576" cy="611365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Protective Wrapper*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61453" y="20583"/>
        <a:ext cx="1364764" cy="575553"/>
      </dsp:txXfrm>
    </dsp:sp>
    <dsp:sp modelId="{15EB49E9-52A8-436F-9949-CFAAA1DE40AF}">
      <dsp:nvSpPr>
        <dsp:cNvPr id="0" name=""/>
        <dsp:cNvSpPr/>
      </dsp:nvSpPr>
      <dsp:spPr>
        <a:xfrm rot="18289469">
          <a:off x="1570773" y="1346918"/>
          <a:ext cx="856456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856456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Times New Roman" pitchFamily="18" charset="0"/>
            <a:cs typeface="Times New Roman" pitchFamily="18" charset="0"/>
          </a:endParaRPr>
        </a:p>
      </dsp:txBody>
      <dsp:txXfrm>
        <a:off x="1977590" y="1341553"/>
        <a:ext cx="42822" cy="42822"/>
      </dsp:txXfrm>
    </dsp:sp>
    <dsp:sp modelId="{47A2C645-0511-407C-A1D6-81391C53AC4B}">
      <dsp:nvSpPr>
        <dsp:cNvPr id="0" name=""/>
        <dsp:cNvSpPr/>
      </dsp:nvSpPr>
      <dsp:spPr>
        <a:xfrm>
          <a:off x="2243547" y="705747"/>
          <a:ext cx="1400576" cy="611365"/>
        </a:xfrm>
        <a:prstGeom prst="roundRect">
          <a:avLst>
            <a:gd name="adj" fmla="val 10000"/>
          </a:avLst>
        </a:prstGeom>
        <a:solidFill>
          <a:srgbClr val="5FF3CA"/>
        </a:soli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Agreement-Based Redundancy*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61453" y="723653"/>
        <a:ext cx="1364764" cy="575553"/>
      </dsp:txXfrm>
    </dsp:sp>
    <dsp:sp modelId="{490E4313-5A8F-4DC4-8857-BDFC5B00578C}">
      <dsp:nvSpPr>
        <dsp:cNvPr id="0" name=""/>
        <dsp:cNvSpPr/>
      </dsp:nvSpPr>
      <dsp:spPr>
        <a:xfrm>
          <a:off x="1754455" y="1698453"/>
          <a:ext cx="489092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489092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Times New Roman" pitchFamily="18" charset="0"/>
            <a:cs typeface="Times New Roman" pitchFamily="18" charset="0"/>
          </a:endParaRPr>
        </a:p>
      </dsp:txBody>
      <dsp:txXfrm>
        <a:off x="1986774" y="1702272"/>
        <a:ext cx="24454" cy="24454"/>
      </dsp:txXfrm>
    </dsp:sp>
    <dsp:sp modelId="{3F096AE0-170A-4594-B4A9-988F2B093A93}">
      <dsp:nvSpPr>
        <dsp:cNvPr id="0" name=""/>
        <dsp:cNvSpPr/>
      </dsp:nvSpPr>
      <dsp:spPr>
        <a:xfrm>
          <a:off x="2243547" y="1408817"/>
          <a:ext cx="1400576" cy="611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Implementation Diversity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61453" y="1426723"/>
        <a:ext cx="1364764" cy="575553"/>
      </dsp:txXfrm>
    </dsp:sp>
    <dsp:sp modelId="{6BB4ED06-E22A-42C4-876E-755170C10052}">
      <dsp:nvSpPr>
        <dsp:cNvPr id="0" name=""/>
        <dsp:cNvSpPr/>
      </dsp:nvSpPr>
      <dsp:spPr>
        <a:xfrm rot="3310531">
          <a:off x="1570773" y="2049988"/>
          <a:ext cx="856456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856456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Times New Roman" pitchFamily="18" charset="0"/>
            <a:cs typeface="Times New Roman" pitchFamily="18" charset="0"/>
          </a:endParaRPr>
        </a:p>
      </dsp:txBody>
      <dsp:txXfrm>
        <a:off x="1977590" y="2044623"/>
        <a:ext cx="42822" cy="42822"/>
      </dsp:txXfrm>
    </dsp:sp>
    <dsp:sp modelId="{4A5F9FEB-8A5E-4480-9D85-EED44E33C926}">
      <dsp:nvSpPr>
        <dsp:cNvPr id="0" name=""/>
        <dsp:cNvSpPr/>
      </dsp:nvSpPr>
      <dsp:spPr>
        <a:xfrm>
          <a:off x="2243547" y="2111887"/>
          <a:ext cx="1400576" cy="611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Countermeasure Broker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61453" y="2129793"/>
        <a:ext cx="1364764" cy="575553"/>
      </dsp:txXfrm>
    </dsp:sp>
    <dsp:sp modelId="{8C3E5B46-5D55-CF41-8A89-C823A455B9F3}">
      <dsp:nvSpPr>
        <dsp:cNvPr id="0" name=""/>
        <dsp:cNvSpPr/>
      </dsp:nvSpPr>
      <dsp:spPr>
        <a:xfrm rot="4249260">
          <a:off x="1254616" y="2401523"/>
          <a:ext cx="1488771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488771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961782" y="2380350"/>
        <a:ext cx="74438" cy="74438"/>
      </dsp:txXfrm>
    </dsp:sp>
    <dsp:sp modelId="{019C8236-D6DC-1C48-A1AB-386FA6C38B93}">
      <dsp:nvSpPr>
        <dsp:cNvPr id="0" name=""/>
        <dsp:cNvSpPr/>
      </dsp:nvSpPr>
      <dsp:spPr>
        <a:xfrm>
          <a:off x="2243547" y="2814957"/>
          <a:ext cx="1400576" cy="611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Aspect Orientation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61453" y="2832863"/>
        <a:ext cx="1364764" cy="5755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5B829-5186-1E46-A7EC-DA546E6E8F8B}">
      <dsp:nvSpPr>
        <dsp:cNvPr id="0" name=""/>
        <dsp:cNvSpPr/>
      </dsp:nvSpPr>
      <dsp:spPr>
        <a:xfrm>
          <a:off x="465784" y="1408817"/>
          <a:ext cx="1222730" cy="611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Behavioral Patterns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3690" y="1426723"/>
        <a:ext cx="1186918" cy="575553"/>
      </dsp:txXfrm>
    </dsp:sp>
    <dsp:sp modelId="{468FA30E-99A5-4F6C-B84C-45D70E2A01AE}">
      <dsp:nvSpPr>
        <dsp:cNvPr id="0" name=""/>
        <dsp:cNvSpPr/>
      </dsp:nvSpPr>
      <dsp:spPr>
        <a:xfrm rot="17350740">
          <a:off x="1188674" y="995383"/>
          <a:ext cx="1488771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488771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895840" y="974210"/>
        <a:ext cx="74438" cy="74438"/>
      </dsp:txXfrm>
    </dsp:sp>
    <dsp:sp modelId="{460D2C09-1F01-4CC4-97EF-874DBBA49409}">
      <dsp:nvSpPr>
        <dsp:cNvPr id="0" name=""/>
        <dsp:cNvSpPr/>
      </dsp:nvSpPr>
      <dsp:spPr>
        <a:xfrm>
          <a:off x="2177606" y="2677"/>
          <a:ext cx="1532459" cy="611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Protective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Recomposition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95512" y="20583"/>
        <a:ext cx="1496647" cy="575553"/>
      </dsp:txXfrm>
    </dsp:sp>
    <dsp:sp modelId="{9A8430D4-958A-4120-ACDA-902880630404}">
      <dsp:nvSpPr>
        <dsp:cNvPr id="0" name=""/>
        <dsp:cNvSpPr/>
      </dsp:nvSpPr>
      <dsp:spPr>
        <a:xfrm rot="18289469">
          <a:off x="1504831" y="1346918"/>
          <a:ext cx="856456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856456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911648" y="1341553"/>
        <a:ext cx="42822" cy="42822"/>
      </dsp:txXfrm>
    </dsp:sp>
    <dsp:sp modelId="{DE4A697B-3CF2-4958-8515-11168F43C25A}">
      <dsp:nvSpPr>
        <dsp:cNvPr id="0" name=""/>
        <dsp:cNvSpPr/>
      </dsp:nvSpPr>
      <dsp:spPr>
        <a:xfrm>
          <a:off x="2177606" y="705747"/>
          <a:ext cx="1532459" cy="611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Attack Containment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95512" y="723653"/>
        <a:ext cx="1496647" cy="575553"/>
      </dsp:txXfrm>
    </dsp:sp>
    <dsp:sp modelId="{1F43BCD1-F612-F347-B2E0-858B8E4BBF0A}">
      <dsp:nvSpPr>
        <dsp:cNvPr id="0" name=""/>
        <dsp:cNvSpPr/>
      </dsp:nvSpPr>
      <dsp:spPr>
        <a:xfrm>
          <a:off x="1688514" y="1698453"/>
          <a:ext cx="489092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489092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920832" y="1702272"/>
        <a:ext cx="24454" cy="24454"/>
      </dsp:txXfrm>
    </dsp:sp>
    <dsp:sp modelId="{77269AB9-2F15-0A49-9DC2-873C0716F8EF}">
      <dsp:nvSpPr>
        <dsp:cNvPr id="0" name=""/>
        <dsp:cNvSpPr/>
      </dsp:nvSpPr>
      <dsp:spPr>
        <a:xfrm>
          <a:off x="2177606" y="1408817"/>
          <a:ext cx="1532459" cy="611365"/>
        </a:xfrm>
        <a:prstGeom prst="roundRect">
          <a:avLst>
            <a:gd name="adj" fmla="val 10000"/>
          </a:avLst>
        </a:prstGeom>
        <a:solidFill>
          <a:srgbClr val="5FF3CA"/>
        </a:soli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Software Rejuvenation*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95512" y="1426723"/>
        <a:ext cx="1496647" cy="575553"/>
      </dsp:txXfrm>
    </dsp:sp>
    <dsp:sp modelId="{8793350D-87F2-3741-8A36-0ADBEC42EF75}">
      <dsp:nvSpPr>
        <dsp:cNvPr id="0" name=""/>
        <dsp:cNvSpPr/>
      </dsp:nvSpPr>
      <dsp:spPr>
        <a:xfrm rot="3310531">
          <a:off x="1504831" y="2049988"/>
          <a:ext cx="856456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856456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911648" y="2044623"/>
        <a:ext cx="42822" cy="42822"/>
      </dsp:txXfrm>
    </dsp:sp>
    <dsp:sp modelId="{9C3A28E5-88A1-DD4E-BEA0-F4BF9D715C64}">
      <dsp:nvSpPr>
        <dsp:cNvPr id="0" name=""/>
        <dsp:cNvSpPr/>
      </dsp:nvSpPr>
      <dsp:spPr>
        <a:xfrm>
          <a:off x="2177606" y="2111887"/>
          <a:ext cx="1532459" cy="611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Reconfiguration on Reflex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95512" y="2129793"/>
        <a:ext cx="1496647" cy="575553"/>
      </dsp:txXfrm>
    </dsp:sp>
    <dsp:sp modelId="{FA9D9AFB-99E4-0B44-80F1-CEB002049CBA}">
      <dsp:nvSpPr>
        <dsp:cNvPr id="0" name=""/>
        <dsp:cNvSpPr/>
      </dsp:nvSpPr>
      <dsp:spPr>
        <a:xfrm rot="4249260">
          <a:off x="1188674" y="2401523"/>
          <a:ext cx="1488771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488771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895840" y="2380350"/>
        <a:ext cx="74438" cy="74438"/>
      </dsp:txXfrm>
    </dsp:sp>
    <dsp:sp modelId="{F5CD7F0C-EA53-D744-87D5-8A6609F24461}">
      <dsp:nvSpPr>
        <dsp:cNvPr id="0" name=""/>
        <dsp:cNvSpPr/>
      </dsp:nvSpPr>
      <dsp:spPr>
        <a:xfrm>
          <a:off x="2177606" y="2814957"/>
          <a:ext cx="1532459" cy="611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Artificial Immunization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95512" y="2832863"/>
        <a:ext cx="1496647" cy="575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388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0388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206B5676-EF53-41DF-8623-44C9B2186597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69920" cy="480388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173"/>
            <a:ext cx="3169920" cy="480388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907C2087-7DFD-467E-9113-A47E1E2228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4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14389815-5C53-4937-BD07-A6FC348E7971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5747" tIns="47873" rIns="95747" bIns="4787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1991CBE5-D2E3-4F26-BBAA-E12AC2338C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1CBE5-D2E3-4F26-BBAA-E12AC2338C6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96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1CBE5-D2E3-4F26-BBAA-E12AC2338C6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1CBE5-D2E3-4F26-BBAA-E12AC2338C6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72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1CBE5-D2E3-4F26-BBAA-E12AC2338C6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525" indent="-179525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1CBE5-D2E3-4F26-BBAA-E12AC2338C6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16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1CBE5-D2E3-4F26-BBAA-E12AC2338C6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1CBE5-D2E3-4F26-BBAA-E12AC2338C6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1CBE5-D2E3-4F26-BBAA-E12AC2338C6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1CBE5-D2E3-4F26-BBAA-E12AC2338C6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168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1CBE5-D2E3-4F26-BBAA-E12AC2338C6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6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1CBE5-D2E3-4F26-BBAA-E12AC2338C6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83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1CBE5-D2E3-4F26-BBAA-E12AC2338C6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65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525" lvl="0" indent="-17952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1CBE5-D2E3-4F26-BBAA-E12AC2338C6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16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1CBE5-D2E3-4F26-BBAA-E12AC2338C6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35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1CBE5-D2E3-4F26-BBAA-E12AC2338C6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98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1CBE5-D2E3-4F26-BBAA-E12AC2338C6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90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525" indent="-179525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1CBE5-D2E3-4F26-BBAA-E12AC2338C6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16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1CBE5-D2E3-4F26-BBAA-E12AC2338C6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1CBE5-D2E3-4F26-BBAA-E12AC2338C6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gi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gi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gi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buFont typeface="Arial" pitchFamily="34" charset="0"/>
              <a:buChar char="–"/>
              <a:defRPr sz="2000"/>
            </a:lvl2pPr>
            <a:lvl3pPr>
              <a:buFont typeface="Courier New" pitchFamily="49" charset="0"/>
              <a:buChar char="o"/>
              <a:defRPr sz="1600"/>
            </a:lvl3pPr>
            <a:lvl4pPr>
              <a:buFont typeface="Wingdings" pitchFamily="2" charset="2"/>
              <a:buChar char="§"/>
              <a:defRPr sz="12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460791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356350"/>
            <a:ext cx="15240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4" descr="http://logo.gmu.edu/hireslogos/primarylogo/PC/GMU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48400"/>
            <a:ext cx="914400" cy="58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arnegieMellonUniversity_wordmark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248400"/>
            <a:ext cx="9144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66800" y="6356350"/>
            <a:ext cx="1524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4" descr="http://logo.gmu.edu/hireslogos/primarylogo/PC/GMU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48400"/>
            <a:ext cx="914400" cy="58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arnegieMellonUniversity_wordmark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248400"/>
            <a:ext cx="9144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6800" y="6356350"/>
            <a:ext cx="1524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4" descr="http://logo.gmu.edu/hireslogos/primarylogo/PC/GMU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48400"/>
            <a:ext cx="914400" cy="58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arnegieMellonUniversity_wordmark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248400"/>
            <a:ext cx="9144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66800" y="6356350"/>
            <a:ext cx="1524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4" descr="http://logo.gmu.edu/hireslogos/primarylogo/PC/GMU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48400"/>
            <a:ext cx="914400" cy="58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arnegieMellonUniversity_wordmark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248400"/>
            <a:ext cx="9144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80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305800" y="649087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Courier New" pitchFamily="49" charset="0"/>
        <a:buChar char="o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" pitchFamily="2" charset="2"/>
        <a:buChar char="§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4.xml"/><Relationship Id="rId12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diagramData" Target="../diagrams/data4.xml"/><Relationship Id="rId9" Type="http://schemas.openxmlformats.org/officeDocument/2006/relationships/diagramLayout" Target="../diagrams/layout4.xml"/><Relationship Id="rId10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229600" cy="182880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Architecture-Based Self-Protecting Software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10000"/>
            <a:ext cx="7854696" cy="2743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INF 221 </a:t>
            </a:r>
            <a:r>
              <a:rPr lang="mr-IN" dirty="0" smtClean="0">
                <a:solidFill>
                  <a:srgbClr val="002060"/>
                </a:solidFill>
              </a:rPr>
              <a:t>–</a:t>
            </a:r>
            <a:r>
              <a:rPr lang="en-US" dirty="0" smtClean="0">
                <a:solidFill>
                  <a:srgbClr val="002060"/>
                </a:solidFill>
              </a:rPr>
              <a:t> Software Architecture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Sam Malek</a:t>
            </a:r>
          </a:p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Rejuvenation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4343400" cy="4800600"/>
          </a:xfrm>
        </p:spPr>
        <p:txBody>
          <a:bodyPr>
            <a:normAutofit/>
          </a:bodyPr>
          <a:lstStyle/>
          <a:p>
            <a:r>
              <a:rPr lang="en-US" sz="2000" dirty="0"/>
              <a:t>Software </a:t>
            </a:r>
            <a:r>
              <a:rPr lang="en-US" sz="2000" dirty="0" smtClean="0"/>
              <a:t>Rejuvenation involves </a:t>
            </a:r>
            <a:r>
              <a:rPr lang="en-US" sz="2000" dirty="0"/>
              <a:t>gracefully terminating </a:t>
            </a:r>
            <a:r>
              <a:rPr lang="en-US" sz="2000" dirty="0" smtClean="0"/>
              <a:t>then reviving an application to its “known good” state </a:t>
            </a:r>
            <a:r>
              <a:rPr lang="en-US" sz="1600" dirty="0" smtClean="0"/>
              <a:t>[Huang et al. 1995]</a:t>
            </a:r>
          </a:p>
          <a:p>
            <a:pPr lvl="1"/>
            <a:r>
              <a:rPr lang="en-US" sz="1800" dirty="0" smtClean="0"/>
              <a:t>A </a:t>
            </a:r>
            <a:r>
              <a:rPr lang="en-US" sz="1800" u="sng" dirty="0" smtClean="0"/>
              <a:t>proactive</a:t>
            </a:r>
            <a:r>
              <a:rPr lang="en-US" sz="1800" dirty="0" smtClean="0"/>
              <a:t> security strategy, does not depend on threat detection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91200" y="4415135"/>
            <a:ext cx="2743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rIns="0" anchor="ctr" anchorCtr="0"/>
          <a:lstStyle/>
          <a:p>
            <a:pPr algn="ctr"/>
            <a:r>
              <a:rPr lang="en-US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Event Bus</a:t>
            </a:r>
            <a:endParaRPr lang="en-US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086600" y="3576935"/>
            <a:ext cx="0" cy="8382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010400" y="3576935"/>
            <a:ext cx="0" cy="838200"/>
          </a:xfrm>
          <a:prstGeom prst="straightConnector1">
            <a:avLst/>
          </a:prstGeom>
          <a:ln>
            <a:solidFill>
              <a:srgbClr val="7F7F7F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324600" y="3224274"/>
            <a:ext cx="914400" cy="304262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rIns="0" anchor="ctr" anchorCtr="0"/>
          <a:lstStyle/>
          <a:p>
            <a:pPr algn="ctr"/>
            <a:r>
              <a:rPr lang="en-US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Web Server 1</a:t>
            </a:r>
            <a:endParaRPr lang="en-US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91200" y="3147536"/>
            <a:ext cx="228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dash"/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 lIns="45720" rIns="45720" anchor="ctr" anchorCtr="0"/>
          <a:lstStyle/>
          <a:p>
            <a:pPr algn="ctr"/>
            <a:r>
              <a:rPr lang="en-US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Load Balancer</a:t>
            </a:r>
            <a:endParaRPr lang="en-US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24600" y="3757136"/>
            <a:ext cx="914400" cy="304262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rIns="0" anchor="ctr" anchorCtr="0"/>
          <a:lstStyle/>
          <a:p>
            <a:pPr algn="ctr"/>
            <a:r>
              <a:rPr lang="en-US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Web Server 2</a:t>
            </a:r>
            <a:endParaRPr lang="en-US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724400" y="4495800"/>
            <a:ext cx="457200" cy="385465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rIns="0" anchor="ctr" anchorCtr="0"/>
          <a:lstStyle/>
          <a:p>
            <a:pPr algn="ctr"/>
            <a:r>
              <a:rPr lang="en-US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User</a:t>
            </a:r>
            <a:endParaRPr lang="en-US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>
            <a:stCxn id="25" idx="2"/>
            <a:endCxn id="20" idx="0"/>
          </p:cNvCxnSpPr>
          <p:nvPr/>
        </p:nvCxnSpPr>
        <p:spPr>
          <a:xfrm>
            <a:off x="4953000" y="4138136"/>
            <a:ext cx="0" cy="35766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019802" y="3348335"/>
            <a:ext cx="304798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019800" y="3881735"/>
            <a:ext cx="30480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n 23"/>
          <p:cNvSpPr/>
          <p:nvPr/>
        </p:nvSpPr>
        <p:spPr>
          <a:xfrm>
            <a:off x="8077200" y="3376136"/>
            <a:ext cx="457200" cy="533400"/>
          </a:xfrm>
          <a:prstGeom prst="can">
            <a:avLst/>
          </a:prstGeom>
          <a:ln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rIns="0" anchor="ctr" anchorCtr="0"/>
          <a:lstStyle/>
          <a:p>
            <a:pPr algn="ctr"/>
            <a:r>
              <a:rPr lang="en-US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DB</a:t>
            </a:r>
            <a:endParaRPr lang="en-US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00600" y="3147536"/>
            <a:ext cx="304800" cy="990600"/>
          </a:xfrm>
          <a:prstGeom prst="rect">
            <a:avLst/>
          </a:prstGeom>
          <a:ln>
            <a:prstDash val="dash"/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 lIns="45720" rIns="45720" anchor="ctr" anchorCtr="0"/>
          <a:lstStyle/>
          <a:p>
            <a:pPr algn="ctr"/>
            <a:r>
              <a:rPr lang="en-US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Web Browser</a:t>
            </a:r>
            <a:endParaRPr lang="en-US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Arrow Connector 25"/>
          <p:cNvCxnSpPr>
            <a:stCxn id="18" idx="1"/>
            <a:endCxn id="25" idx="3"/>
          </p:cNvCxnSpPr>
          <p:nvPr/>
        </p:nvCxnSpPr>
        <p:spPr>
          <a:xfrm flipH="1">
            <a:off x="5105400" y="3642836"/>
            <a:ext cx="68580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loud 26"/>
          <p:cNvSpPr/>
          <p:nvPr/>
        </p:nvSpPr>
        <p:spPr>
          <a:xfrm>
            <a:off x="5257800" y="3528536"/>
            <a:ext cx="381000" cy="3048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8382000" y="3957935"/>
            <a:ext cx="0" cy="4572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8305800" y="3957935"/>
            <a:ext cx="0" cy="457200"/>
          </a:xfrm>
          <a:prstGeom prst="straightConnector1">
            <a:avLst/>
          </a:prstGeom>
          <a:ln>
            <a:solidFill>
              <a:srgbClr val="7F7F7F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705600" y="4872335"/>
            <a:ext cx="1676400" cy="304262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rIns="0" anchor="ctr" anchorCtr="0"/>
          <a:lstStyle/>
          <a:p>
            <a:pPr algn="ctr"/>
            <a:endParaRPr lang="en-US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543800" y="3147536"/>
            <a:ext cx="228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dash"/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 lIns="45720" rIns="45720" anchor="ctr" anchorCtr="0"/>
          <a:lstStyle/>
          <a:p>
            <a:pPr algn="ctr"/>
            <a:r>
              <a:rPr lang="en-US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DB Connector</a:t>
            </a:r>
            <a:endParaRPr lang="en-US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239002" y="3348335"/>
            <a:ext cx="304798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7239000" y="3881735"/>
            <a:ext cx="30480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772402" y="3653135"/>
            <a:ext cx="304798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867400" y="4186535"/>
            <a:ext cx="0" cy="228600"/>
          </a:xfrm>
          <a:prstGeom prst="straightConnector1">
            <a:avLst/>
          </a:prstGeom>
          <a:ln>
            <a:solidFill>
              <a:srgbClr val="7F7F7F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943600" y="4186535"/>
            <a:ext cx="0" cy="2286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6553200" y="4110335"/>
            <a:ext cx="0" cy="3048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477000" y="4110335"/>
            <a:ext cx="0" cy="304800"/>
          </a:xfrm>
          <a:prstGeom prst="straightConnector1">
            <a:avLst/>
          </a:prstGeom>
          <a:ln>
            <a:solidFill>
              <a:srgbClr val="7F7F7F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620000" y="4186535"/>
            <a:ext cx="0" cy="228600"/>
          </a:xfrm>
          <a:prstGeom prst="straightConnector1">
            <a:avLst/>
          </a:prstGeom>
          <a:ln>
            <a:solidFill>
              <a:srgbClr val="7F7F7F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7696200" y="4186535"/>
            <a:ext cx="0" cy="2286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010400" y="4643735"/>
            <a:ext cx="0" cy="228600"/>
          </a:xfrm>
          <a:prstGeom prst="straightConnector1">
            <a:avLst/>
          </a:prstGeom>
          <a:ln>
            <a:solidFill>
              <a:srgbClr val="7F7F7F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5715000" y="4796135"/>
            <a:ext cx="966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itchFamily="18" charset="0"/>
                <a:cs typeface="Times New Roman" pitchFamily="18" charset="0"/>
              </a:rPr>
              <a:t>Architecture </a:t>
            </a:r>
            <a:endParaRPr lang="en-US" sz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itchFamily="18" charset="0"/>
                <a:cs typeface="Times New Roman" pitchFamily="18" charset="0"/>
              </a:rPr>
              <a:t>Manager</a:t>
            </a:r>
            <a:endParaRPr lang="en-US" sz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858000" y="4948535"/>
            <a:ext cx="1371600" cy="152400"/>
            <a:chOff x="2667000" y="4800600"/>
            <a:chExt cx="1371600" cy="152400"/>
          </a:xfrm>
        </p:grpSpPr>
        <p:sp>
          <p:nvSpPr>
            <p:cNvPr id="48" name="Rectangle 47"/>
            <p:cNvSpPr/>
            <p:nvPr/>
          </p:nvSpPr>
          <p:spPr>
            <a:xfrm>
              <a:off x="2667000" y="4800600"/>
              <a:ext cx="228600" cy="15240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M</a:t>
              </a:r>
              <a:endParaRPr lang="en-US" sz="12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048000" y="4800600"/>
              <a:ext cx="228600" cy="15240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A</a:t>
              </a:r>
              <a:endParaRPr lang="en-US" sz="12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429000" y="4800600"/>
              <a:ext cx="228600" cy="15240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P</a:t>
              </a:r>
              <a:endParaRPr lang="en-US" sz="12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810000" y="4800600"/>
              <a:ext cx="228600" cy="15240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E</a:t>
              </a:r>
              <a:endParaRPr lang="en-US" sz="12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2895600" y="4876800"/>
              <a:ext cx="152400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3276600" y="4876800"/>
              <a:ext cx="152400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3657600" y="4876800"/>
              <a:ext cx="152400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Arrow Connector 43"/>
          <p:cNvCxnSpPr/>
          <p:nvPr/>
        </p:nvCxnSpPr>
        <p:spPr>
          <a:xfrm flipV="1">
            <a:off x="8077200" y="4643735"/>
            <a:ext cx="0" cy="2286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5181600" y="1524000"/>
            <a:ext cx="3352800" cy="2929235"/>
            <a:chOff x="5181600" y="2209800"/>
            <a:chExt cx="3352800" cy="2929235"/>
          </a:xfrm>
        </p:grpSpPr>
        <p:sp>
          <p:nvSpPr>
            <p:cNvPr id="10" name="Arc 9"/>
            <p:cNvSpPr/>
            <p:nvPr/>
          </p:nvSpPr>
          <p:spPr>
            <a:xfrm>
              <a:off x="7010400" y="3276600"/>
              <a:ext cx="533400" cy="685800"/>
            </a:xfrm>
            <a:prstGeom prst="arc">
              <a:avLst>
                <a:gd name="adj1" fmla="val 16163254"/>
                <a:gd name="adj2" fmla="val 5706432"/>
              </a:avLst>
            </a:prstGeom>
            <a:ln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172200" y="2209800"/>
              <a:ext cx="1295400" cy="1219200"/>
            </a:xfrm>
            <a:prstGeom prst="rect">
              <a:avLst/>
            </a:prstGeom>
            <a:noFill/>
            <a:ln>
              <a:solidFill>
                <a:srgbClr val="00009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en-US" sz="120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Idle Server Pool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324600" y="2514600"/>
              <a:ext cx="990599" cy="304262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rIns="0" anchor="ctr" anchorCtr="0"/>
            <a:lstStyle/>
            <a:p>
              <a:pPr algn="ctr"/>
              <a:r>
                <a:rPr lang="en-US" sz="1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Web Server </a:t>
              </a:r>
              <a:r>
                <a:rPr lang="en-US" sz="1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2’</a:t>
              </a:r>
              <a:endParaRPr lang="en-US" sz="1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324600" y="3048538"/>
              <a:ext cx="990599" cy="304262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rIns="0" anchor="ctr" anchorCtr="0"/>
            <a:lstStyle/>
            <a:p>
              <a:pPr algn="ctr"/>
              <a:r>
                <a:rPr lang="en-US" sz="1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Web Server 1’</a:t>
              </a:r>
            </a:p>
          </p:txBody>
        </p:sp>
        <p:sp>
          <p:nvSpPr>
            <p:cNvPr id="11" name="Arc 10"/>
            <p:cNvSpPr/>
            <p:nvPr/>
          </p:nvSpPr>
          <p:spPr>
            <a:xfrm flipH="1">
              <a:off x="5943600" y="2971800"/>
              <a:ext cx="609600" cy="990600"/>
            </a:xfrm>
            <a:prstGeom prst="arc">
              <a:avLst>
                <a:gd name="adj1" fmla="val 15872173"/>
                <a:gd name="adj2" fmla="val 5887459"/>
              </a:avLst>
            </a:prstGeom>
            <a:ln>
              <a:prstDash val="sysDash"/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629400" y="2743200"/>
              <a:ext cx="33855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itchFamily="18" charset="0"/>
                  <a:cs typeface="Times New Roman" pitchFamily="18" charset="0"/>
                </a:rPr>
                <a:t>…</a:t>
              </a:r>
              <a:endParaRPr lang="en-US" sz="2800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467600" y="3429000"/>
              <a:ext cx="7620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activate</a:t>
              </a:r>
              <a:endParaRPr lang="en-US" sz="12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172200" y="3581400"/>
              <a:ext cx="1219200" cy="1371600"/>
            </a:xfrm>
            <a:prstGeom prst="rect">
              <a:avLst/>
            </a:prstGeom>
            <a:noFill/>
            <a:ln>
              <a:solidFill>
                <a:srgbClr val="00009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en-US" sz="1200" dirty="0" smtClean="0">
                  <a:solidFill>
                    <a:srgbClr val="000090"/>
                  </a:solidFill>
                  <a:latin typeface="Times New Roman"/>
                  <a:cs typeface="Times New Roman"/>
                </a:rPr>
                <a:t>Active Server Pool</a:t>
              </a:r>
              <a:endParaRPr lang="en-US" sz="1200" dirty="0">
                <a:solidFill>
                  <a:srgbClr val="000090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46" name="Elbow Connector 45"/>
            <p:cNvCxnSpPr>
              <a:stCxn id="14" idx="3"/>
              <a:endCxn id="9" idx="3"/>
            </p:cNvCxnSpPr>
            <p:nvPr/>
          </p:nvCxnSpPr>
          <p:spPr>
            <a:xfrm flipH="1" flipV="1">
              <a:off x="7315199" y="3200669"/>
              <a:ext cx="1219201" cy="1938366"/>
            </a:xfrm>
            <a:prstGeom prst="bentConnector3">
              <a:avLst>
                <a:gd name="adj1" fmla="val -18750"/>
              </a:avLst>
            </a:prstGeom>
            <a:ln>
              <a:solidFill>
                <a:schemeClr val="bg1">
                  <a:lumMod val="50000"/>
                </a:schemeClr>
              </a:solidFill>
              <a:prstDash val="solid"/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5181600" y="3352800"/>
              <a:ext cx="8382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deactivate</a:t>
              </a:r>
              <a:endParaRPr lang="en-US" sz="12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55" name="Can 54"/>
          <p:cNvSpPr/>
          <p:nvPr/>
        </p:nvSpPr>
        <p:spPr>
          <a:xfrm>
            <a:off x="6934200" y="5410738"/>
            <a:ext cx="1219200" cy="609600"/>
          </a:xfrm>
          <a:prstGeom prst="can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rIns="0" anchor="ctr" anchorCtr="0"/>
          <a:lstStyle/>
          <a:p>
            <a:pPr algn="ctr"/>
            <a:r>
              <a:rPr lang="en-US" sz="12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Structural models</a:t>
            </a:r>
          </a:p>
          <a:p>
            <a:pPr algn="ctr"/>
            <a:r>
              <a:rPr lang="en-US" sz="12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Arch. properties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7543800" y="5181600"/>
            <a:ext cx="0" cy="229138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0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Rejuvenation Pattern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267200" cy="4800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Architecture Manager periodically orchestrates seamless transition to a pristine web server instance (sequence diagram)</a:t>
            </a:r>
            <a:endParaRPr lang="en-US" sz="1600" dirty="0" smtClean="0"/>
          </a:p>
          <a:p>
            <a:r>
              <a:rPr lang="en-US" sz="2000" dirty="0" smtClean="0"/>
              <a:t>Although the pattern doesn’t eradicate the underlying vulnerability, it can effectively limit potential damage and restore system integrity under various OWASP attack types</a:t>
            </a:r>
          </a:p>
          <a:p>
            <a:pPr lvl="1"/>
            <a:r>
              <a:rPr lang="en-US" sz="1800" dirty="0" smtClean="0"/>
              <a:t>A1 (injection)</a:t>
            </a:r>
          </a:p>
          <a:p>
            <a:pPr lvl="1"/>
            <a:r>
              <a:rPr lang="en-US" sz="1800" dirty="0" smtClean="0"/>
              <a:t>A2 (XSS </a:t>
            </a:r>
            <a:r>
              <a:rPr lang="en-US" sz="1800" dirty="0"/>
              <a:t>– non-stored type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A5 (CSRF – non-stored type)</a:t>
            </a:r>
            <a:endParaRPr lang="en-US" sz="1800" dirty="0"/>
          </a:p>
        </p:txBody>
      </p:sp>
      <p:grpSp>
        <p:nvGrpSpPr>
          <p:cNvPr id="55" name="Group 54"/>
          <p:cNvGrpSpPr/>
          <p:nvPr/>
        </p:nvGrpSpPr>
        <p:grpSpPr>
          <a:xfrm>
            <a:off x="4800600" y="1600200"/>
            <a:ext cx="3657600" cy="4800600"/>
            <a:chOff x="3048000" y="838200"/>
            <a:chExt cx="3657600" cy="4800600"/>
          </a:xfrm>
        </p:grpSpPr>
        <p:cxnSp>
          <p:nvCxnSpPr>
            <p:cNvPr id="57" name="Straight Arrow Connector 56"/>
            <p:cNvCxnSpPr/>
            <p:nvPr/>
          </p:nvCxnSpPr>
          <p:spPr>
            <a:xfrm>
              <a:off x="3581400" y="1219200"/>
              <a:ext cx="0" cy="441960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4495800" y="1219200"/>
              <a:ext cx="0" cy="441960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5334000" y="1219200"/>
              <a:ext cx="0" cy="441960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6172200" y="1219200"/>
              <a:ext cx="0" cy="441960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3124200" y="838200"/>
              <a:ext cx="990600" cy="393954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en-US" sz="1200" b="1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Architecture Manager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038600" y="838200"/>
              <a:ext cx="762000" cy="393954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en-US" sz="1200" b="1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Load</a:t>
              </a:r>
            </a:p>
            <a:p>
              <a:pPr lvl="0" algn="ctr">
                <a:lnSpc>
                  <a:spcPct val="80000"/>
                </a:lnSpc>
              </a:pPr>
              <a:r>
                <a:rPr lang="en-US" sz="1200" b="1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Balancer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800600" y="838200"/>
              <a:ext cx="685800" cy="393954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en-US" sz="1200" b="1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Web Server 1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562600" y="838200"/>
              <a:ext cx="685800" cy="393954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en-US" sz="1200" b="1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Web Server 1’</a:t>
              </a: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3581400" y="2133600"/>
              <a:ext cx="2590800" cy="0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Arc 65"/>
            <p:cNvSpPr/>
            <p:nvPr/>
          </p:nvSpPr>
          <p:spPr>
            <a:xfrm>
              <a:off x="3581400" y="1371600"/>
              <a:ext cx="381000" cy="457200"/>
            </a:xfrm>
            <a:prstGeom prst="arc">
              <a:avLst>
                <a:gd name="adj1" fmla="val 12090601"/>
                <a:gd name="adj2" fmla="val 9494004"/>
              </a:avLst>
            </a:pr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048000" y="1371600"/>
              <a:ext cx="609600" cy="3939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Timer</a:t>
              </a:r>
            </a:p>
            <a:p>
              <a:pPr lvl="0" algn="ctr">
                <a:lnSpc>
                  <a:spcPct val="800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Event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581400" y="1887379"/>
              <a:ext cx="12192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Activate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>
              <a:off x="3581400" y="2590800"/>
              <a:ext cx="914400" cy="0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>
              <a:off x="3581400" y="2192179"/>
              <a:ext cx="990600" cy="3939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Add server 1’</a:t>
              </a:r>
              <a:r>
                <a:rPr lang="en-US" sz="1200" dirty="0">
                  <a:solidFill>
                    <a:prstClr val="black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12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to pool</a:t>
              </a:r>
            </a:p>
          </p:txBody>
        </p:sp>
        <p:sp>
          <p:nvSpPr>
            <p:cNvPr id="71" name="Arc 70"/>
            <p:cNvSpPr/>
            <p:nvPr/>
          </p:nvSpPr>
          <p:spPr>
            <a:xfrm>
              <a:off x="6172200" y="1447800"/>
              <a:ext cx="381000" cy="381000"/>
            </a:xfrm>
            <a:prstGeom prst="arc">
              <a:avLst>
                <a:gd name="adj1" fmla="val 12090601"/>
                <a:gd name="adj2" fmla="val 9494004"/>
              </a:avLst>
            </a:pr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715000" y="3810000"/>
              <a:ext cx="990600" cy="5416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Gracefully terminate user sessions</a:t>
              </a: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3581400" y="3200400"/>
              <a:ext cx="914400" cy="0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3581400" y="2801779"/>
              <a:ext cx="1143000" cy="3939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Remove server 1 from pool</a:t>
              </a:r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>
              <a:off x="4495800" y="2743200"/>
              <a:ext cx="1676400" cy="0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4495800" y="2496979"/>
              <a:ext cx="12192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Connect</a:t>
              </a: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>
              <a:off x="4495800" y="3352800"/>
              <a:ext cx="838200" cy="0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4495800" y="3106579"/>
              <a:ext cx="12192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Disconnect</a:t>
              </a:r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>
              <a:off x="3581400" y="3733800"/>
              <a:ext cx="1752600" cy="0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/>
            <p:cNvSpPr/>
            <p:nvPr/>
          </p:nvSpPr>
          <p:spPr>
            <a:xfrm>
              <a:off x="3581400" y="3505200"/>
              <a:ext cx="12192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Deactivate</a:t>
              </a:r>
            </a:p>
          </p:txBody>
        </p:sp>
        <p:sp>
          <p:nvSpPr>
            <p:cNvPr id="81" name="Arc 80"/>
            <p:cNvSpPr/>
            <p:nvPr/>
          </p:nvSpPr>
          <p:spPr>
            <a:xfrm>
              <a:off x="5334000" y="3886200"/>
              <a:ext cx="381000" cy="381000"/>
            </a:xfrm>
            <a:prstGeom prst="arc">
              <a:avLst>
                <a:gd name="adj1" fmla="val 12090601"/>
                <a:gd name="adj2" fmla="val 9494004"/>
              </a:avLst>
            </a:pr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715000" y="4478179"/>
              <a:ext cx="8382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Save logs</a:t>
              </a:r>
            </a:p>
          </p:txBody>
        </p:sp>
        <p:sp>
          <p:nvSpPr>
            <p:cNvPr id="83" name="Arc 82"/>
            <p:cNvSpPr/>
            <p:nvPr/>
          </p:nvSpPr>
          <p:spPr>
            <a:xfrm>
              <a:off x="5334000" y="4411313"/>
              <a:ext cx="381000" cy="381000"/>
            </a:xfrm>
            <a:prstGeom prst="arc">
              <a:avLst>
                <a:gd name="adj1" fmla="val 12090601"/>
                <a:gd name="adj2" fmla="val 9494004"/>
              </a:avLst>
            </a:pr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>
              <a:off x="3581400" y="4935379"/>
              <a:ext cx="1752600" cy="0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3581400" y="4706779"/>
              <a:ext cx="12192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Rejuvenate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486400" y="1506379"/>
              <a:ext cx="8382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Initialize</a:t>
              </a:r>
            </a:p>
          </p:txBody>
        </p:sp>
        <p:sp>
          <p:nvSpPr>
            <p:cNvPr id="87" name="Arc 86"/>
            <p:cNvSpPr/>
            <p:nvPr/>
          </p:nvSpPr>
          <p:spPr>
            <a:xfrm>
              <a:off x="5334000" y="5105400"/>
              <a:ext cx="381000" cy="381000"/>
            </a:xfrm>
            <a:prstGeom prst="arc">
              <a:avLst>
                <a:gd name="adj1" fmla="val 12090601"/>
                <a:gd name="adj2" fmla="val 9494004"/>
              </a:avLst>
            </a:pr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648200" y="5163979"/>
              <a:ext cx="8382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Initialize</a:t>
              </a:r>
            </a:p>
          </p:txBody>
        </p:sp>
        <p:sp>
          <p:nvSpPr>
            <p:cNvPr id="89" name="Rounded Rectangular Callout 88"/>
            <p:cNvSpPr/>
            <p:nvPr/>
          </p:nvSpPr>
          <p:spPr>
            <a:xfrm>
              <a:off x="5105400" y="2209800"/>
              <a:ext cx="990600" cy="381000"/>
            </a:xfrm>
            <a:prstGeom prst="wedgeRoundRectCallout">
              <a:avLst>
                <a:gd name="adj1" fmla="val 53380"/>
                <a:gd name="adj2" fmla="val 73839"/>
                <a:gd name="adj3" fmla="val 16667"/>
              </a:avLst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cs typeface="Times New Roman"/>
                </a:rPr>
                <a:t>Start receiving user requests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0" name="Rounded Rectangular Callout 89"/>
            <p:cNvSpPr/>
            <p:nvPr/>
          </p:nvSpPr>
          <p:spPr>
            <a:xfrm>
              <a:off x="5486400" y="2895600"/>
              <a:ext cx="990600" cy="381000"/>
            </a:xfrm>
            <a:prstGeom prst="wedgeRoundRectCallout">
              <a:avLst>
                <a:gd name="adj1" fmla="val -65234"/>
                <a:gd name="adj2" fmla="val 51162"/>
                <a:gd name="adj3" fmla="val 16667"/>
              </a:avLst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cs typeface="Times New Roman"/>
                </a:rPr>
                <a:t>Stop receiving user requests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3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Agreement-based Redundancy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4267200" cy="495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Inspired by Byzantine Fault Tolerance (BFT) schemes </a:t>
            </a:r>
            <a:r>
              <a:rPr lang="en-US" sz="1600" dirty="0" smtClean="0"/>
              <a:t>[Castro and </a:t>
            </a:r>
            <a:r>
              <a:rPr lang="en-US" sz="1600" dirty="0" err="1" smtClean="0"/>
              <a:t>Liskov</a:t>
            </a:r>
            <a:r>
              <a:rPr lang="en-US" sz="1600" dirty="0" smtClean="0"/>
              <a:t>, 2002]</a:t>
            </a:r>
          </a:p>
          <a:p>
            <a:pPr lvl="1"/>
            <a:r>
              <a:rPr lang="en-US" sz="1800" dirty="0" smtClean="0"/>
              <a:t>Effectively tolerate </a:t>
            </a:r>
            <a:r>
              <a:rPr lang="en-US" sz="1800" dirty="0" smtClean="0">
                <a:latin typeface="Monotype Corsiva" pitchFamily="66" charset="0"/>
              </a:rPr>
              <a:t>f</a:t>
            </a:r>
            <a:r>
              <a:rPr lang="en-US" sz="1800" dirty="0" smtClean="0"/>
              <a:t> faulty nodes with </a:t>
            </a:r>
            <a:r>
              <a:rPr lang="en-US" sz="1800" dirty="0">
                <a:latin typeface="Apple Chancery"/>
              </a:rPr>
              <a:t>3</a:t>
            </a:r>
            <a:r>
              <a:rPr lang="en-US" sz="1800" dirty="0" smtClean="0">
                <a:latin typeface="Monotype Corsiva" pitchFamily="66" charset="0"/>
              </a:rPr>
              <a:t>f</a:t>
            </a:r>
            <a:r>
              <a:rPr lang="en-US" sz="1800" dirty="0" smtClean="0">
                <a:latin typeface="Apple Chancery"/>
              </a:rPr>
              <a:t> </a:t>
            </a:r>
            <a:r>
              <a:rPr lang="en-US" sz="1800" dirty="0">
                <a:latin typeface="Apple Chancery"/>
              </a:rPr>
              <a:t>+ 1</a:t>
            </a:r>
            <a:r>
              <a:rPr lang="en-US" sz="1800" dirty="0" smtClean="0"/>
              <a:t> replicas within a short window of vulnerability</a:t>
            </a:r>
          </a:p>
          <a:p>
            <a:r>
              <a:rPr lang="en-US" sz="2000" dirty="0" smtClean="0"/>
              <a:t>Architectural adaptations:</a:t>
            </a:r>
          </a:p>
          <a:p>
            <a:pPr lvl="1"/>
            <a:r>
              <a:rPr lang="en-US" sz="1800" dirty="0" smtClean="0"/>
              <a:t>“DB Guard” connector handles SQL requests from web servers using a voting / agreement-based protocol, as dictated by the Architecture Manager</a:t>
            </a:r>
          </a:p>
          <a:p>
            <a:pPr lvl="1"/>
            <a:r>
              <a:rPr lang="en-US" sz="1800" dirty="0" smtClean="0"/>
              <a:t>N number of identical DB instances</a:t>
            </a:r>
          </a:p>
          <a:p>
            <a:pPr lvl="1"/>
            <a:r>
              <a:rPr lang="en-US" sz="1800" dirty="0" smtClean="0"/>
              <a:t>Architecture models updated accordingly</a:t>
            </a:r>
          </a:p>
          <a:p>
            <a:endParaRPr lang="en-US" sz="2000" dirty="0"/>
          </a:p>
        </p:txBody>
      </p:sp>
      <p:sp>
        <p:nvSpPr>
          <p:cNvPr id="57" name="Rectangle 56"/>
          <p:cNvSpPr/>
          <p:nvPr/>
        </p:nvSpPr>
        <p:spPr>
          <a:xfrm>
            <a:off x="5791200" y="4038600"/>
            <a:ext cx="30480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rIns="0" anchor="ctr" anchorCtr="0"/>
          <a:lstStyle/>
          <a:p>
            <a:pPr algn="ctr"/>
            <a:r>
              <a:rPr lang="en-US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Event Bus</a:t>
            </a:r>
            <a:endParaRPr lang="en-US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248400" y="2515138"/>
            <a:ext cx="838200" cy="304262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rIns="0" anchor="ctr" anchorCtr="0"/>
          <a:lstStyle/>
          <a:p>
            <a:pPr algn="ctr"/>
            <a:r>
              <a:rPr lang="en-US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Web Server 1</a:t>
            </a:r>
            <a:endParaRPr lang="en-US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7010400" y="2819400"/>
            <a:ext cx="0" cy="12192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934200" y="2819400"/>
            <a:ext cx="0" cy="1219200"/>
          </a:xfrm>
          <a:prstGeom prst="straightConnector1">
            <a:avLst/>
          </a:prstGeom>
          <a:ln>
            <a:solidFill>
              <a:srgbClr val="7F7F7F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791200" y="2438400"/>
            <a:ext cx="228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dash"/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 lIns="45720" rIns="45720" anchor="ctr" anchorCtr="0"/>
          <a:lstStyle/>
          <a:p>
            <a:pPr algn="ctr"/>
            <a:r>
              <a:rPr lang="en-US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Load Balancer</a:t>
            </a:r>
            <a:endParaRPr lang="en-US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248400" y="3048000"/>
            <a:ext cx="838200" cy="304262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rIns="0" anchor="ctr" anchorCtr="0"/>
          <a:lstStyle/>
          <a:p>
            <a:pPr algn="ctr"/>
            <a:r>
              <a:rPr lang="en-US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Web Server 2</a:t>
            </a:r>
            <a:endParaRPr lang="en-US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4724400" y="3962400"/>
            <a:ext cx="457200" cy="385465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rIns="0" anchor="ctr" anchorCtr="0"/>
          <a:lstStyle/>
          <a:p>
            <a:pPr algn="ctr"/>
            <a:r>
              <a:rPr lang="en-US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User</a:t>
            </a:r>
            <a:endParaRPr lang="en-US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9" name="Straight Arrow Connector 68"/>
          <p:cNvCxnSpPr>
            <a:stCxn id="72" idx="2"/>
            <a:endCxn id="68" idx="0"/>
          </p:cNvCxnSpPr>
          <p:nvPr/>
        </p:nvCxnSpPr>
        <p:spPr>
          <a:xfrm>
            <a:off x="4953000" y="3429000"/>
            <a:ext cx="0" cy="5334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6019802" y="2667000"/>
            <a:ext cx="228598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6019800" y="3200400"/>
            <a:ext cx="22860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4800600" y="2438400"/>
            <a:ext cx="304800" cy="990600"/>
          </a:xfrm>
          <a:prstGeom prst="rect">
            <a:avLst/>
          </a:prstGeom>
          <a:ln>
            <a:prstDash val="dash"/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 lIns="45720" rIns="45720" anchor="ctr" anchorCtr="0"/>
          <a:lstStyle/>
          <a:p>
            <a:pPr algn="ctr"/>
            <a:r>
              <a:rPr lang="en-US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Web Browser</a:t>
            </a:r>
            <a:endParaRPr lang="en-US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Straight Arrow Connector 72"/>
          <p:cNvCxnSpPr>
            <a:stCxn id="66" idx="1"/>
            <a:endCxn id="72" idx="3"/>
          </p:cNvCxnSpPr>
          <p:nvPr/>
        </p:nvCxnSpPr>
        <p:spPr>
          <a:xfrm flipH="1">
            <a:off x="5105400" y="2933700"/>
            <a:ext cx="68580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loud 73"/>
          <p:cNvSpPr/>
          <p:nvPr/>
        </p:nvSpPr>
        <p:spPr>
          <a:xfrm>
            <a:off x="5257800" y="2819400"/>
            <a:ext cx="381000" cy="3048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705600" y="4495800"/>
            <a:ext cx="1676400" cy="304262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rIns="0" anchor="ctr" anchorCtr="0"/>
          <a:lstStyle/>
          <a:p>
            <a:pPr algn="ctr"/>
            <a:endParaRPr lang="en-US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5867400" y="3429000"/>
            <a:ext cx="0" cy="609600"/>
          </a:xfrm>
          <a:prstGeom prst="straightConnector1">
            <a:avLst/>
          </a:prstGeom>
          <a:ln>
            <a:solidFill>
              <a:srgbClr val="7F7F7F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5943600" y="3429001"/>
            <a:ext cx="0" cy="60959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6477000" y="3352801"/>
            <a:ext cx="0" cy="68579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6400800" y="3352800"/>
            <a:ext cx="0" cy="685800"/>
          </a:xfrm>
          <a:prstGeom prst="straightConnector1">
            <a:avLst/>
          </a:prstGeom>
          <a:ln>
            <a:solidFill>
              <a:srgbClr val="7F7F7F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7086600" y="2286000"/>
            <a:ext cx="1295400" cy="1828800"/>
            <a:chOff x="7086600" y="2286000"/>
            <a:chExt cx="1295400" cy="1828800"/>
          </a:xfrm>
        </p:grpSpPr>
        <p:sp>
          <p:nvSpPr>
            <p:cNvPr id="63" name="Rectangle 62"/>
            <p:cNvSpPr/>
            <p:nvPr/>
          </p:nvSpPr>
          <p:spPr>
            <a:xfrm>
              <a:off x="7467600" y="3720846"/>
              <a:ext cx="914400" cy="3939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Agreement Protocol</a:t>
              </a:r>
              <a:endParaRPr lang="en-US" sz="12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315200" y="2286000"/>
              <a:ext cx="228600" cy="1219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prstDash val="dash"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45720" rIns="45720" anchor="ctr" anchorCtr="0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DB Guard</a:t>
              </a:r>
              <a:endParaRPr lang="en-US" sz="1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 flipH="1">
              <a:off x="7086600" y="2667000"/>
              <a:ext cx="22860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H="1">
              <a:off x="7086600" y="3200400"/>
              <a:ext cx="22860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7391400" y="3505200"/>
              <a:ext cx="0" cy="533400"/>
            </a:xfrm>
            <a:prstGeom prst="straightConnector1">
              <a:avLst/>
            </a:prstGeom>
            <a:ln>
              <a:solidFill>
                <a:srgbClr val="7F7F7F"/>
              </a:solidFill>
              <a:prstDash val="sysDash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V="1">
              <a:off x="7467600" y="3505201"/>
              <a:ext cx="0" cy="533399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solid"/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Straight Arrow Connector 84"/>
          <p:cNvCxnSpPr/>
          <p:nvPr/>
        </p:nvCxnSpPr>
        <p:spPr>
          <a:xfrm>
            <a:off x="7010400" y="4267200"/>
            <a:ext cx="0" cy="228600"/>
          </a:xfrm>
          <a:prstGeom prst="straightConnector1">
            <a:avLst/>
          </a:prstGeom>
          <a:ln>
            <a:solidFill>
              <a:srgbClr val="7F7F7F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5715000" y="4419600"/>
            <a:ext cx="966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itchFamily="18" charset="0"/>
                <a:cs typeface="Times New Roman" pitchFamily="18" charset="0"/>
              </a:rPr>
              <a:t>Architecture </a:t>
            </a:r>
            <a:endParaRPr lang="en-US" sz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itchFamily="18" charset="0"/>
                <a:cs typeface="Times New Roman" pitchFamily="18" charset="0"/>
              </a:rPr>
              <a:t>Manager</a:t>
            </a:r>
            <a:endParaRPr lang="en-US" sz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6858000" y="4572000"/>
            <a:ext cx="1371600" cy="152400"/>
            <a:chOff x="2667000" y="4800600"/>
            <a:chExt cx="1371600" cy="152400"/>
          </a:xfrm>
        </p:grpSpPr>
        <p:sp>
          <p:nvSpPr>
            <p:cNvPr id="100" name="Rectangle 99"/>
            <p:cNvSpPr/>
            <p:nvPr/>
          </p:nvSpPr>
          <p:spPr>
            <a:xfrm>
              <a:off x="2667000" y="4800600"/>
              <a:ext cx="228600" cy="15240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M</a:t>
              </a:r>
              <a:endParaRPr lang="en-US" sz="12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048000" y="4800600"/>
              <a:ext cx="228600" cy="15240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A</a:t>
              </a:r>
              <a:endParaRPr lang="en-US" sz="12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429000" y="4800600"/>
              <a:ext cx="228600" cy="15240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P</a:t>
              </a:r>
              <a:endParaRPr lang="en-US" sz="12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810000" y="4800600"/>
              <a:ext cx="228600" cy="15240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E</a:t>
              </a:r>
              <a:endParaRPr lang="en-US" sz="12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04" name="Straight Arrow Connector 103"/>
            <p:cNvCxnSpPr/>
            <p:nvPr/>
          </p:nvCxnSpPr>
          <p:spPr>
            <a:xfrm>
              <a:off x="2895600" y="4876800"/>
              <a:ext cx="152400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>
              <a:off x="3276600" y="4876800"/>
              <a:ext cx="152400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>
              <a:off x="3657600" y="4876800"/>
              <a:ext cx="152400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8" name="Straight Arrow Connector 87"/>
          <p:cNvCxnSpPr/>
          <p:nvPr/>
        </p:nvCxnSpPr>
        <p:spPr>
          <a:xfrm flipV="1">
            <a:off x="8077200" y="4267200"/>
            <a:ext cx="0" cy="2286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7543800" y="2133600"/>
            <a:ext cx="1316623" cy="1905000"/>
            <a:chOff x="7543800" y="2133600"/>
            <a:chExt cx="1316623" cy="1905000"/>
          </a:xfrm>
        </p:grpSpPr>
        <p:cxnSp>
          <p:nvCxnSpPr>
            <p:cNvPr id="58" name="Straight Arrow Connector 57"/>
            <p:cNvCxnSpPr/>
            <p:nvPr/>
          </p:nvCxnSpPr>
          <p:spPr>
            <a:xfrm>
              <a:off x="8686800" y="2590800"/>
              <a:ext cx="0" cy="1447800"/>
            </a:xfrm>
            <a:prstGeom prst="straightConnector1">
              <a:avLst/>
            </a:prstGeom>
            <a:ln>
              <a:solidFill>
                <a:srgbClr val="7F7F7F"/>
              </a:solidFill>
              <a:prstDash val="sysDash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8763000" y="2590800"/>
              <a:ext cx="0" cy="144780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solid"/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H="1">
              <a:off x="8001000" y="2362200"/>
              <a:ext cx="22860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8382000" y="3581400"/>
              <a:ext cx="33855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itchFamily="18" charset="0"/>
                  <a:cs typeface="Times New Roman" pitchFamily="18" charset="0"/>
                </a:rPr>
                <a:t>…</a:t>
              </a:r>
              <a:endParaRPr lang="en-US" sz="2800" b="1" dirty="0"/>
            </a:p>
          </p:txBody>
        </p:sp>
        <p:sp>
          <p:nvSpPr>
            <p:cNvPr id="89" name="Can 88"/>
            <p:cNvSpPr/>
            <p:nvPr/>
          </p:nvSpPr>
          <p:spPr>
            <a:xfrm>
              <a:off x="8229600" y="2133600"/>
              <a:ext cx="630823" cy="457200"/>
            </a:xfrm>
            <a:prstGeom prst="can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rIns="0" anchor="ctr" anchorCtr="0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DB Replica 0</a:t>
              </a:r>
            </a:p>
          </p:txBody>
        </p:sp>
        <p:sp>
          <p:nvSpPr>
            <p:cNvPr id="90" name="Can 89"/>
            <p:cNvSpPr/>
            <p:nvPr/>
          </p:nvSpPr>
          <p:spPr>
            <a:xfrm>
              <a:off x="8229600" y="2667000"/>
              <a:ext cx="630823" cy="457200"/>
            </a:xfrm>
            <a:prstGeom prst="can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rIns="0" anchor="ctr" anchorCtr="0"/>
            <a:lstStyle/>
            <a:p>
              <a:pPr algn="ctr"/>
              <a:r>
                <a:rPr lang="en-US" sz="1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DB Replica 1</a:t>
              </a:r>
            </a:p>
          </p:txBody>
        </p:sp>
        <p:sp>
          <p:nvSpPr>
            <p:cNvPr id="91" name="Can 90"/>
            <p:cNvSpPr/>
            <p:nvPr/>
          </p:nvSpPr>
          <p:spPr>
            <a:xfrm>
              <a:off x="8229600" y="3200400"/>
              <a:ext cx="630823" cy="457200"/>
            </a:xfrm>
            <a:prstGeom prst="can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rIns="0" anchor="ctr" anchorCtr="0"/>
            <a:lstStyle/>
            <a:p>
              <a:pPr algn="ctr"/>
              <a:r>
                <a:rPr lang="en-US" sz="1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DB Replica 2</a:t>
              </a:r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 flipH="1">
              <a:off x="8001000" y="2895600"/>
              <a:ext cx="22860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flipH="1">
              <a:off x="8001000" y="3429000"/>
              <a:ext cx="22860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ectangle 93"/>
            <p:cNvSpPr/>
            <p:nvPr/>
          </p:nvSpPr>
          <p:spPr>
            <a:xfrm>
              <a:off x="7772400" y="2133600"/>
              <a:ext cx="2286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prstDash val="dash"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45720" tIns="0" rIns="45720" bIns="0" anchor="ctr" anchorCtr="0"/>
            <a:lstStyle/>
            <a:p>
              <a:pPr algn="ctr"/>
              <a:r>
                <a:rPr lang="en-US" sz="1050" dirty="0" err="1" smtClean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DBCon</a:t>
              </a:r>
              <a:r>
                <a:rPr lang="en-US" sz="1050" dirty="0" smtClean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105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 flipH="1">
              <a:off x="7543800" y="2895600"/>
              <a:ext cx="22860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5"/>
            <p:cNvSpPr/>
            <p:nvPr/>
          </p:nvSpPr>
          <p:spPr>
            <a:xfrm>
              <a:off x="7772400" y="2667000"/>
              <a:ext cx="2286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prstDash val="dash"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45720" tIns="0" rIns="45720" bIns="0" anchor="ctr" anchorCtr="0"/>
            <a:lstStyle/>
            <a:p>
              <a:pPr algn="ctr"/>
              <a:r>
                <a:rPr lang="en-US" sz="105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DBCon</a:t>
              </a:r>
              <a:r>
                <a:rPr lang="en-US" sz="105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105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772400" y="3200400"/>
              <a:ext cx="2286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prstDash val="dash"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45720" tIns="0" rIns="45720" bIns="0" anchor="ctr" anchorCtr="0"/>
            <a:lstStyle/>
            <a:p>
              <a:pPr algn="ctr"/>
              <a:r>
                <a:rPr lang="en-US" sz="105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DBCon</a:t>
              </a:r>
              <a:r>
                <a:rPr lang="en-US" sz="105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105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8" name="Straight Arrow Connector 97"/>
            <p:cNvCxnSpPr/>
            <p:nvPr/>
          </p:nvCxnSpPr>
          <p:spPr>
            <a:xfrm flipH="1">
              <a:off x="7543800" y="3429000"/>
              <a:ext cx="22860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flipH="1">
              <a:off x="7543800" y="2362200"/>
              <a:ext cx="22860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Can 106"/>
          <p:cNvSpPr/>
          <p:nvPr/>
        </p:nvSpPr>
        <p:spPr>
          <a:xfrm>
            <a:off x="6934200" y="5034203"/>
            <a:ext cx="1219200" cy="609600"/>
          </a:xfrm>
          <a:prstGeom prst="can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rIns="0" anchor="ctr" anchorCtr="0"/>
          <a:lstStyle/>
          <a:p>
            <a:pPr algn="ctr"/>
            <a:r>
              <a:rPr lang="en-US" sz="12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Structural models</a:t>
            </a:r>
          </a:p>
          <a:p>
            <a:pPr algn="ctr"/>
            <a:r>
              <a:rPr lang="en-US" sz="12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Arch. properties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>
            <a:off x="7543800" y="4805065"/>
            <a:ext cx="0" cy="229138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7086600" y="2466201"/>
            <a:ext cx="1371600" cy="1572399"/>
            <a:chOff x="7391400" y="1704201"/>
            <a:chExt cx="1371600" cy="1572399"/>
          </a:xfrm>
        </p:grpSpPr>
        <p:sp>
          <p:nvSpPr>
            <p:cNvPr id="109" name="Can 108"/>
            <p:cNvSpPr/>
            <p:nvPr/>
          </p:nvSpPr>
          <p:spPr>
            <a:xfrm>
              <a:off x="8229600" y="1932801"/>
              <a:ext cx="533400" cy="533400"/>
            </a:xfrm>
            <a:prstGeom prst="can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rIns="0" anchor="ctr" anchorCtr="0"/>
            <a:lstStyle/>
            <a:p>
              <a:pPr algn="ctr"/>
              <a:r>
                <a:rPr lang="en-US" sz="1200" dirty="0" smtClean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DB</a:t>
              </a:r>
              <a:endParaRPr lang="en-US" sz="12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0" name="Straight Arrow Connector 109"/>
            <p:cNvCxnSpPr/>
            <p:nvPr/>
          </p:nvCxnSpPr>
          <p:spPr>
            <a:xfrm flipV="1">
              <a:off x="8534400" y="2514600"/>
              <a:ext cx="0" cy="76200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solid"/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>
              <a:off x="8458200" y="2514600"/>
              <a:ext cx="0" cy="762000"/>
            </a:xfrm>
            <a:prstGeom prst="straightConnector1">
              <a:avLst/>
            </a:prstGeom>
            <a:ln>
              <a:solidFill>
                <a:srgbClr val="7F7F7F"/>
              </a:solidFill>
              <a:prstDash val="sysDash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/>
            <p:cNvSpPr/>
            <p:nvPr/>
          </p:nvSpPr>
          <p:spPr>
            <a:xfrm>
              <a:off x="7696200" y="1704201"/>
              <a:ext cx="228600" cy="990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prstDash val="dash"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45720" rIns="45720" anchor="ctr" anchorCtr="0"/>
            <a:lstStyle/>
            <a:p>
              <a:pPr algn="ctr"/>
              <a:r>
                <a:rPr lang="en-US" sz="1200" dirty="0" smtClean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DB Connector</a:t>
              </a:r>
              <a:endParaRPr lang="en-US" sz="12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 flipH="1">
              <a:off x="7391402" y="1905000"/>
              <a:ext cx="304798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H="1">
              <a:off x="7391400" y="2438400"/>
              <a:ext cx="30480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 flipH="1">
              <a:off x="7924802" y="2209800"/>
              <a:ext cx="304798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>
              <a:off x="7772400" y="2743200"/>
              <a:ext cx="0" cy="485001"/>
            </a:xfrm>
            <a:prstGeom prst="straightConnector1">
              <a:avLst/>
            </a:prstGeom>
            <a:ln>
              <a:solidFill>
                <a:srgbClr val="7F7F7F"/>
              </a:solidFill>
              <a:prstDash val="sysDash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flipV="1">
              <a:off x="7848600" y="2743200"/>
              <a:ext cx="0" cy="53340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solid"/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2762E-6 -6.73762E-6 L 0.05003 -6.73762E-6 " pathEditMode="relative" ptsTypes="AA">
                                      <p:cBhvr>
                                        <p:cTn id="6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Agreement-based Redundancy </a:t>
            </a:r>
            <a:r>
              <a:rPr lang="en-US" dirty="0" smtClean="0"/>
              <a:t>Pattern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4953000" cy="4800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SQL Injection Example:</a:t>
            </a:r>
          </a:p>
          <a:p>
            <a:pPr>
              <a:spcBef>
                <a:spcPts val="1080"/>
              </a:spcBef>
            </a:pPr>
            <a:r>
              <a:rPr lang="en-US" sz="2000" dirty="0" smtClean="0"/>
              <a:t>News article search using keyword:</a:t>
            </a:r>
            <a:endParaRPr lang="en-US" sz="1400" b="1" dirty="0">
              <a:latin typeface="Courier New"/>
              <a:cs typeface="Courier New"/>
            </a:endParaRPr>
          </a:p>
          <a:p>
            <a:pPr marL="280988" lvl="1" indent="0">
              <a:buNone/>
            </a:pPr>
            <a:r>
              <a:rPr lang="en-US" sz="1400" b="1" dirty="0" smtClean="0">
                <a:solidFill>
                  <a:srgbClr val="000090"/>
                </a:solidFill>
                <a:latin typeface="Courier New"/>
                <a:cs typeface="Courier New"/>
              </a:rPr>
              <a:t>  string </a:t>
            </a:r>
            <a:r>
              <a:rPr lang="en-US" sz="1400" b="1" dirty="0">
                <a:solidFill>
                  <a:srgbClr val="000090"/>
                </a:solidFill>
                <a:latin typeface="Courier New"/>
                <a:cs typeface="Courier New"/>
              </a:rPr>
              <a:t>kw = </a:t>
            </a:r>
            <a:r>
              <a:rPr lang="en-US" sz="1400" b="1" dirty="0" err="1" smtClean="0">
                <a:solidFill>
                  <a:srgbClr val="000090"/>
                </a:solidFill>
                <a:latin typeface="Courier New"/>
                <a:cs typeface="Courier New"/>
              </a:rPr>
              <a:t>req.getParameter</a:t>
            </a:r>
            <a:r>
              <a:rPr lang="en-US" sz="1400" b="1" dirty="0">
                <a:solidFill>
                  <a:srgbClr val="000090"/>
                </a:solidFill>
                <a:latin typeface="Courier New"/>
                <a:cs typeface="Courier New"/>
              </a:rPr>
              <a:t>("keyword");</a:t>
            </a:r>
          </a:p>
          <a:p>
            <a:pPr marL="280988" lvl="1" indent="0">
              <a:buNone/>
            </a:pPr>
            <a:r>
              <a:rPr lang="en-US" sz="1400" b="1" dirty="0" smtClean="0">
                <a:solidFill>
                  <a:srgbClr val="000090"/>
                </a:solidFill>
                <a:latin typeface="Courier New"/>
                <a:cs typeface="Courier New"/>
              </a:rPr>
              <a:t>  string </a:t>
            </a:r>
            <a:r>
              <a:rPr lang="en-US" sz="1400" b="1" dirty="0">
                <a:solidFill>
                  <a:srgbClr val="000090"/>
                </a:solidFill>
                <a:latin typeface="Courier New"/>
                <a:cs typeface="Courier New"/>
              </a:rPr>
              <a:t>query = "SELECT * FROM </a:t>
            </a:r>
            <a:r>
              <a:rPr lang="en-US" sz="1400" b="1" dirty="0" err="1" smtClean="0">
                <a:solidFill>
                  <a:srgbClr val="000090"/>
                </a:solidFill>
                <a:latin typeface="Courier New"/>
                <a:cs typeface="Courier New"/>
              </a:rPr>
              <a:t>my_news</a:t>
            </a:r>
            <a:r>
              <a:rPr lang="en-US" sz="1400" b="1" dirty="0" smtClean="0">
                <a:solidFill>
                  <a:srgbClr val="000090"/>
                </a:solidFill>
                <a:latin typeface="Courier New"/>
                <a:cs typeface="Courier New"/>
              </a:rPr>
              <a:t>  </a:t>
            </a:r>
          </a:p>
          <a:p>
            <a:pPr marL="280988" lvl="1" indent="0">
              <a:buNone/>
            </a:pPr>
            <a:r>
              <a:rPr lang="en-US" sz="1400" b="1" dirty="0">
                <a:solidFill>
                  <a:srgbClr val="000090"/>
                </a:solidFill>
                <a:latin typeface="Courier New"/>
                <a:cs typeface="Courier New"/>
              </a:rPr>
              <a:t> </a:t>
            </a:r>
            <a:r>
              <a:rPr lang="en-US" sz="1400" b="1" dirty="0" smtClean="0">
                <a:solidFill>
                  <a:srgbClr val="000090"/>
                </a:solidFill>
                <a:latin typeface="Courier New"/>
                <a:cs typeface="Courier New"/>
              </a:rPr>
              <a:t>   </a:t>
            </a:r>
            <a:r>
              <a:rPr lang="nl-NL" sz="1400" b="1" dirty="0" smtClean="0">
                <a:solidFill>
                  <a:srgbClr val="000090"/>
                </a:solidFill>
                <a:latin typeface="Courier New"/>
                <a:cs typeface="Courier New"/>
              </a:rPr>
              <a:t>WHERE </a:t>
            </a:r>
            <a:r>
              <a:rPr lang="nl-NL" sz="1400" b="1" dirty="0" err="1">
                <a:solidFill>
                  <a:srgbClr val="000090"/>
                </a:solidFill>
                <a:latin typeface="Courier New"/>
                <a:cs typeface="Courier New"/>
              </a:rPr>
              <a:t>keyword</a:t>
            </a:r>
            <a:r>
              <a:rPr lang="nl-NL" sz="1400" b="1" dirty="0">
                <a:solidFill>
                  <a:srgbClr val="000090"/>
                </a:solidFill>
                <a:latin typeface="Courier New"/>
                <a:cs typeface="Courier New"/>
              </a:rPr>
              <a:t> = </a:t>
            </a:r>
            <a:r>
              <a:rPr lang="nl-NL" sz="1400" b="1" dirty="0" smtClean="0">
                <a:solidFill>
                  <a:srgbClr val="000090"/>
                </a:solidFill>
                <a:latin typeface="Courier New"/>
                <a:cs typeface="Courier New"/>
              </a:rPr>
              <a:t>"’” + </a:t>
            </a:r>
            <a:r>
              <a:rPr lang="nl-NL" sz="1400" b="1" dirty="0" err="1" smtClean="0">
                <a:solidFill>
                  <a:srgbClr val="000090"/>
                </a:solidFill>
                <a:latin typeface="Courier New"/>
                <a:cs typeface="Courier New"/>
              </a:rPr>
              <a:t>kw</a:t>
            </a:r>
            <a:r>
              <a:rPr lang="nl-NL" sz="1400" b="1" dirty="0" smtClean="0">
                <a:solidFill>
                  <a:srgbClr val="000090"/>
                </a:solidFill>
                <a:latin typeface="Courier New"/>
                <a:cs typeface="Courier New"/>
              </a:rPr>
              <a:t> + "</a:t>
            </a:r>
            <a:r>
              <a:rPr lang="nl-NL" sz="1400" b="1" dirty="0">
                <a:solidFill>
                  <a:srgbClr val="000090"/>
                </a:solidFill>
                <a:latin typeface="Courier New"/>
                <a:cs typeface="Courier New"/>
              </a:rPr>
              <a:t>'"</a:t>
            </a:r>
            <a:r>
              <a:rPr lang="nl-NL" sz="1400" b="1" dirty="0" smtClean="0">
                <a:solidFill>
                  <a:srgbClr val="000090"/>
                </a:solidFill>
                <a:latin typeface="Courier New"/>
                <a:cs typeface="Courier New"/>
              </a:rPr>
              <a:t>;</a:t>
            </a:r>
          </a:p>
          <a:p>
            <a:pPr marL="280988" lvl="1" indent="0">
              <a:buNone/>
            </a:pPr>
            <a:r>
              <a:rPr lang="nl-NL" sz="1400" b="1" dirty="0" smtClean="0">
                <a:solidFill>
                  <a:srgbClr val="000090"/>
                </a:solidFill>
                <a:latin typeface="Courier New"/>
                <a:cs typeface="Courier New"/>
              </a:rPr>
              <a:t>  …</a:t>
            </a:r>
          </a:p>
          <a:p>
            <a:pPr>
              <a:spcBef>
                <a:spcPts val="1080"/>
              </a:spcBef>
              <a:buClr>
                <a:srgbClr val="0BD0D9"/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Malicious input:</a:t>
            </a:r>
            <a:endParaRPr lang="en-US" sz="1400" b="1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280988" lvl="1" indent="0">
              <a:buClr>
                <a:srgbClr val="0F6FC6"/>
              </a:buClr>
              <a:buNone/>
            </a:pPr>
            <a:r>
              <a:rPr lang="en-US" sz="1400" b="1" dirty="0" smtClean="0">
                <a:solidFill>
                  <a:srgbClr val="000090"/>
                </a:solidFill>
                <a:latin typeface="Courier New"/>
                <a:cs typeface="Courier New"/>
              </a:rPr>
              <a:t>  xyz’; DELETE FROM news; --</a:t>
            </a:r>
            <a:endParaRPr lang="en-US" sz="2000" dirty="0" smtClean="0">
              <a:solidFill>
                <a:prstClr val="black"/>
              </a:solidFill>
            </a:endParaRPr>
          </a:p>
          <a:p>
            <a:pPr lvl="0">
              <a:spcBef>
                <a:spcPts val="1080"/>
              </a:spcBef>
              <a:buClr>
                <a:srgbClr val="0BD0D9"/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Resulting in two SQL statements:</a:t>
            </a:r>
          </a:p>
          <a:p>
            <a:pPr marL="280988" lvl="1" indent="0">
              <a:buNone/>
            </a:pPr>
            <a:r>
              <a:rPr lang="en-US" sz="1400" b="1" dirty="0" smtClean="0">
                <a:solidFill>
                  <a:srgbClr val="000090"/>
                </a:solidFill>
                <a:latin typeface="Courier New"/>
                <a:cs typeface="Courier New"/>
              </a:rPr>
              <a:t>  SELECT </a:t>
            </a:r>
            <a:r>
              <a:rPr lang="en-US" sz="1400" b="1" dirty="0">
                <a:solidFill>
                  <a:srgbClr val="000090"/>
                </a:solidFill>
                <a:latin typeface="Courier New"/>
                <a:cs typeface="Courier New"/>
              </a:rPr>
              <a:t>* FROM </a:t>
            </a:r>
            <a:r>
              <a:rPr lang="en-US" sz="1400" b="1" dirty="0" err="1">
                <a:solidFill>
                  <a:srgbClr val="000090"/>
                </a:solidFill>
                <a:latin typeface="Courier New"/>
                <a:cs typeface="Courier New"/>
              </a:rPr>
              <a:t>my_news</a:t>
            </a:r>
            <a:r>
              <a:rPr lang="en-US" sz="1400" b="1" dirty="0">
                <a:solidFill>
                  <a:srgbClr val="000090"/>
                </a:solidFill>
                <a:latin typeface="Courier New"/>
                <a:cs typeface="Courier New"/>
              </a:rPr>
              <a:t> </a:t>
            </a:r>
            <a:r>
              <a:rPr lang="en-US" sz="1400" b="1" dirty="0" smtClean="0">
                <a:solidFill>
                  <a:srgbClr val="000090"/>
                </a:solidFill>
                <a:latin typeface="Courier New"/>
                <a:cs typeface="Courier New"/>
              </a:rPr>
              <a:t>WHERE </a:t>
            </a:r>
            <a:endParaRPr lang="en-US" sz="1400" b="1" dirty="0">
              <a:solidFill>
                <a:srgbClr val="000090"/>
              </a:solidFill>
              <a:latin typeface="Courier New"/>
              <a:cs typeface="Courier New"/>
            </a:endParaRPr>
          </a:p>
          <a:p>
            <a:pPr marL="280988" lvl="1" indent="0">
              <a:buNone/>
            </a:pPr>
            <a:r>
              <a:rPr lang="nl-NL" sz="1400" b="1" dirty="0" smtClean="0">
                <a:solidFill>
                  <a:srgbClr val="000090"/>
                </a:solidFill>
                <a:latin typeface="Courier New"/>
                <a:cs typeface="Courier New"/>
              </a:rPr>
              <a:t>    </a:t>
            </a:r>
            <a:r>
              <a:rPr lang="nl-NL" sz="1400" b="1" dirty="0" err="1" smtClean="0">
                <a:solidFill>
                  <a:srgbClr val="000090"/>
                </a:solidFill>
                <a:latin typeface="Courier New"/>
                <a:cs typeface="Courier New"/>
              </a:rPr>
              <a:t>keyword</a:t>
            </a:r>
            <a:r>
              <a:rPr lang="nl-NL" sz="1400" b="1" dirty="0" smtClean="0">
                <a:solidFill>
                  <a:srgbClr val="000090"/>
                </a:solidFill>
                <a:latin typeface="Courier New"/>
                <a:cs typeface="Courier New"/>
              </a:rPr>
              <a:t> </a:t>
            </a:r>
            <a:r>
              <a:rPr lang="nl-NL" sz="1400" b="1" dirty="0">
                <a:solidFill>
                  <a:srgbClr val="000090"/>
                </a:solidFill>
                <a:latin typeface="Courier New"/>
                <a:cs typeface="Courier New"/>
              </a:rPr>
              <a:t>= </a:t>
            </a:r>
            <a:r>
              <a:rPr lang="nl-NL" sz="1400" b="1" dirty="0" smtClean="0">
                <a:solidFill>
                  <a:srgbClr val="000090"/>
                </a:solidFill>
                <a:latin typeface="Courier New"/>
                <a:cs typeface="Courier New"/>
              </a:rPr>
              <a:t>‘</a:t>
            </a:r>
            <a:r>
              <a:rPr lang="nl-NL" sz="1400" b="1" dirty="0" err="1" smtClean="0">
                <a:solidFill>
                  <a:srgbClr val="000090"/>
                </a:solidFill>
                <a:latin typeface="Courier New"/>
                <a:cs typeface="Courier New"/>
              </a:rPr>
              <a:t>xyz</a:t>
            </a:r>
            <a:r>
              <a:rPr lang="nl-NL" sz="1400" b="1" dirty="0" smtClean="0">
                <a:solidFill>
                  <a:srgbClr val="000090"/>
                </a:solidFill>
                <a:latin typeface="Courier New"/>
                <a:cs typeface="Courier New"/>
              </a:rPr>
              <a:t>’;</a:t>
            </a:r>
          </a:p>
          <a:p>
            <a:pPr marL="280988" lvl="1" indent="0">
              <a:buNone/>
            </a:pPr>
            <a:r>
              <a:rPr lang="nl-NL" sz="1400" b="1" dirty="0">
                <a:solidFill>
                  <a:srgbClr val="000090"/>
                </a:solidFill>
                <a:latin typeface="Courier New"/>
                <a:cs typeface="Courier New"/>
              </a:rPr>
              <a:t> </a:t>
            </a:r>
            <a:r>
              <a:rPr lang="nl-NL" sz="1400" b="1" dirty="0" smtClean="0">
                <a:solidFill>
                  <a:srgbClr val="000090"/>
                </a:solidFill>
                <a:latin typeface="Courier New"/>
                <a:cs typeface="Courier New"/>
              </a:rPr>
              <a:t> DELETE FROM </a:t>
            </a:r>
            <a:r>
              <a:rPr lang="nl-NL" sz="1400" b="1" dirty="0" err="1" smtClean="0">
                <a:solidFill>
                  <a:srgbClr val="000090"/>
                </a:solidFill>
                <a:latin typeface="Courier New"/>
                <a:cs typeface="Courier New"/>
              </a:rPr>
              <a:t>news</a:t>
            </a:r>
            <a:r>
              <a:rPr lang="nl-NL" sz="1400" b="1" dirty="0" smtClean="0">
                <a:solidFill>
                  <a:srgbClr val="000090"/>
                </a:solidFill>
                <a:latin typeface="Courier New"/>
                <a:cs typeface="Courier New"/>
              </a:rPr>
              <a:t>;</a:t>
            </a:r>
          </a:p>
          <a:p>
            <a:pPr marL="280988" lvl="1" indent="0">
              <a:buNone/>
            </a:pPr>
            <a:r>
              <a:rPr lang="nl-NL" sz="1400" b="1" dirty="0">
                <a:solidFill>
                  <a:srgbClr val="000090"/>
                </a:solidFill>
                <a:latin typeface="Courier New"/>
                <a:cs typeface="Courier New"/>
              </a:rPr>
              <a:t> </a:t>
            </a:r>
            <a:r>
              <a:rPr lang="nl-NL" sz="1400" b="1" dirty="0" smtClean="0">
                <a:solidFill>
                  <a:srgbClr val="000090"/>
                </a:solidFill>
                <a:latin typeface="Courier New"/>
                <a:cs typeface="Courier New"/>
              </a:rPr>
              <a:t> -- ’</a:t>
            </a:r>
          </a:p>
          <a:p>
            <a:pPr lvl="0">
              <a:spcBef>
                <a:spcPts val="1080"/>
              </a:spcBef>
              <a:buClr>
                <a:srgbClr val="0BD0D9"/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Caveat: not effective for read-only type of SQL injection attacks</a:t>
            </a:r>
            <a:endParaRPr lang="en-US" sz="2000" dirty="0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10200" y="1524000"/>
            <a:ext cx="3352800" cy="5181600"/>
            <a:chOff x="3124200" y="838200"/>
            <a:chExt cx="3352800" cy="5181600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3657600" y="1724799"/>
              <a:ext cx="762000" cy="2743200"/>
            </a:xfrm>
            <a:prstGeom prst="straightConnector1">
              <a:avLst/>
            </a:prstGeom>
            <a:ln w="12700" cmpd="sng">
              <a:prstDash val="sysDash"/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657600" y="1219200"/>
              <a:ext cx="0" cy="480060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419600" y="1219200"/>
              <a:ext cx="0" cy="480060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181600" y="1219200"/>
              <a:ext cx="0" cy="480060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5943600" y="1219200"/>
              <a:ext cx="9048" cy="480060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3124200" y="838200"/>
              <a:ext cx="914400" cy="4442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en-US" sz="1400" b="1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DB Guard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62400" y="838200"/>
              <a:ext cx="838200" cy="4442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en-US" sz="1400" b="1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Replica 0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24400" y="838200"/>
              <a:ext cx="838200" cy="4442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en-US" sz="1400" b="1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Replica 1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86400" y="838200"/>
              <a:ext cx="838200" cy="4442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en-US" sz="1400" b="1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Replica 2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38446" y="866001"/>
              <a:ext cx="33855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itchFamily="18" charset="0"/>
                  <a:cs typeface="Times New Roman" pitchFamily="18" charset="0"/>
                </a:rPr>
                <a:t>…</a:t>
              </a:r>
              <a:endParaRPr lang="en-US" sz="2800" b="1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3657600" y="1724799"/>
              <a:ext cx="762000" cy="0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3878094" y="1447800"/>
              <a:ext cx="31290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𝓡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3657600" y="2105799"/>
              <a:ext cx="762000" cy="0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657600" y="2105799"/>
              <a:ext cx="1524000" cy="228600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657600" y="2105799"/>
              <a:ext cx="2286000" cy="685800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3657600" y="2791599"/>
              <a:ext cx="2286000" cy="152400"/>
            </a:xfrm>
            <a:prstGeom prst="straightConnector1">
              <a:avLst/>
            </a:prstGeom>
            <a:ln w="12700" cmpd="sng">
              <a:prstDash val="sysDash"/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3657600" y="2334399"/>
              <a:ext cx="1524000" cy="609600"/>
            </a:xfrm>
            <a:prstGeom prst="straightConnector1">
              <a:avLst/>
            </a:prstGeom>
            <a:ln w="12700" cmpd="sng">
              <a:prstDash val="sysDash"/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3657600" y="2105799"/>
              <a:ext cx="762000" cy="838200"/>
            </a:xfrm>
            <a:prstGeom prst="straightConnector1">
              <a:avLst/>
            </a:prstGeom>
            <a:ln w="12700" cmpd="sng">
              <a:prstDash val="sysDash"/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3200400" y="2773978"/>
              <a:ext cx="4572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Vote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3124200" y="1496199"/>
              <a:ext cx="533400" cy="1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3200400" y="1219200"/>
              <a:ext cx="31290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𝓡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505200" y="1859578"/>
              <a:ext cx="12954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Property Check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200400" y="3172599"/>
              <a:ext cx="3048000" cy="1780401"/>
              <a:chOff x="3200400" y="3200400"/>
              <a:chExt cx="3048000" cy="1780401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3200400" y="3200400"/>
                <a:ext cx="3048000" cy="1780401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t"/>
              <a:lstStyle/>
              <a:p>
                <a:endParaRPr lang="en-US" sz="1200" dirty="0">
                  <a:solidFill>
                    <a:srgbClr val="00009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48" name="Folded Corner 47"/>
              <p:cNvSpPr/>
              <p:nvPr/>
            </p:nvSpPr>
            <p:spPr>
              <a:xfrm>
                <a:off x="3200400" y="3200400"/>
                <a:ext cx="609600" cy="228600"/>
              </a:xfrm>
              <a:prstGeom prst="foldedCorner">
                <a:avLst/>
              </a:prstGeom>
              <a:solidFill>
                <a:schemeClr val="bg1"/>
              </a:solidFill>
              <a:ln>
                <a:solidFill>
                  <a:srgbClr val="7F7F7F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lvl="0"/>
                <a:r>
                  <a:rPr lang="en-US" sz="1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200" dirty="0">
                    <a:solidFill>
                      <a:srgbClr val="000090"/>
                    </a:solidFill>
                  </a:rPr>
                  <a:t>𝓡 </a:t>
                </a:r>
                <a:r>
                  <a:rPr lang="en-US" sz="1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Valid</a:t>
                </a:r>
              </a:p>
            </p:txBody>
          </p:sp>
        </p:grpSp>
        <p:cxnSp>
          <p:nvCxnSpPr>
            <p:cNvPr id="30" name="Straight Arrow Connector 29"/>
            <p:cNvCxnSpPr/>
            <p:nvPr/>
          </p:nvCxnSpPr>
          <p:spPr>
            <a:xfrm>
              <a:off x="3657600" y="3629799"/>
              <a:ext cx="1524000" cy="256401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4563894" y="3505200"/>
              <a:ext cx="31290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𝓡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3657600" y="3629799"/>
              <a:ext cx="2286000" cy="685800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5402094" y="3934599"/>
              <a:ext cx="31290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𝓡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>
              <a:off x="3657600" y="4315599"/>
              <a:ext cx="2286000" cy="152400"/>
            </a:xfrm>
            <a:prstGeom prst="straightConnector1">
              <a:avLst/>
            </a:prstGeom>
            <a:ln w="12700" cmpd="sng">
              <a:prstDash val="sysDash"/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3657600" y="3858399"/>
              <a:ext cx="1524000" cy="609600"/>
            </a:xfrm>
            <a:prstGeom prst="straightConnector1">
              <a:avLst/>
            </a:prstGeom>
            <a:ln w="12700" cmpd="sng">
              <a:prstDash val="sysDash"/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3200400" y="4239399"/>
              <a:ext cx="4572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Vote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H="1">
              <a:off x="3276600" y="4818221"/>
              <a:ext cx="381000" cy="0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3200400" y="4572000"/>
              <a:ext cx="533400" cy="246221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Result 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200400" y="5029200"/>
              <a:ext cx="3048000" cy="886599"/>
              <a:chOff x="3200400" y="3075801"/>
              <a:chExt cx="3048000" cy="886599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3200400" y="3075801"/>
                <a:ext cx="3048000" cy="886599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t"/>
              <a:lstStyle/>
              <a:p>
                <a:endParaRPr lang="en-US" sz="1200" dirty="0">
                  <a:solidFill>
                    <a:srgbClr val="00009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46" name="Folded Corner 45"/>
              <p:cNvSpPr/>
              <p:nvPr/>
            </p:nvSpPr>
            <p:spPr>
              <a:xfrm>
                <a:off x="3200400" y="3075801"/>
                <a:ext cx="685800" cy="228600"/>
              </a:xfrm>
              <a:prstGeom prst="foldedCorner">
                <a:avLst/>
              </a:prstGeom>
              <a:solidFill>
                <a:schemeClr val="bg1"/>
              </a:solidFill>
              <a:ln>
                <a:solidFill>
                  <a:srgbClr val="7F7F7F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lvl="0"/>
                <a:r>
                  <a:rPr lang="en-US" sz="1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200" dirty="0">
                    <a:solidFill>
                      <a:srgbClr val="000090"/>
                    </a:solidFill>
                  </a:rPr>
                  <a:t>𝓡 </a:t>
                </a:r>
                <a:r>
                  <a:rPr lang="en-US" sz="1200" dirty="0" smtClean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invalid</a:t>
                </a:r>
                <a:endParaRPr lang="en-US" sz="1200" dirty="0">
                  <a:solidFill>
                    <a:srgbClr val="000090"/>
                  </a:solidFill>
                  <a:latin typeface="Times New Roman"/>
                  <a:cs typeface="Times New Roman"/>
                </a:endParaRPr>
              </a:p>
            </p:txBody>
          </p:sp>
        </p:grpSp>
        <p:cxnSp>
          <p:nvCxnSpPr>
            <p:cNvPr id="40" name="Straight Arrow Connector 39"/>
            <p:cNvCxnSpPr/>
            <p:nvPr/>
          </p:nvCxnSpPr>
          <p:spPr>
            <a:xfrm>
              <a:off x="3657600" y="5583198"/>
              <a:ext cx="762000" cy="0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3657600" y="5306199"/>
              <a:ext cx="100512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𝓡 (rollback)</a:t>
              </a:r>
              <a:endParaRPr lang="en-US" sz="12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657600" y="51054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_</a:t>
              </a:r>
              <a:endParaRPr lang="en-US" sz="1600" b="1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H="1">
              <a:off x="3276600" y="5791200"/>
              <a:ext cx="381000" cy="0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3200400" y="5544979"/>
              <a:ext cx="533400" cy="246221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Error</a:t>
              </a:r>
            </a:p>
          </p:txBody>
        </p:sp>
      </p:grp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5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Outline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Case for Architecture-Based Self-Protection (ABSP</a:t>
            </a:r>
            <a:r>
              <a:rPr lang="en-US" dirty="0" smtClean="0"/>
              <a:t>)</a:t>
            </a:r>
            <a:endParaRPr lang="en-US" sz="2400" dirty="0" smtClean="0"/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Motivating Example</a:t>
            </a:r>
          </a:p>
          <a:p>
            <a:pPr lvl="1">
              <a:lnSpc>
                <a:spcPct val="150000"/>
              </a:lnSpc>
              <a:buClr>
                <a:srgbClr val="0F6FC6"/>
              </a:buClr>
            </a:pPr>
            <a:r>
              <a:rPr lang="en-US" sz="2100" dirty="0">
                <a:solidFill>
                  <a:prstClr val="black"/>
                </a:solidFill>
              </a:rPr>
              <a:t>How ABSP fills the gap in traditional protection mechanisms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ABSP Patterns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Protective Wrapper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Software Rejuvenation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Agreement-Based Redundancy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Implementing ABSP Patterns Using RAINBOW Framework</a:t>
            </a:r>
          </a:p>
          <a:p>
            <a:pPr lvl="1">
              <a:lnSpc>
                <a:spcPct val="150000"/>
              </a:lnSpc>
            </a:pPr>
            <a:r>
              <a:rPr lang="en-US" sz="2000" dirty="0" err="1" smtClean="0"/>
              <a:t>DoS</a:t>
            </a:r>
            <a:r>
              <a:rPr lang="en-US" sz="2000" dirty="0" smtClean="0"/>
              <a:t> Attack Mitigation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Concluding Remarks</a:t>
            </a:r>
            <a:endParaRPr lang="en-US" sz="2000" dirty="0" smtClean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57200" y="4800600"/>
            <a:ext cx="8077200" cy="427037"/>
          </a:xfrm>
          <a:prstGeom prst="rect">
            <a:avLst/>
          </a:prstGeom>
          <a:noFill/>
          <a:ln w="38100">
            <a:solidFill>
              <a:srgbClr val="0B1F6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3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Rainbow Framework as “Architecture Manager”</a:t>
            </a:r>
            <a:endParaRPr lang="en-US" sz="3200" dirty="0"/>
          </a:p>
        </p:txBody>
      </p:sp>
      <p:sp>
        <p:nvSpPr>
          <p:cNvPr id="59" name="AutoShape 3"/>
          <p:cNvSpPr>
            <a:spLocks noChangeArrowheads="1"/>
          </p:cNvSpPr>
          <p:nvPr/>
        </p:nvSpPr>
        <p:spPr bwMode="gray">
          <a:xfrm>
            <a:off x="2286000" y="4800600"/>
            <a:ext cx="4572000" cy="16764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tIns="0" bIns="0" anchor="b"/>
          <a:lstStyle/>
          <a:p>
            <a:pPr eaLnBrk="0" hangingPunct="0"/>
            <a:r>
              <a:rPr lang="en-US" altLang="ko-KR">
                <a:solidFill>
                  <a:srgbClr val="000000"/>
                </a:solidFill>
                <a:ea typeface="굴림" pitchFamily="50" charset="-127"/>
                <a:cs typeface="Arial" charset="0"/>
              </a:rPr>
              <a:t>System</a:t>
            </a:r>
            <a:br>
              <a:rPr lang="en-US" altLang="ko-KR">
                <a:solidFill>
                  <a:srgbClr val="000000"/>
                </a:solidFill>
                <a:ea typeface="굴림" pitchFamily="50" charset="-127"/>
                <a:cs typeface="Arial" charset="0"/>
              </a:rPr>
            </a:br>
            <a:r>
              <a:rPr lang="en-US" altLang="ko-KR">
                <a:solidFill>
                  <a:srgbClr val="000000"/>
                </a:solidFill>
                <a:ea typeface="굴림" pitchFamily="50" charset="-127"/>
                <a:cs typeface="Arial" charset="0"/>
              </a:rPr>
              <a:t>Layer</a:t>
            </a:r>
            <a:endParaRPr lang="en-US" altLang="ko-KR" sz="3200">
              <a:solidFill>
                <a:srgbClr val="003366"/>
              </a:solidFill>
              <a:ea typeface="굴림" pitchFamily="50" charset="-127"/>
              <a:cs typeface="Arial" charset="0"/>
            </a:endParaRPr>
          </a:p>
        </p:txBody>
      </p:sp>
      <p:sp>
        <p:nvSpPr>
          <p:cNvPr id="60" name="AutoShape 4"/>
          <p:cNvSpPr>
            <a:spLocks noChangeArrowheads="1"/>
          </p:cNvSpPr>
          <p:nvPr/>
        </p:nvSpPr>
        <p:spPr bwMode="gray">
          <a:xfrm>
            <a:off x="1371600" y="1524000"/>
            <a:ext cx="6400800" cy="32004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tIns="0" bIns="0"/>
          <a:lstStyle/>
          <a:p>
            <a:pPr algn="r" eaLnBrk="0" hangingPunct="0"/>
            <a:r>
              <a:rPr lang="en-US" altLang="ko-KR">
                <a:solidFill>
                  <a:srgbClr val="000000"/>
                </a:solidFill>
                <a:ea typeface="굴림" pitchFamily="50" charset="-127"/>
                <a:cs typeface="Arial" charset="0"/>
              </a:rPr>
              <a:t>Architecture Layer</a:t>
            </a:r>
            <a:endParaRPr lang="en-US" altLang="ko-KR" sz="3200">
              <a:solidFill>
                <a:srgbClr val="003366"/>
              </a:solidFill>
              <a:ea typeface="굴림" pitchFamily="50" charset="-127"/>
              <a:cs typeface="Arial" charset="0"/>
            </a:endParaRPr>
          </a:p>
        </p:txBody>
      </p:sp>
      <p:grpSp>
        <p:nvGrpSpPr>
          <p:cNvPr id="61" name="Group 5"/>
          <p:cNvGrpSpPr>
            <a:grpSpLocks/>
          </p:cNvGrpSpPr>
          <p:nvPr/>
        </p:nvGrpSpPr>
        <p:grpSpPr bwMode="auto">
          <a:xfrm>
            <a:off x="3276600" y="5791200"/>
            <a:ext cx="2667000" cy="609600"/>
            <a:chOff x="2112" y="3504"/>
            <a:chExt cx="1680" cy="384"/>
          </a:xfrm>
        </p:grpSpPr>
        <p:sp>
          <p:nvSpPr>
            <p:cNvPr id="62" name="AutoShape 6"/>
            <p:cNvSpPr>
              <a:spLocks noChangeArrowheads="1"/>
            </p:cNvSpPr>
            <p:nvPr/>
          </p:nvSpPr>
          <p:spPr bwMode="gray">
            <a:xfrm>
              <a:off x="2112" y="3504"/>
              <a:ext cx="1680" cy="384"/>
            </a:xfrm>
            <a:prstGeom prst="cloudCallout">
              <a:avLst>
                <a:gd name="adj1" fmla="val 713"/>
                <a:gd name="adj2" fmla="val 24218"/>
              </a:avLst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 lIns="45720" rIns="0" anchor="ctr" anchorCtr="1"/>
            <a:lstStyle/>
            <a:p>
              <a:pPr algn="ctr" eaLnBrk="0" hangingPunct="0">
                <a:lnSpc>
                  <a:spcPct val="56000"/>
                </a:lnSpc>
              </a:pPr>
              <a:r>
                <a:rPr lang="en-US" altLang="ko-KR" dirty="0" smtClean="0">
                  <a:solidFill>
                    <a:srgbClr val="000000"/>
                  </a:solidFill>
                  <a:ea typeface="굴림" pitchFamily="50" charset="-127"/>
                  <a:cs typeface="Arial" charset="0"/>
                </a:rPr>
                <a:t>Target System</a:t>
              </a:r>
              <a:endParaRPr lang="en-US" altLang="ko-KR" dirty="0">
                <a:solidFill>
                  <a:srgbClr val="003366"/>
                </a:solidFill>
                <a:ea typeface="굴림" pitchFamily="50" charset="-127"/>
                <a:cs typeface="Arial" charset="0"/>
              </a:endParaRPr>
            </a:p>
          </p:txBody>
        </p:sp>
        <p:sp>
          <p:nvSpPr>
            <p:cNvPr id="63" name="Rectangle 7"/>
            <p:cNvSpPr>
              <a:spLocks noChangeArrowheads="1"/>
            </p:cNvSpPr>
            <p:nvPr/>
          </p:nvSpPr>
          <p:spPr bwMode="auto">
            <a:xfrm>
              <a:off x="2269" y="3600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64" name="Rectangle 8"/>
            <p:cNvSpPr>
              <a:spLocks noChangeArrowheads="1"/>
            </p:cNvSpPr>
            <p:nvPr/>
          </p:nvSpPr>
          <p:spPr bwMode="auto">
            <a:xfrm>
              <a:off x="3565" y="3648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65" name="Rectangle 9"/>
            <p:cNvSpPr>
              <a:spLocks noChangeArrowheads="1"/>
            </p:cNvSpPr>
            <p:nvPr/>
          </p:nvSpPr>
          <p:spPr bwMode="auto">
            <a:xfrm>
              <a:off x="2269" y="3600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66" name="Rectangle 10"/>
            <p:cNvSpPr>
              <a:spLocks noChangeArrowheads="1"/>
            </p:cNvSpPr>
            <p:nvPr/>
          </p:nvSpPr>
          <p:spPr bwMode="auto">
            <a:xfrm>
              <a:off x="3325" y="3552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pitchFamily="50" charset="-127"/>
              </a:endParaRPr>
            </a:p>
          </p:txBody>
        </p:sp>
      </p:grpSp>
      <p:sp>
        <p:nvSpPr>
          <p:cNvPr id="67" name="Rectangle 11"/>
          <p:cNvSpPr>
            <a:spLocks noChangeArrowheads="1"/>
          </p:cNvSpPr>
          <p:nvPr/>
        </p:nvSpPr>
        <p:spPr bwMode="auto">
          <a:xfrm>
            <a:off x="2438400" y="4495800"/>
            <a:ext cx="4267200" cy="533400"/>
          </a:xfrm>
          <a:prstGeom prst="rect">
            <a:avLst/>
          </a:prstGeom>
          <a:solidFill>
            <a:srgbClr val="FF9900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lIns="18288" rIns="18288" anchor="ctr"/>
          <a:lstStyle/>
          <a:p>
            <a:pPr algn="ctr" eaLnBrk="0" hangingPunct="0">
              <a:lnSpc>
                <a:spcPct val="90000"/>
              </a:lnSpc>
            </a:pPr>
            <a:r>
              <a:rPr lang="en-US" altLang="ko-KR">
                <a:solidFill>
                  <a:srgbClr val="333333"/>
                </a:solidFill>
                <a:ea typeface="굴림" pitchFamily="50" charset="-127"/>
                <a:cs typeface="Arial" charset="0"/>
              </a:rPr>
              <a:t>Translation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altLang="ko-KR">
                <a:solidFill>
                  <a:srgbClr val="333333"/>
                </a:solidFill>
                <a:ea typeface="굴림" pitchFamily="50" charset="-127"/>
                <a:cs typeface="Arial" charset="0"/>
              </a:rPr>
              <a:t>Infrastructure</a:t>
            </a:r>
            <a:endParaRPr lang="en-US" altLang="ko-KR">
              <a:solidFill>
                <a:srgbClr val="003366"/>
              </a:solidFill>
              <a:ea typeface="굴림" pitchFamily="50" charset="-127"/>
              <a:cs typeface="Arial" charset="0"/>
            </a:endParaRPr>
          </a:p>
        </p:txBody>
      </p:sp>
      <p:cxnSp>
        <p:nvCxnSpPr>
          <p:cNvPr id="68" name="AutoShape 12"/>
          <p:cNvCxnSpPr>
            <a:cxnSpLocks noChangeShapeType="1"/>
          </p:cNvCxnSpPr>
          <p:nvPr/>
        </p:nvCxnSpPr>
        <p:spPr bwMode="auto">
          <a:xfrm flipH="1" flipV="1">
            <a:off x="3635375" y="3021013"/>
            <a:ext cx="803275" cy="446087"/>
          </a:xfrm>
          <a:prstGeom prst="straightConnector1">
            <a:avLst/>
          </a:prstGeom>
          <a:noFill/>
          <a:ln w="12700">
            <a:noFill/>
            <a:prstDash val="sysDot"/>
            <a:round/>
            <a:headEnd/>
            <a:tailEnd type="triangle" w="med" len="med"/>
          </a:ln>
        </p:spPr>
      </p:cxnSp>
      <p:sp>
        <p:nvSpPr>
          <p:cNvPr id="69" name="Rectangle 13"/>
          <p:cNvSpPr>
            <a:spLocks noChangeArrowheads="1"/>
          </p:cNvSpPr>
          <p:nvPr/>
        </p:nvSpPr>
        <p:spPr bwMode="auto">
          <a:xfrm>
            <a:off x="3733800" y="1828800"/>
            <a:ext cx="1676400" cy="990600"/>
          </a:xfrm>
          <a:prstGeom prst="rect">
            <a:avLst/>
          </a:prstGeom>
          <a:solidFill>
            <a:srgbClr val="FF6767"/>
          </a:solidFill>
          <a:ln w="9525" algn="ctr">
            <a:solidFill>
              <a:srgbClr val="333333"/>
            </a:solidFill>
            <a:miter lim="800000"/>
            <a:headEnd/>
            <a:tailEnd/>
          </a:ln>
        </p:spPr>
        <p:txBody>
          <a:bodyPr lIns="274320" tIns="0" rIns="0" bIns="0" anchor="ctr"/>
          <a:lstStyle/>
          <a:p>
            <a:pPr algn="ctr" eaLnBrk="0" hangingPunct="0"/>
            <a:r>
              <a:rPr lang="en-US" altLang="ko-KR">
                <a:solidFill>
                  <a:srgbClr val="333333"/>
                </a:solidFill>
                <a:ea typeface="굴림" pitchFamily="50" charset="-127"/>
                <a:cs typeface="Arial" charset="0"/>
              </a:rPr>
              <a:t>Adaptation</a:t>
            </a:r>
          </a:p>
          <a:p>
            <a:pPr algn="ctr" eaLnBrk="0" hangingPunct="0"/>
            <a:r>
              <a:rPr lang="en-US" altLang="ko-KR">
                <a:solidFill>
                  <a:srgbClr val="333333"/>
                </a:solidFill>
                <a:ea typeface="굴림" pitchFamily="50" charset="-127"/>
                <a:cs typeface="Arial" charset="0"/>
              </a:rPr>
              <a:t>Manager</a:t>
            </a:r>
          </a:p>
        </p:txBody>
      </p:sp>
      <p:sp>
        <p:nvSpPr>
          <p:cNvPr id="70" name="Rectangle 14"/>
          <p:cNvSpPr>
            <a:spLocks noChangeArrowheads="1"/>
          </p:cNvSpPr>
          <p:nvPr/>
        </p:nvSpPr>
        <p:spPr bwMode="auto">
          <a:xfrm flipV="1">
            <a:off x="2667000" y="3124200"/>
            <a:ext cx="3810000" cy="1066800"/>
          </a:xfrm>
          <a:prstGeom prst="rect">
            <a:avLst/>
          </a:prstGeom>
          <a:solidFill>
            <a:srgbClr val="BCBCFA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lIns="0" tIns="91440" rIns="0" bIns="0" anchorCtr="1"/>
          <a:lstStyle/>
          <a:p>
            <a:pPr eaLnBrk="0" hangingPunct="0"/>
            <a:endParaRPr lang="ko-KR" altLang="en-US" sz="500">
              <a:solidFill>
                <a:srgbClr val="333333"/>
              </a:solidFill>
              <a:ea typeface="굴림" pitchFamily="50" charset="-127"/>
              <a:cs typeface="Arial" charset="0"/>
            </a:endParaRPr>
          </a:p>
          <a:p>
            <a:pPr eaLnBrk="0" hangingPunct="0"/>
            <a:r>
              <a:rPr lang="en-US" altLang="ko-KR">
                <a:solidFill>
                  <a:srgbClr val="333333"/>
                </a:solidFill>
                <a:ea typeface="굴림" pitchFamily="50" charset="-127"/>
                <a:cs typeface="Arial" charset="0"/>
              </a:rPr>
              <a:t>Model Manager</a:t>
            </a:r>
          </a:p>
        </p:txBody>
      </p:sp>
      <p:sp>
        <p:nvSpPr>
          <p:cNvPr id="71" name="Rectangle 15"/>
          <p:cNvSpPr>
            <a:spLocks noChangeArrowheads="1"/>
          </p:cNvSpPr>
          <p:nvPr/>
        </p:nvSpPr>
        <p:spPr bwMode="auto">
          <a:xfrm>
            <a:off x="1600200" y="2209800"/>
            <a:ext cx="1676400" cy="762000"/>
          </a:xfrm>
          <a:prstGeom prst="rect">
            <a:avLst/>
          </a:prstGeom>
          <a:solidFill>
            <a:srgbClr val="99CC00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lIns="274320" tIns="0" rIns="0" bIns="0" anchor="ctr"/>
          <a:lstStyle/>
          <a:p>
            <a:pPr algn="ctr"/>
            <a:r>
              <a:rPr lang="en-US" altLang="ko-KR">
                <a:solidFill>
                  <a:srgbClr val="333333"/>
                </a:solidFill>
                <a:ea typeface="굴림" pitchFamily="50" charset="-127"/>
              </a:rPr>
              <a:t>Strategy</a:t>
            </a:r>
          </a:p>
          <a:p>
            <a:pPr algn="ctr"/>
            <a:r>
              <a:rPr lang="en-US" altLang="ko-KR">
                <a:solidFill>
                  <a:srgbClr val="333333"/>
                </a:solidFill>
                <a:ea typeface="굴림" pitchFamily="50" charset="-127"/>
              </a:rPr>
              <a:t>Executor</a:t>
            </a:r>
          </a:p>
        </p:txBody>
      </p:sp>
      <p:sp>
        <p:nvSpPr>
          <p:cNvPr id="72" name="Rectangle 16"/>
          <p:cNvSpPr>
            <a:spLocks noChangeArrowheads="1"/>
          </p:cNvSpPr>
          <p:nvPr/>
        </p:nvSpPr>
        <p:spPr bwMode="auto">
          <a:xfrm>
            <a:off x="2514600" y="5105400"/>
            <a:ext cx="4114800" cy="609600"/>
          </a:xfrm>
          <a:prstGeom prst="rect">
            <a:avLst/>
          </a:prstGeom>
          <a:solidFill>
            <a:srgbClr val="FFFFFF">
              <a:alpha val="34117"/>
            </a:srgbClr>
          </a:solidFill>
          <a:ln w="9525">
            <a:solidFill>
              <a:srgbClr val="333333"/>
            </a:solidFill>
            <a:prstDash val="dash"/>
            <a:miter lim="800000"/>
            <a:headEnd/>
            <a:tailEnd/>
          </a:ln>
        </p:spPr>
        <p:txBody>
          <a:bodyPr wrap="none" lIns="18288" rIns="18288"/>
          <a:lstStyle/>
          <a:p>
            <a:pPr algn="ctr" eaLnBrk="0" hangingPunct="0"/>
            <a:r>
              <a:rPr lang="en-US" altLang="ko-KR">
                <a:solidFill>
                  <a:srgbClr val="333333"/>
                </a:solidFill>
                <a:ea typeface="굴림" pitchFamily="50" charset="-127"/>
                <a:cs typeface="Arial" charset="0"/>
              </a:rPr>
              <a:t>System API	    </a:t>
            </a:r>
            <a:endParaRPr lang="en-US" altLang="ko-KR" sz="4400">
              <a:solidFill>
                <a:srgbClr val="003366"/>
              </a:solidFill>
              <a:ea typeface="굴림" pitchFamily="50" charset="-127"/>
              <a:cs typeface="Arial" charset="0"/>
            </a:endParaRPr>
          </a:p>
        </p:txBody>
      </p:sp>
      <p:sp>
        <p:nvSpPr>
          <p:cNvPr id="73" name="AutoShape 17"/>
          <p:cNvSpPr>
            <a:spLocks noChangeArrowheads="1"/>
          </p:cNvSpPr>
          <p:nvPr/>
        </p:nvSpPr>
        <p:spPr bwMode="auto">
          <a:xfrm>
            <a:off x="2438400" y="4597400"/>
            <a:ext cx="381000" cy="330200"/>
          </a:xfrm>
          <a:prstGeom prst="homePlate">
            <a:avLst>
              <a:gd name="adj" fmla="val 28846"/>
            </a:avLst>
          </a:prstGeom>
          <a:solidFill>
            <a:sysClr val="window" lastClr="FF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굴림" pitchFamily="50" charset="-127"/>
            </a:endParaRPr>
          </a:p>
        </p:txBody>
      </p:sp>
      <p:sp>
        <p:nvSpPr>
          <p:cNvPr id="74" name="AutoShape 18"/>
          <p:cNvSpPr>
            <a:spLocks noChangeArrowheads="1"/>
          </p:cNvSpPr>
          <p:nvPr/>
        </p:nvSpPr>
        <p:spPr bwMode="auto">
          <a:xfrm>
            <a:off x="1981200" y="4597400"/>
            <a:ext cx="381000" cy="330200"/>
          </a:xfrm>
          <a:prstGeom prst="homePlate">
            <a:avLst>
              <a:gd name="adj" fmla="val 28846"/>
            </a:avLst>
          </a:prstGeom>
          <a:solidFill>
            <a:srgbClr val="FF9900"/>
          </a:solidFill>
          <a:ln w="9525">
            <a:solidFill>
              <a:srgbClr val="000000">
                <a:alpha val="50195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400">
              <a:latin typeface="Arial" charset="0"/>
              <a:ea typeface="굴림" pitchFamily="50" charset="-127"/>
            </a:endParaRPr>
          </a:p>
        </p:txBody>
      </p:sp>
      <p:sp>
        <p:nvSpPr>
          <p:cNvPr id="75" name="AutoShape 19"/>
          <p:cNvSpPr>
            <a:spLocks noChangeArrowheads="1"/>
          </p:cNvSpPr>
          <p:nvPr/>
        </p:nvSpPr>
        <p:spPr bwMode="auto">
          <a:xfrm>
            <a:off x="5791200" y="5181600"/>
            <a:ext cx="762000" cy="457200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굴림" pitchFamily="50" charset="-127"/>
              </a:rPr>
              <a:t>Probes</a:t>
            </a:r>
          </a:p>
        </p:txBody>
      </p:sp>
      <p:sp>
        <p:nvSpPr>
          <p:cNvPr id="76" name="AutoShape 20"/>
          <p:cNvSpPr>
            <a:spLocks noChangeArrowheads="1"/>
          </p:cNvSpPr>
          <p:nvPr/>
        </p:nvSpPr>
        <p:spPr bwMode="auto">
          <a:xfrm>
            <a:off x="4724400" y="5181600"/>
            <a:ext cx="990600" cy="457200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굴림" pitchFamily="50" charset="-127"/>
              </a:rPr>
              <a:t>Resource</a:t>
            </a:r>
          </a:p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굴림" pitchFamily="50" charset="-127"/>
              </a:rPr>
              <a:t>Discovery</a:t>
            </a:r>
          </a:p>
        </p:txBody>
      </p:sp>
      <p:sp>
        <p:nvSpPr>
          <p:cNvPr id="77" name="AutoShape 21"/>
          <p:cNvSpPr>
            <a:spLocks noChangeArrowheads="1"/>
          </p:cNvSpPr>
          <p:nvPr/>
        </p:nvSpPr>
        <p:spPr bwMode="auto">
          <a:xfrm>
            <a:off x="2590800" y="5181600"/>
            <a:ext cx="838200" cy="457200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굴림" pitchFamily="50" charset="-127"/>
              </a:rPr>
              <a:t>Effectors</a:t>
            </a:r>
          </a:p>
        </p:txBody>
      </p:sp>
      <p:cxnSp>
        <p:nvCxnSpPr>
          <p:cNvPr id="78" name="AutoShape 22"/>
          <p:cNvCxnSpPr>
            <a:cxnSpLocks noChangeShapeType="1"/>
            <a:stCxn id="75" idx="2"/>
            <a:endCxn id="64" idx="0"/>
          </p:cNvCxnSpPr>
          <p:nvPr/>
        </p:nvCxnSpPr>
        <p:spPr bwMode="auto">
          <a:xfrm flipH="1">
            <a:off x="5659438" y="5638800"/>
            <a:ext cx="512762" cy="381000"/>
          </a:xfrm>
          <a:prstGeom prst="straightConnector1">
            <a:avLst/>
          </a:prstGeom>
          <a:noFill/>
          <a:ln w="12700">
            <a:solidFill>
              <a:sysClr val="windowText" lastClr="000000"/>
            </a:solidFill>
            <a:prstDash val="dashDot"/>
            <a:round/>
            <a:headEnd type="triangle" w="sm" len="med"/>
            <a:tailEnd type="triangle" w="sm" len="med"/>
          </a:ln>
        </p:spPr>
      </p:cxnSp>
      <p:cxnSp>
        <p:nvCxnSpPr>
          <p:cNvPr id="79" name="AutoShape 23"/>
          <p:cNvCxnSpPr>
            <a:cxnSpLocks noChangeShapeType="1"/>
            <a:stCxn id="76" idx="2"/>
            <a:endCxn id="66" idx="0"/>
          </p:cNvCxnSpPr>
          <p:nvPr/>
        </p:nvCxnSpPr>
        <p:spPr bwMode="auto">
          <a:xfrm>
            <a:off x="5219700" y="5638800"/>
            <a:ext cx="58738" cy="228600"/>
          </a:xfrm>
          <a:prstGeom prst="straightConnector1">
            <a:avLst/>
          </a:prstGeom>
          <a:noFill/>
          <a:ln w="12700">
            <a:solidFill>
              <a:sysClr val="windowText" lastClr="000000"/>
            </a:solidFill>
            <a:prstDash val="dashDot"/>
            <a:round/>
            <a:headEnd/>
            <a:tailEnd type="triangle" w="sm" len="med"/>
          </a:ln>
        </p:spPr>
      </p:cxnSp>
      <p:cxnSp>
        <p:nvCxnSpPr>
          <p:cNvPr id="80" name="AutoShape 24"/>
          <p:cNvCxnSpPr>
            <a:cxnSpLocks noChangeShapeType="1"/>
            <a:stCxn id="77" idx="2"/>
            <a:endCxn id="63" idx="0"/>
          </p:cNvCxnSpPr>
          <p:nvPr/>
        </p:nvCxnSpPr>
        <p:spPr bwMode="auto">
          <a:xfrm>
            <a:off x="3009900" y="5638800"/>
            <a:ext cx="592138" cy="304800"/>
          </a:xfrm>
          <a:prstGeom prst="straightConnector1">
            <a:avLst/>
          </a:prstGeom>
          <a:noFill/>
          <a:ln w="12700">
            <a:solidFill>
              <a:sysClr val="windowText" lastClr="000000"/>
            </a:solidFill>
            <a:prstDash val="dashDot"/>
            <a:round/>
            <a:headEnd/>
            <a:tailEnd type="triangle" w="sm" len="med"/>
          </a:ln>
        </p:spPr>
      </p:cxnSp>
      <p:sp>
        <p:nvSpPr>
          <p:cNvPr id="81" name="Rectangle 25"/>
          <p:cNvSpPr>
            <a:spLocks noChangeArrowheads="1"/>
          </p:cNvSpPr>
          <p:nvPr/>
        </p:nvSpPr>
        <p:spPr bwMode="auto">
          <a:xfrm>
            <a:off x="3678238" y="53340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ea typeface="굴림" pitchFamily="50" charset="-127"/>
            </a:endParaRPr>
          </a:p>
        </p:txBody>
      </p:sp>
      <p:sp>
        <p:nvSpPr>
          <p:cNvPr id="82" name="AutoShape 26"/>
          <p:cNvSpPr>
            <a:spLocks noChangeArrowheads="1"/>
          </p:cNvSpPr>
          <p:nvPr/>
        </p:nvSpPr>
        <p:spPr bwMode="auto">
          <a:xfrm>
            <a:off x="5562600" y="4343400"/>
            <a:ext cx="762000" cy="762000"/>
          </a:xfrm>
          <a:prstGeom prst="upArrow">
            <a:avLst>
              <a:gd name="adj1" fmla="val 44093"/>
              <a:gd name="adj2" fmla="val 40801"/>
            </a:avLst>
          </a:prstGeom>
          <a:solidFill>
            <a:sysClr val="window" lastClr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굴림" pitchFamily="50" charset="-127"/>
              <a:cs typeface="Arial" charset="0"/>
            </a:endParaRPr>
          </a:p>
        </p:txBody>
      </p:sp>
      <p:sp>
        <p:nvSpPr>
          <p:cNvPr id="83" name="Rectangle 27"/>
          <p:cNvSpPr>
            <a:spLocks noChangeArrowheads="1"/>
          </p:cNvSpPr>
          <p:nvPr/>
        </p:nvSpPr>
        <p:spPr bwMode="auto">
          <a:xfrm rot="5400000">
            <a:off x="6362700" y="3695700"/>
            <a:ext cx="144463" cy="682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ko-KR" altLang="en-US">
              <a:ea typeface="굴림" pitchFamily="50" charset="-127"/>
            </a:endParaRPr>
          </a:p>
        </p:txBody>
      </p:sp>
      <p:cxnSp>
        <p:nvCxnSpPr>
          <p:cNvPr id="84" name="AutoShape 28"/>
          <p:cNvCxnSpPr>
            <a:cxnSpLocks noChangeShapeType="1"/>
            <a:stCxn id="87" idx="1"/>
            <a:endCxn id="89" idx="3"/>
          </p:cNvCxnSpPr>
          <p:nvPr/>
        </p:nvCxnSpPr>
        <p:spPr bwMode="auto">
          <a:xfrm rot="10800000">
            <a:off x="2447925" y="2973388"/>
            <a:ext cx="219075" cy="752475"/>
          </a:xfrm>
          <a:prstGeom prst="bentConnector2">
            <a:avLst/>
          </a:prstGeom>
          <a:noFill/>
          <a:ln w="12700">
            <a:solidFill>
              <a:srgbClr val="000000"/>
            </a:solidFill>
            <a:miter lim="800000"/>
            <a:headEnd type="stealth" w="med" len="lg"/>
            <a:tailEnd type="arrow" w="med" len="sm"/>
          </a:ln>
        </p:spPr>
      </p:cxnSp>
      <p:cxnSp>
        <p:nvCxnSpPr>
          <p:cNvPr id="85" name="AutoShape 29"/>
          <p:cNvCxnSpPr>
            <a:cxnSpLocks noChangeShapeType="1"/>
            <a:stCxn id="90" idx="0"/>
            <a:endCxn id="91" idx="2"/>
          </p:cNvCxnSpPr>
          <p:nvPr/>
        </p:nvCxnSpPr>
        <p:spPr bwMode="auto">
          <a:xfrm>
            <a:off x="3278188" y="2511425"/>
            <a:ext cx="457200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stealth" w="lg" len="lg"/>
            <a:tailEnd type="arrow" w="lg" len="sm"/>
          </a:ln>
        </p:spPr>
      </p:cxnSp>
      <p:cxnSp>
        <p:nvCxnSpPr>
          <p:cNvPr id="86" name="AutoShape 30"/>
          <p:cNvCxnSpPr>
            <a:cxnSpLocks noChangeShapeType="1"/>
            <a:stCxn id="100" idx="1"/>
            <a:endCxn id="92" idx="3"/>
          </p:cNvCxnSpPr>
          <p:nvPr/>
        </p:nvCxnSpPr>
        <p:spPr bwMode="auto">
          <a:xfrm rot="10800000">
            <a:off x="5410200" y="2508250"/>
            <a:ext cx="457200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none" w="med" len="lg"/>
            <a:tailEnd type="stealth" w="med" len="lg"/>
          </a:ln>
        </p:spPr>
      </p:cxnSp>
      <p:sp>
        <p:nvSpPr>
          <p:cNvPr id="87" name="Rectangle 31"/>
          <p:cNvSpPr>
            <a:spLocks noChangeArrowheads="1"/>
          </p:cNvSpPr>
          <p:nvPr/>
        </p:nvSpPr>
        <p:spPr bwMode="auto">
          <a:xfrm>
            <a:off x="2667000" y="3657600"/>
            <a:ext cx="73025" cy="1349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ko-KR" altLang="en-US">
              <a:ea typeface="굴림" pitchFamily="50" charset="-127"/>
            </a:endParaRPr>
          </a:p>
        </p:txBody>
      </p:sp>
      <p:cxnSp>
        <p:nvCxnSpPr>
          <p:cNvPr id="88" name="AutoShape 32"/>
          <p:cNvCxnSpPr>
            <a:cxnSpLocks noChangeShapeType="1"/>
            <a:stCxn id="83" idx="0"/>
            <a:endCxn id="99" idx="2"/>
          </p:cNvCxnSpPr>
          <p:nvPr/>
        </p:nvCxnSpPr>
        <p:spPr bwMode="auto">
          <a:xfrm flipV="1">
            <a:off x="6472238" y="2971800"/>
            <a:ext cx="238125" cy="758825"/>
          </a:xfrm>
          <a:prstGeom prst="bentConnector2">
            <a:avLst/>
          </a:prstGeom>
          <a:noFill/>
          <a:ln w="12700">
            <a:solidFill>
              <a:srgbClr val="000000"/>
            </a:solidFill>
            <a:miter lim="800000"/>
            <a:headEnd type="stealth" w="med" len="lg"/>
            <a:tailEnd type="arrow" w="med" len="sm"/>
          </a:ln>
        </p:spPr>
      </p:cxnSp>
      <p:sp>
        <p:nvSpPr>
          <p:cNvPr id="89" name="Rectangle 33"/>
          <p:cNvSpPr>
            <a:spLocks noChangeArrowheads="1"/>
          </p:cNvSpPr>
          <p:nvPr/>
        </p:nvSpPr>
        <p:spPr bwMode="auto">
          <a:xfrm rot="5400000">
            <a:off x="2410619" y="2867819"/>
            <a:ext cx="73025" cy="1349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ko-KR" altLang="en-US">
              <a:ea typeface="굴림" pitchFamily="50" charset="-127"/>
            </a:endParaRPr>
          </a:p>
        </p:txBody>
      </p:sp>
      <p:sp>
        <p:nvSpPr>
          <p:cNvPr id="90" name="Rectangle 34"/>
          <p:cNvSpPr>
            <a:spLocks noChangeArrowheads="1"/>
          </p:cNvSpPr>
          <p:nvPr/>
        </p:nvSpPr>
        <p:spPr bwMode="auto">
          <a:xfrm rot="5400000">
            <a:off x="3171031" y="2475707"/>
            <a:ext cx="142875" cy="68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ko-KR" altLang="en-US">
              <a:ea typeface="굴림" pitchFamily="50" charset="-127"/>
            </a:endParaRPr>
          </a:p>
        </p:txBody>
      </p:sp>
      <p:sp>
        <p:nvSpPr>
          <p:cNvPr id="91" name="Rectangle 35"/>
          <p:cNvSpPr>
            <a:spLocks noChangeArrowheads="1"/>
          </p:cNvSpPr>
          <p:nvPr/>
        </p:nvSpPr>
        <p:spPr bwMode="auto">
          <a:xfrm rot="5400000">
            <a:off x="3696494" y="2475706"/>
            <a:ext cx="142875" cy="682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ko-KR" altLang="en-US">
              <a:ea typeface="굴림" pitchFamily="50" charset="-127"/>
            </a:endParaRPr>
          </a:p>
        </p:txBody>
      </p:sp>
      <p:sp>
        <p:nvSpPr>
          <p:cNvPr id="92" name="Rectangle 36"/>
          <p:cNvSpPr>
            <a:spLocks noChangeArrowheads="1"/>
          </p:cNvSpPr>
          <p:nvPr/>
        </p:nvSpPr>
        <p:spPr bwMode="auto">
          <a:xfrm>
            <a:off x="5340350" y="2438400"/>
            <a:ext cx="69850" cy="138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ko-KR" altLang="en-US">
              <a:ea typeface="굴림" pitchFamily="50" charset="-127"/>
            </a:endParaRPr>
          </a:p>
        </p:txBody>
      </p:sp>
      <p:sp>
        <p:nvSpPr>
          <p:cNvPr id="93" name="AutoShape 37"/>
          <p:cNvSpPr>
            <a:spLocks noChangeArrowheads="1"/>
          </p:cNvSpPr>
          <p:nvPr/>
        </p:nvSpPr>
        <p:spPr bwMode="auto">
          <a:xfrm>
            <a:off x="5524500" y="4095750"/>
            <a:ext cx="838200" cy="247650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굴림" pitchFamily="50" charset="-127"/>
              </a:rPr>
              <a:t>Gauges</a:t>
            </a:r>
          </a:p>
        </p:txBody>
      </p:sp>
      <p:sp>
        <p:nvSpPr>
          <p:cNvPr id="94" name="AutoShape 38"/>
          <p:cNvSpPr>
            <a:spLocks noChangeArrowheads="1"/>
          </p:cNvSpPr>
          <p:nvPr/>
        </p:nvSpPr>
        <p:spPr bwMode="auto">
          <a:xfrm>
            <a:off x="1143000" y="1905000"/>
            <a:ext cx="381000" cy="381000"/>
          </a:xfrm>
          <a:prstGeom prst="homePlate">
            <a:avLst>
              <a:gd name="adj" fmla="val 25000"/>
            </a:avLst>
          </a:prstGeom>
          <a:solidFill>
            <a:srgbClr val="FF6767"/>
          </a:solidFill>
          <a:ln w="9525">
            <a:solidFill>
              <a:srgbClr val="000000">
                <a:alpha val="50195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400">
              <a:latin typeface="Arial" charset="0"/>
              <a:ea typeface="굴림" pitchFamily="50" charset="-127"/>
            </a:endParaRPr>
          </a:p>
        </p:txBody>
      </p:sp>
      <p:sp>
        <p:nvSpPr>
          <p:cNvPr id="95" name="AutoShape 39"/>
          <p:cNvSpPr>
            <a:spLocks noChangeArrowheads="1"/>
          </p:cNvSpPr>
          <p:nvPr/>
        </p:nvSpPr>
        <p:spPr bwMode="auto">
          <a:xfrm flipH="1">
            <a:off x="7620000" y="2514600"/>
            <a:ext cx="381000" cy="381000"/>
          </a:xfrm>
          <a:prstGeom prst="homePlate">
            <a:avLst>
              <a:gd name="adj" fmla="val 25000"/>
            </a:avLst>
          </a:prstGeom>
          <a:solidFill>
            <a:srgbClr val="FF91FF"/>
          </a:solidFill>
          <a:ln w="9525">
            <a:solidFill>
              <a:srgbClr val="000000">
                <a:alpha val="50195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400">
              <a:latin typeface="Arial" charset="0"/>
              <a:ea typeface="굴림" pitchFamily="50" charset="-127"/>
            </a:endParaRPr>
          </a:p>
        </p:txBody>
      </p:sp>
      <p:sp>
        <p:nvSpPr>
          <p:cNvPr id="96" name="AutoShape 40"/>
          <p:cNvSpPr>
            <a:spLocks noChangeArrowheads="1"/>
          </p:cNvSpPr>
          <p:nvPr/>
        </p:nvSpPr>
        <p:spPr bwMode="auto">
          <a:xfrm flipH="1">
            <a:off x="7620000" y="3200400"/>
            <a:ext cx="381000" cy="381000"/>
          </a:xfrm>
          <a:prstGeom prst="homePlate">
            <a:avLst>
              <a:gd name="adj" fmla="val 25000"/>
            </a:avLst>
          </a:prstGeom>
          <a:solidFill>
            <a:srgbClr val="BCBCFA"/>
          </a:solidFill>
          <a:ln w="9525">
            <a:solidFill>
              <a:srgbClr val="000000">
                <a:alpha val="50195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400">
              <a:latin typeface="Arial" charset="0"/>
              <a:ea typeface="굴림" pitchFamily="50" charset="-127"/>
            </a:endParaRPr>
          </a:p>
        </p:txBody>
      </p:sp>
      <p:sp>
        <p:nvSpPr>
          <p:cNvPr id="97" name="AutoShape 41"/>
          <p:cNvSpPr>
            <a:spLocks noChangeArrowheads="1"/>
          </p:cNvSpPr>
          <p:nvPr/>
        </p:nvSpPr>
        <p:spPr bwMode="auto">
          <a:xfrm>
            <a:off x="1143000" y="2514600"/>
            <a:ext cx="381000" cy="381000"/>
          </a:xfrm>
          <a:prstGeom prst="homePlate">
            <a:avLst>
              <a:gd name="adj" fmla="val 25000"/>
            </a:avLst>
          </a:prstGeom>
          <a:solidFill>
            <a:srgbClr val="99CC00"/>
          </a:solidFill>
          <a:ln w="9525">
            <a:solidFill>
              <a:srgbClr val="000000">
                <a:alpha val="50195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400">
              <a:latin typeface="Arial" charset="0"/>
              <a:ea typeface="굴림" pitchFamily="50" charset="-127"/>
            </a:endParaRPr>
          </a:p>
        </p:txBody>
      </p:sp>
      <p:sp>
        <p:nvSpPr>
          <p:cNvPr id="98" name="Rectangle 42"/>
          <p:cNvSpPr>
            <a:spLocks noChangeArrowheads="1"/>
          </p:cNvSpPr>
          <p:nvPr/>
        </p:nvSpPr>
        <p:spPr bwMode="auto">
          <a:xfrm>
            <a:off x="5867400" y="2209800"/>
            <a:ext cx="1676400" cy="762000"/>
          </a:xfrm>
          <a:prstGeom prst="rect">
            <a:avLst/>
          </a:prstGeom>
          <a:solidFill>
            <a:srgbClr val="FF91FF"/>
          </a:solidFill>
          <a:ln w="9525" algn="ctr">
            <a:solidFill>
              <a:srgbClr val="333333"/>
            </a:solidFill>
            <a:miter lim="800000"/>
            <a:headEnd/>
            <a:tailEnd/>
          </a:ln>
        </p:spPr>
        <p:txBody>
          <a:bodyPr wrap="none" lIns="0" tIns="0" rIns="228600" bIns="0" anchor="ctr"/>
          <a:lstStyle/>
          <a:p>
            <a:pPr algn="ctr" eaLnBrk="0" hangingPunct="0"/>
            <a:r>
              <a:rPr lang="en-US" altLang="ko-KR">
                <a:solidFill>
                  <a:srgbClr val="333333"/>
                </a:solidFill>
                <a:ea typeface="굴림" pitchFamily="50" charset="-127"/>
                <a:cs typeface="Arial" charset="0"/>
              </a:rPr>
              <a:t>Architecture</a:t>
            </a:r>
          </a:p>
          <a:p>
            <a:pPr algn="ctr" eaLnBrk="0" hangingPunct="0"/>
            <a:r>
              <a:rPr lang="en-US" altLang="ko-KR">
                <a:solidFill>
                  <a:srgbClr val="333333"/>
                </a:solidFill>
                <a:ea typeface="굴림" pitchFamily="50" charset="-127"/>
                <a:cs typeface="Arial" charset="0"/>
              </a:rPr>
              <a:t>Evaluator</a:t>
            </a:r>
          </a:p>
        </p:txBody>
      </p:sp>
      <p:sp>
        <p:nvSpPr>
          <p:cNvPr id="99" name="Rectangle 43"/>
          <p:cNvSpPr>
            <a:spLocks noChangeArrowheads="1"/>
          </p:cNvSpPr>
          <p:nvPr/>
        </p:nvSpPr>
        <p:spPr bwMode="auto">
          <a:xfrm>
            <a:off x="6638925" y="2903538"/>
            <a:ext cx="142875" cy="68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ko-KR" altLang="en-US">
              <a:ea typeface="굴림" pitchFamily="50" charset="-127"/>
            </a:endParaRPr>
          </a:p>
        </p:txBody>
      </p:sp>
      <p:sp>
        <p:nvSpPr>
          <p:cNvPr id="100" name="Rectangle 44"/>
          <p:cNvSpPr>
            <a:spLocks noChangeArrowheads="1"/>
          </p:cNvSpPr>
          <p:nvPr/>
        </p:nvSpPr>
        <p:spPr bwMode="auto">
          <a:xfrm>
            <a:off x="5867400" y="2438400"/>
            <a:ext cx="69850" cy="138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ko-KR" altLang="en-US">
              <a:ea typeface="굴림" pitchFamily="50" charset="-127"/>
            </a:endParaRPr>
          </a:p>
        </p:txBody>
      </p:sp>
      <p:sp>
        <p:nvSpPr>
          <p:cNvPr id="101" name="AutoShape 45"/>
          <p:cNvSpPr>
            <a:spLocks noChangeArrowheads="1"/>
          </p:cNvSpPr>
          <p:nvPr/>
        </p:nvSpPr>
        <p:spPr bwMode="auto">
          <a:xfrm flipH="1">
            <a:off x="7148513" y="2514600"/>
            <a:ext cx="395287" cy="381000"/>
          </a:xfrm>
          <a:prstGeom prst="homePlate">
            <a:avLst>
              <a:gd name="adj" fmla="val 25937"/>
            </a:avLst>
          </a:prstGeom>
          <a:solidFill>
            <a:sysClr val="window" lastClr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굴림" pitchFamily="50" charset="-127"/>
            </a:endParaRPr>
          </a:p>
        </p:txBody>
      </p:sp>
      <p:sp>
        <p:nvSpPr>
          <p:cNvPr id="102" name="AutoShape 46"/>
          <p:cNvSpPr>
            <a:spLocks noChangeArrowheads="1"/>
          </p:cNvSpPr>
          <p:nvPr/>
        </p:nvSpPr>
        <p:spPr bwMode="auto">
          <a:xfrm flipH="1">
            <a:off x="6096000" y="3200400"/>
            <a:ext cx="381000" cy="381000"/>
          </a:xfrm>
          <a:prstGeom prst="homePlate">
            <a:avLst>
              <a:gd name="adj" fmla="val 25000"/>
            </a:avLst>
          </a:prstGeom>
          <a:solidFill>
            <a:sysClr val="window" lastClr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굴림" pitchFamily="50" charset="-127"/>
            </a:endParaRPr>
          </a:p>
        </p:txBody>
      </p:sp>
      <p:sp>
        <p:nvSpPr>
          <p:cNvPr id="103" name="AutoShape 47"/>
          <p:cNvSpPr>
            <a:spLocks noChangeArrowheads="1"/>
          </p:cNvSpPr>
          <p:nvPr/>
        </p:nvSpPr>
        <p:spPr bwMode="auto">
          <a:xfrm>
            <a:off x="3733800" y="1905000"/>
            <a:ext cx="381000" cy="381000"/>
          </a:xfrm>
          <a:prstGeom prst="homePlate">
            <a:avLst>
              <a:gd name="adj" fmla="val 25000"/>
            </a:avLst>
          </a:prstGeom>
          <a:solidFill>
            <a:sysClr val="window" lastClr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굴림" pitchFamily="50" charset="-127"/>
            </a:endParaRPr>
          </a:p>
        </p:txBody>
      </p:sp>
      <p:sp>
        <p:nvSpPr>
          <p:cNvPr id="104" name="AutoShape 48"/>
          <p:cNvSpPr>
            <a:spLocks noChangeArrowheads="1"/>
          </p:cNvSpPr>
          <p:nvPr/>
        </p:nvSpPr>
        <p:spPr bwMode="auto">
          <a:xfrm>
            <a:off x="1600200" y="2514600"/>
            <a:ext cx="352425" cy="381000"/>
          </a:xfrm>
          <a:prstGeom prst="homePlate">
            <a:avLst>
              <a:gd name="adj" fmla="val 25000"/>
            </a:avLst>
          </a:prstGeom>
          <a:solidFill>
            <a:sysClr val="window" lastClr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굴림" pitchFamily="50" charset="-127"/>
            </a:endParaRPr>
          </a:p>
        </p:txBody>
      </p:sp>
      <p:sp>
        <p:nvSpPr>
          <p:cNvPr id="105" name="AutoShape 49"/>
          <p:cNvSpPr>
            <a:spLocks noChangeArrowheads="1"/>
          </p:cNvSpPr>
          <p:nvPr/>
        </p:nvSpPr>
        <p:spPr bwMode="auto">
          <a:xfrm flipV="1">
            <a:off x="2895600" y="4495800"/>
            <a:ext cx="762000" cy="609600"/>
          </a:xfrm>
          <a:prstGeom prst="upArrow">
            <a:avLst>
              <a:gd name="adj1" fmla="val 44093"/>
              <a:gd name="adj2" fmla="val 40801"/>
            </a:avLst>
          </a:prstGeom>
          <a:solidFill>
            <a:sysClr val="window" lastClr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굴림" pitchFamily="50" charset="-127"/>
              <a:cs typeface="Arial" charset="0"/>
            </a:endParaRPr>
          </a:p>
        </p:txBody>
      </p:sp>
      <p:cxnSp>
        <p:nvCxnSpPr>
          <p:cNvPr id="106" name="AutoShape 50"/>
          <p:cNvCxnSpPr>
            <a:cxnSpLocks noChangeShapeType="1"/>
            <a:stCxn id="107" idx="0"/>
            <a:endCxn id="108" idx="2"/>
          </p:cNvCxnSpPr>
          <p:nvPr/>
        </p:nvCxnSpPr>
        <p:spPr bwMode="auto">
          <a:xfrm rot="16200000">
            <a:off x="4424363" y="2971800"/>
            <a:ext cx="304800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stealth" w="lg" len="lg"/>
            <a:tailEnd type="arrow" w="lg" len="sm"/>
          </a:ln>
        </p:spPr>
      </p:cxnSp>
      <p:sp>
        <p:nvSpPr>
          <p:cNvPr id="107" name="Rectangle 51"/>
          <p:cNvSpPr>
            <a:spLocks noChangeArrowheads="1"/>
          </p:cNvSpPr>
          <p:nvPr/>
        </p:nvSpPr>
        <p:spPr bwMode="auto">
          <a:xfrm>
            <a:off x="4505325" y="3124200"/>
            <a:ext cx="142875" cy="682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ko-KR" altLang="en-US">
              <a:ea typeface="굴림" pitchFamily="50" charset="-127"/>
            </a:endParaRPr>
          </a:p>
        </p:txBody>
      </p:sp>
      <p:sp>
        <p:nvSpPr>
          <p:cNvPr id="108" name="Rectangle 52"/>
          <p:cNvSpPr>
            <a:spLocks noChangeArrowheads="1"/>
          </p:cNvSpPr>
          <p:nvPr/>
        </p:nvSpPr>
        <p:spPr bwMode="auto">
          <a:xfrm>
            <a:off x="4505325" y="2751138"/>
            <a:ext cx="142875" cy="68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ko-KR" altLang="en-US">
              <a:ea typeface="굴림" pitchFamily="50" charset="-127"/>
            </a:endParaRPr>
          </a:p>
        </p:txBody>
      </p:sp>
      <p:cxnSp>
        <p:nvCxnSpPr>
          <p:cNvPr id="109" name="AutoShape 53"/>
          <p:cNvCxnSpPr>
            <a:cxnSpLocks noChangeShapeType="1"/>
            <a:stCxn id="105" idx="2"/>
            <a:endCxn id="110" idx="3"/>
          </p:cNvCxnSpPr>
          <p:nvPr/>
        </p:nvCxnSpPr>
        <p:spPr bwMode="auto">
          <a:xfrm rot="5400000" flipH="1">
            <a:off x="2020094" y="3231357"/>
            <a:ext cx="1514475" cy="998537"/>
          </a:xfrm>
          <a:prstGeom prst="bentConnector3">
            <a:avLst>
              <a:gd name="adj1" fmla="val 14356"/>
            </a:avLst>
          </a:prstGeom>
          <a:noFill/>
          <a:ln w="12700">
            <a:solidFill>
              <a:srgbClr val="000000"/>
            </a:solidFill>
            <a:miter lim="800000"/>
            <a:headEnd type="stealth" w="lg" len="lg"/>
            <a:tailEnd type="arrow" w="med" len="sm"/>
          </a:ln>
        </p:spPr>
      </p:cxnSp>
      <p:sp>
        <p:nvSpPr>
          <p:cNvPr id="110" name="Rectangle 54"/>
          <p:cNvSpPr>
            <a:spLocks noChangeArrowheads="1"/>
          </p:cNvSpPr>
          <p:nvPr/>
        </p:nvSpPr>
        <p:spPr bwMode="auto">
          <a:xfrm rot="5400000">
            <a:off x="2240756" y="2867819"/>
            <a:ext cx="73025" cy="1349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ko-KR" altLang="en-US">
              <a:ea typeface="굴림" pitchFamily="50" charset="-127"/>
            </a:endParaRPr>
          </a:p>
        </p:txBody>
      </p:sp>
      <p:sp>
        <p:nvSpPr>
          <p:cNvPr id="111" name="AutoShape 55"/>
          <p:cNvSpPr>
            <a:spLocks noChangeArrowheads="1"/>
          </p:cNvSpPr>
          <p:nvPr/>
        </p:nvSpPr>
        <p:spPr bwMode="auto">
          <a:xfrm flipH="1">
            <a:off x="2514600" y="2057400"/>
            <a:ext cx="3886200" cy="3276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095" y="13780"/>
                </a:moveTo>
                <a:cubicBezTo>
                  <a:pt x="19439" y="12824"/>
                  <a:pt x="19615" y="11816"/>
                  <a:pt x="19615" y="10800"/>
                </a:cubicBezTo>
                <a:cubicBezTo>
                  <a:pt x="19615" y="5931"/>
                  <a:pt x="15668" y="1985"/>
                  <a:pt x="10800" y="1985"/>
                </a:cubicBezTo>
                <a:cubicBezTo>
                  <a:pt x="5931" y="1985"/>
                  <a:pt x="1985" y="5931"/>
                  <a:pt x="1985" y="10800"/>
                </a:cubicBezTo>
                <a:cubicBezTo>
                  <a:pt x="1984" y="12432"/>
                  <a:pt x="2438" y="14032"/>
                  <a:pt x="3294" y="15422"/>
                </a:cubicBezTo>
                <a:lnTo>
                  <a:pt x="1604" y="16463"/>
                </a:lnTo>
                <a:cubicBezTo>
                  <a:pt x="555" y="14760"/>
                  <a:pt x="0" y="12800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2044"/>
                  <a:pt x="21384" y="13280"/>
                  <a:pt x="20963" y="14452"/>
                </a:cubicBezTo>
                <a:lnTo>
                  <a:pt x="23504" y="15365"/>
                </a:lnTo>
                <a:lnTo>
                  <a:pt x="18781" y="17592"/>
                </a:lnTo>
                <a:lnTo>
                  <a:pt x="16554" y="12867"/>
                </a:lnTo>
                <a:lnTo>
                  <a:pt x="19095" y="13780"/>
                </a:lnTo>
                <a:close/>
              </a:path>
            </a:pathLst>
          </a:custGeom>
          <a:solidFill>
            <a:srgbClr val="FF9900">
              <a:alpha val="25098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3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Implementing the Protective Wrapper Pattern Against Denial of Service (</a:t>
            </a:r>
            <a:r>
              <a:rPr lang="en-US" dirty="0" err="1"/>
              <a:t>DoS</a:t>
            </a:r>
            <a:r>
              <a:rPr lang="en-US" dirty="0"/>
              <a:t>)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pic>
        <p:nvPicPr>
          <p:cNvPr id="8" name="Picture 7" descr="rainbow-console-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447800"/>
            <a:ext cx="5029200" cy="2862775"/>
          </a:xfrm>
          <a:prstGeom prst="rect">
            <a:avLst/>
          </a:prstGeom>
        </p:spPr>
      </p:pic>
      <p:pic>
        <p:nvPicPr>
          <p:cNvPr id="9" name="Picture 8" descr="rainbow debugging screensho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962400"/>
            <a:ext cx="4681351" cy="2543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1600201"/>
            <a:ext cx="5348598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62400" y="2953156"/>
            <a:ext cx="4953000" cy="3600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Implementing the Protective Wrapper Pattern Against Denial of Service (</a:t>
            </a:r>
            <a:r>
              <a:rPr lang="en-US" dirty="0" err="1" smtClean="0"/>
              <a:t>DoS</a:t>
            </a:r>
            <a:r>
              <a:rPr lang="en-US" dirty="0" smtClean="0"/>
              <a:t>) Attacks</a:t>
            </a:r>
            <a:endParaRPr lang="en-US" dirty="0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gray">
          <a:xfrm>
            <a:off x="2362200" y="4876800"/>
            <a:ext cx="4572000" cy="16764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tIns="0" bIns="0" anchor="b"/>
          <a:lstStyle/>
          <a:p>
            <a:pPr eaLnBrk="0" hangingPunct="0"/>
            <a:r>
              <a:rPr lang="en-US" altLang="ko-KR">
                <a:solidFill>
                  <a:srgbClr val="000000"/>
                </a:solidFill>
                <a:ea typeface="굴림" pitchFamily="50" charset="-127"/>
                <a:cs typeface="Arial" charset="0"/>
              </a:rPr>
              <a:t>System</a:t>
            </a:r>
            <a:br>
              <a:rPr lang="en-US" altLang="ko-KR">
                <a:solidFill>
                  <a:srgbClr val="000000"/>
                </a:solidFill>
                <a:ea typeface="굴림" pitchFamily="50" charset="-127"/>
                <a:cs typeface="Arial" charset="0"/>
              </a:rPr>
            </a:br>
            <a:r>
              <a:rPr lang="en-US" altLang="ko-KR">
                <a:solidFill>
                  <a:srgbClr val="000000"/>
                </a:solidFill>
                <a:ea typeface="굴림" pitchFamily="50" charset="-127"/>
                <a:cs typeface="Arial" charset="0"/>
              </a:rPr>
              <a:t>Layer</a:t>
            </a:r>
            <a:endParaRPr lang="en-US" altLang="ko-KR" sz="3200">
              <a:solidFill>
                <a:srgbClr val="003366"/>
              </a:solidFill>
              <a:ea typeface="굴림" pitchFamily="50" charset="-127"/>
              <a:cs typeface="Arial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gray">
          <a:xfrm>
            <a:off x="1447800" y="1600200"/>
            <a:ext cx="6400800" cy="32004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tIns="0" bIns="0"/>
          <a:lstStyle/>
          <a:p>
            <a:pPr algn="r" eaLnBrk="0" hangingPunct="0"/>
            <a:r>
              <a:rPr lang="en-US" altLang="ko-KR">
                <a:solidFill>
                  <a:srgbClr val="000000"/>
                </a:solidFill>
                <a:ea typeface="굴림" pitchFamily="50" charset="-127"/>
                <a:cs typeface="Arial" charset="0"/>
              </a:rPr>
              <a:t>Architecture Layer</a:t>
            </a:r>
            <a:endParaRPr lang="en-US" altLang="ko-KR" sz="3200">
              <a:solidFill>
                <a:srgbClr val="003366"/>
              </a:solidFill>
              <a:ea typeface="굴림" pitchFamily="50" charset="-127"/>
              <a:cs typeface="Arial" charset="0"/>
            </a:endParaRP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3352800" y="5867400"/>
            <a:ext cx="2667000" cy="609600"/>
            <a:chOff x="2112" y="3504"/>
            <a:chExt cx="1680" cy="384"/>
          </a:xfrm>
        </p:grpSpPr>
        <p:sp>
          <p:nvSpPr>
            <p:cNvPr id="10" name="AutoShape 6"/>
            <p:cNvSpPr>
              <a:spLocks noChangeArrowheads="1"/>
            </p:cNvSpPr>
            <p:nvPr/>
          </p:nvSpPr>
          <p:spPr bwMode="gray">
            <a:xfrm>
              <a:off x="2112" y="3504"/>
              <a:ext cx="1680" cy="384"/>
            </a:xfrm>
            <a:prstGeom prst="cloudCallout">
              <a:avLst>
                <a:gd name="adj1" fmla="val 713"/>
                <a:gd name="adj2" fmla="val 24218"/>
              </a:avLst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 lIns="45720" rIns="0" anchor="ctr" anchorCtr="1"/>
            <a:lstStyle/>
            <a:p>
              <a:pPr algn="ctr" eaLnBrk="0" hangingPunct="0">
                <a:lnSpc>
                  <a:spcPct val="56000"/>
                </a:lnSpc>
              </a:pPr>
              <a:r>
                <a:rPr lang="en-US" altLang="ko-KR" dirty="0" err="1" smtClean="0">
                  <a:solidFill>
                    <a:srgbClr val="000000"/>
                  </a:solidFill>
                  <a:ea typeface="굴림" pitchFamily="50" charset="-127"/>
                  <a:cs typeface="Arial" charset="0"/>
                </a:rPr>
                <a:t>Znn</a:t>
              </a:r>
              <a:r>
                <a:rPr lang="en-US" altLang="ko-KR" dirty="0" smtClean="0">
                  <a:solidFill>
                    <a:srgbClr val="000000"/>
                  </a:solidFill>
                  <a:ea typeface="굴림" pitchFamily="50" charset="-127"/>
                  <a:cs typeface="Arial" charset="0"/>
                </a:rPr>
                <a:t> News</a:t>
              </a:r>
              <a:endParaRPr lang="en-US" altLang="ko-KR" dirty="0">
                <a:solidFill>
                  <a:srgbClr val="003366"/>
                </a:solidFill>
                <a:ea typeface="굴림" pitchFamily="50" charset="-127"/>
                <a:cs typeface="Arial" charset="0"/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269" y="3600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3565" y="3648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2269" y="3600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3325" y="3552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pitchFamily="50" charset="-127"/>
              </a:endParaRPr>
            </a:p>
          </p:txBody>
        </p:sp>
      </p:grp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2514600" y="4572000"/>
            <a:ext cx="4267200" cy="533400"/>
          </a:xfrm>
          <a:prstGeom prst="rect">
            <a:avLst/>
          </a:prstGeom>
          <a:solidFill>
            <a:srgbClr val="FF9900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lIns="18288" rIns="18288" anchor="ctr"/>
          <a:lstStyle/>
          <a:p>
            <a:pPr algn="ctr" eaLnBrk="0" hangingPunct="0">
              <a:lnSpc>
                <a:spcPct val="90000"/>
              </a:lnSpc>
            </a:pPr>
            <a:r>
              <a:rPr lang="en-US" altLang="ko-KR">
                <a:solidFill>
                  <a:srgbClr val="333333"/>
                </a:solidFill>
                <a:ea typeface="굴림" pitchFamily="50" charset="-127"/>
                <a:cs typeface="Arial" charset="0"/>
              </a:rPr>
              <a:t>Translation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altLang="ko-KR">
                <a:solidFill>
                  <a:srgbClr val="333333"/>
                </a:solidFill>
                <a:ea typeface="굴림" pitchFamily="50" charset="-127"/>
                <a:cs typeface="Arial" charset="0"/>
              </a:rPr>
              <a:t>Infrastructure</a:t>
            </a:r>
            <a:endParaRPr lang="en-US" altLang="ko-KR">
              <a:solidFill>
                <a:srgbClr val="003366"/>
              </a:solidFill>
              <a:ea typeface="굴림" pitchFamily="50" charset="-127"/>
              <a:cs typeface="Arial" charset="0"/>
            </a:endParaRPr>
          </a:p>
        </p:txBody>
      </p:sp>
      <p:cxnSp>
        <p:nvCxnSpPr>
          <p:cNvPr id="16" name="AutoShape 12"/>
          <p:cNvCxnSpPr>
            <a:cxnSpLocks noChangeShapeType="1"/>
          </p:cNvCxnSpPr>
          <p:nvPr/>
        </p:nvCxnSpPr>
        <p:spPr bwMode="auto">
          <a:xfrm flipH="1" flipV="1">
            <a:off x="3711575" y="3097213"/>
            <a:ext cx="803275" cy="446087"/>
          </a:xfrm>
          <a:prstGeom prst="straightConnector1">
            <a:avLst/>
          </a:prstGeom>
          <a:noFill/>
          <a:ln w="12700">
            <a:noFill/>
            <a:prstDash val="sysDot"/>
            <a:round/>
            <a:headEnd/>
            <a:tailEnd type="triangle" w="med" len="med"/>
          </a:ln>
        </p:spPr>
      </p:cxn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3810000" y="1905000"/>
            <a:ext cx="1676400" cy="990600"/>
          </a:xfrm>
          <a:prstGeom prst="rect">
            <a:avLst/>
          </a:prstGeom>
          <a:solidFill>
            <a:srgbClr val="FF6767"/>
          </a:solidFill>
          <a:ln w="9525" algn="ctr">
            <a:solidFill>
              <a:srgbClr val="333333"/>
            </a:solidFill>
            <a:miter lim="800000"/>
            <a:headEnd/>
            <a:tailEnd/>
          </a:ln>
        </p:spPr>
        <p:txBody>
          <a:bodyPr lIns="274320" tIns="0" rIns="0" bIns="0" anchor="ctr"/>
          <a:lstStyle/>
          <a:p>
            <a:pPr algn="ctr" eaLnBrk="0" hangingPunct="0"/>
            <a:r>
              <a:rPr lang="en-US" altLang="ko-KR">
                <a:solidFill>
                  <a:srgbClr val="333333"/>
                </a:solidFill>
                <a:ea typeface="굴림" pitchFamily="50" charset="-127"/>
                <a:cs typeface="Arial" charset="0"/>
              </a:rPr>
              <a:t>Adaptation</a:t>
            </a:r>
          </a:p>
          <a:p>
            <a:pPr algn="ctr" eaLnBrk="0" hangingPunct="0"/>
            <a:r>
              <a:rPr lang="en-US" altLang="ko-KR">
                <a:solidFill>
                  <a:srgbClr val="333333"/>
                </a:solidFill>
                <a:ea typeface="굴림" pitchFamily="50" charset="-127"/>
                <a:cs typeface="Arial" charset="0"/>
              </a:rPr>
              <a:t>Manager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 flipV="1">
            <a:off x="2743200" y="3200400"/>
            <a:ext cx="3810000" cy="1066800"/>
          </a:xfrm>
          <a:prstGeom prst="rect">
            <a:avLst/>
          </a:prstGeom>
          <a:solidFill>
            <a:srgbClr val="BCBCFA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lIns="0" tIns="91440" rIns="0" bIns="0" anchorCtr="1"/>
          <a:lstStyle/>
          <a:p>
            <a:pPr eaLnBrk="0" hangingPunct="0"/>
            <a:endParaRPr lang="ko-KR" altLang="en-US" sz="500">
              <a:solidFill>
                <a:srgbClr val="333333"/>
              </a:solidFill>
              <a:ea typeface="굴림" pitchFamily="50" charset="-127"/>
              <a:cs typeface="Arial" charset="0"/>
            </a:endParaRPr>
          </a:p>
          <a:p>
            <a:pPr eaLnBrk="0" hangingPunct="0"/>
            <a:r>
              <a:rPr lang="en-US" altLang="ko-KR">
                <a:solidFill>
                  <a:srgbClr val="333333"/>
                </a:solidFill>
                <a:ea typeface="굴림" pitchFamily="50" charset="-127"/>
                <a:cs typeface="Arial" charset="0"/>
              </a:rPr>
              <a:t>Model Manager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1676400" y="2286000"/>
            <a:ext cx="1676400" cy="762000"/>
          </a:xfrm>
          <a:prstGeom prst="rect">
            <a:avLst/>
          </a:prstGeom>
          <a:solidFill>
            <a:srgbClr val="99CC00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lIns="274320" tIns="0" rIns="0" bIns="0" anchor="ctr"/>
          <a:lstStyle/>
          <a:p>
            <a:pPr algn="ctr"/>
            <a:r>
              <a:rPr lang="en-US" altLang="ko-KR">
                <a:solidFill>
                  <a:srgbClr val="333333"/>
                </a:solidFill>
                <a:ea typeface="굴림" pitchFamily="50" charset="-127"/>
              </a:rPr>
              <a:t>Strategy</a:t>
            </a:r>
          </a:p>
          <a:p>
            <a:pPr algn="ctr"/>
            <a:r>
              <a:rPr lang="en-US" altLang="ko-KR">
                <a:solidFill>
                  <a:srgbClr val="333333"/>
                </a:solidFill>
                <a:ea typeface="굴림" pitchFamily="50" charset="-127"/>
              </a:rPr>
              <a:t>Executor</a:t>
            </a: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2590800" y="5181600"/>
            <a:ext cx="4114800" cy="609600"/>
          </a:xfrm>
          <a:prstGeom prst="rect">
            <a:avLst/>
          </a:prstGeom>
          <a:solidFill>
            <a:srgbClr val="FFFFFF">
              <a:alpha val="34117"/>
            </a:srgbClr>
          </a:solidFill>
          <a:ln w="9525">
            <a:solidFill>
              <a:srgbClr val="333333"/>
            </a:solidFill>
            <a:prstDash val="dash"/>
            <a:miter lim="800000"/>
            <a:headEnd/>
            <a:tailEnd/>
          </a:ln>
        </p:spPr>
        <p:txBody>
          <a:bodyPr wrap="none" lIns="18288" rIns="18288"/>
          <a:lstStyle/>
          <a:p>
            <a:pPr algn="ctr" eaLnBrk="0" hangingPunct="0"/>
            <a:r>
              <a:rPr lang="en-US" altLang="ko-KR">
                <a:solidFill>
                  <a:srgbClr val="333333"/>
                </a:solidFill>
                <a:ea typeface="굴림" pitchFamily="50" charset="-127"/>
                <a:cs typeface="Arial" charset="0"/>
              </a:rPr>
              <a:t>System API	    </a:t>
            </a:r>
            <a:endParaRPr lang="en-US" altLang="ko-KR" sz="4400">
              <a:solidFill>
                <a:srgbClr val="003366"/>
              </a:solidFill>
              <a:ea typeface="굴림" pitchFamily="50" charset="-127"/>
              <a:cs typeface="Arial" charset="0"/>
            </a:endParaRPr>
          </a:p>
        </p:txBody>
      </p:sp>
      <p:sp>
        <p:nvSpPr>
          <p:cNvPr id="21" name="AutoShape 17"/>
          <p:cNvSpPr>
            <a:spLocks noChangeArrowheads="1"/>
          </p:cNvSpPr>
          <p:nvPr/>
        </p:nvSpPr>
        <p:spPr bwMode="auto">
          <a:xfrm>
            <a:off x="2514600" y="4673600"/>
            <a:ext cx="381000" cy="330200"/>
          </a:xfrm>
          <a:prstGeom prst="homePlate">
            <a:avLst>
              <a:gd name="adj" fmla="val 28846"/>
            </a:avLst>
          </a:prstGeom>
          <a:solidFill>
            <a:sysClr val="window" lastClr="FF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굴림" pitchFamily="50" charset="-127"/>
            </a:endParaRPr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2057400" y="4673600"/>
            <a:ext cx="381000" cy="330200"/>
          </a:xfrm>
          <a:prstGeom prst="homePlate">
            <a:avLst>
              <a:gd name="adj" fmla="val 28846"/>
            </a:avLst>
          </a:prstGeom>
          <a:solidFill>
            <a:srgbClr val="FF9900"/>
          </a:solidFill>
          <a:ln w="9525">
            <a:solidFill>
              <a:srgbClr val="000000">
                <a:alpha val="50195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400">
              <a:latin typeface="Arial" charset="0"/>
              <a:ea typeface="굴림" pitchFamily="50" charset="-127"/>
            </a:endParaRPr>
          </a:p>
        </p:txBody>
      </p:sp>
      <p:sp>
        <p:nvSpPr>
          <p:cNvPr id="23" name="AutoShape 19"/>
          <p:cNvSpPr>
            <a:spLocks noChangeArrowheads="1"/>
          </p:cNvSpPr>
          <p:nvPr/>
        </p:nvSpPr>
        <p:spPr bwMode="auto">
          <a:xfrm>
            <a:off x="5867400" y="5257800"/>
            <a:ext cx="762000" cy="457200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굴림" pitchFamily="50" charset="-127"/>
              </a:rPr>
              <a:t>Probes</a:t>
            </a:r>
          </a:p>
        </p:txBody>
      </p:sp>
      <p:sp>
        <p:nvSpPr>
          <p:cNvPr id="24" name="AutoShape 20"/>
          <p:cNvSpPr>
            <a:spLocks noChangeArrowheads="1"/>
          </p:cNvSpPr>
          <p:nvPr/>
        </p:nvSpPr>
        <p:spPr bwMode="auto">
          <a:xfrm>
            <a:off x="4800600" y="5257800"/>
            <a:ext cx="990600" cy="457200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굴림" pitchFamily="50" charset="-127"/>
              </a:rPr>
              <a:t>Resource</a:t>
            </a:r>
          </a:p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굴림" pitchFamily="50" charset="-127"/>
              </a:rPr>
              <a:t>Discovery</a:t>
            </a:r>
          </a:p>
        </p:txBody>
      </p:sp>
      <p:sp>
        <p:nvSpPr>
          <p:cNvPr id="25" name="AutoShape 21"/>
          <p:cNvSpPr>
            <a:spLocks noChangeArrowheads="1"/>
          </p:cNvSpPr>
          <p:nvPr/>
        </p:nvSpPr>
        <p:spPr bwMode="auto">
          <a:xfrm>
            <a:off x="2667000" y="5257800"/>
            <a:ext cx="838200" cy="457200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굴림" pitchFamily="50" charset="-127"/>
              </a:rPr>
              <a:t>Effectors</a:t>
            </a:r>
          </a:p>
        </p:txBody>
      </p:sp>
      <p:cxnSp>
        <p:nvCxnSpPr>
          <p:cNvPr id="26" name="AutoShape 22"/>
          <p:cNvCxnSpPr>
            <a:cxnSpLocks noChangeShapeType="1"/>
            <a:stCxn id="23" idx="2"/>
            <a:endCxn id="12" idx="0"/>
          </p:cNvCxnSpPr>
          <p:nvPr/>
        </p:nvCxnSpPr>
        <p:spPr bwMode="auto">
          <a:xfrm flipH="1">
            <a:off x="5735638" y="5715000"/>
            <a:ext cx="512762" cy="381000"/>
          </a:xfrm>
          <a:prstGeom prst="straightConnector1">
            <a:avLst/>
          </a:prstGeom>
          <a:noFill/>
          <a:ln w="12700">
            <a:solidFill>
              <a:sysClr val="windowText" lastClr="000000"/>
            </a:solidFill>
            <a:prstDash val="dashDot"/>
            <a:round/>
            <a:headEnd type="triangle" w="sm" len="med"/>
            <a:tailEnd type="triangle" w="sm" len="med"/>
          </a:ln>
        </p:spPr>
      </p:cxnSp>
      <p:cxnSp>
        <p:nvCxnSpPr>
          <p:cNvPr id="27" name="AutoShape 23"/>
          <p:cNvCxnSpPr>
            <a:cxnSpLocks noChangeShapeType="1"/>
            <a:stCxn id="24" idx="2"/>
            <a:endCxn id="14" idx="0"/>
          </p:cNvCxnSpPr>
          <p:nvPr/>
        </p:nvCxnSpPr>
        <p:spPr bwMode="auto">
          <a:xfrm>
            <a:off x="5295900" y="5715000"/>
            <a:ext cx="58738" cy="228600"/>
          </a:xfrm>
          <a:prstGeom prst="straightConnector1">
            <a:avLst/>
          </a:prstGeom>
          <a:noFill/>
          <a:ln w="12700">
            <a:solidFill>
              <a:sysClr val="windowText" lastClr="000000"/>
            </a:solidFill>
            <a:prstDash val="dashDot"/>
            <a:round/>
            <a:headEnd/>
            <a:tailEnd type="triangle" w="sm" len="med"/>
          </a:ln>
        </p:spPr>
      </p:cxnSp>
      <p:cxnSp>
        <p:nvCxnSpPr>
          <p:cNvPr id="28" name="AutoShape 24"/>
          <p:cNvCxnSpPr>
            <a:cxnSpLocks noChangeShapeType="1"/>
            <a:stCxn id="25" idx="2"/>
            <a:endCxn id="11" idx="0"/>
          </p:cNvCxnSpPr>
          <p:nvPr/>
        </p:nvCxnSpPr>
        <p:spPr bwMode="auto">
          <a:xfrm>
            <a:off x="3086100" y="5715000"/>
            <a:ext cx="592138" cy="304800"/>
          </a:xfrm>
          <a:prstGeom prst="straightConnector1">
            <a:avLst/>
          </a:prstGeom>
          <a:noFill/>
          <a:ln w="12700">
            <a:solidFill>
              <a:sysClr val="windowText" lastClr="000000"/>
            </a:solidFill>
            <a:prstDash val="dashDot"/>
            <a:round/>
            <a:headEnd/>
            <a:tailEnd type="triangle" w="sm" len="med"/>
          </a:ln>
        </p:spPr>
      </p:cxn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3754438" y="54102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ea typeface="굴림" pitchFamily="50" charset="-127"/>
            </a:endParaRPr>
          </a:p>
        </p:txBody>
      </p:sp>
      <p:sp>
        <p:nvSpPr>
          <p:cNvPr id="30" name="AutoShape 26"/>
          <p:cNvSpPr>
            <a:spLocks noChangeArrowheads="1"/>
          </p:cNvSpPr>
          <p:nvPr/>
        </p:nvSpPr>
        <p:spPr bwMode="auto">
          <a:xfrm>
            <a:off x="5638800" y="4419600"/>
            <a:ext cx="762000" cy="762000"/>
          </a:xfrm>
          <a:prstGeom prst="upArrow">
            <a:avLst>
              <a:gd name="adj1" fmla="val 44093"/>
              <a:gd name="adj2" fmla="val 40801"/>
            </a:avLst>
          </a:prstGeom>
          <a:solidFill>
            <a:sysClr val="window" lastClr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굴림" pitchFamily="50" charset="-127"/>
              <a:cs typeface="Arial" charset="0"/>
            </a:endParaRPr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 rot="5400000">
            <a:off x="6438900" y="3771900"/>
            <a:ext cx="144463" cy="682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ko-KR" altLang="en-US">
              <a:ea typeface="굴림" pitchFamily="50" charset="-127"/>
            </a:endParaRPr>
          </a:p>
        </p:txBody>
      </p:sp>
      <p:cxnSp>
        <p:nvCxnSpPr>
          <p:cNvPr id="32" name="AutoShape 28"/>
          <p:cNvCxnSpPr>
            <a:cxnSpLocks noChangeShapeType="1"/>
            <a:stCxn id="35" idx="1"/>
            <a:endCxn id="37" idx="3"/>
          </p:cNvCxnSpPr>
          <p:nvPr/>
        </p:nvCxnSpPr>
        <p:spPr bwMode="auto">
          <a:xfrm rot="10800000">
            <a:off x="2524125" y="3049588"/>
            <a:ext cx="219075" cy="752475"/>
          </a:xfrm>
          <a:prstGeom prst="bentConnector2">
            <a:avLst/>
          </a:prstGeom>
          <a:noFill/>
          <a:ln w="12700">
            <a:solidFill>
              <a:srgbClr val="000000"/>
            </a:solidFill>
            <a:miter lim="800000"/>
            <a:headEnd type="stealth" w="med" len="lg"/>
            <a:tailEnd type="arrow" w="med" len="sm"/>
          </a:ln>
        </p:spPr>
      </p:cxnSp>
      <p:cxnSp>
        <p:nvCxnSpPr>
          <p:cNvPr id="33" name="AutoShape 29"/>
          <p:cNvCxnSpPr>
            <a:cxnSpLocks noChangeShapeType="1"/>
            <a:stCxn id="38" idx="0"/>
            <a:endCxn id="39" idx="2"/>
          </p:cNvCxnSpPr>
          <p:nvPr/>
        </p:nvCxnSpPr>
        <p:spPr bwMode="auto">
          <a:xfrm>
            <a:off x="3354388" y="2587625"/>
            <a:ext cx="457200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stealth" w="lg" len="lg"/>
            <a:tailEnd type="arrow" w="lg" len="sm"/>
          </a:ln>
        </p:spPr>
      </p:cxnSp>
      <p:cxnSp>
        <p:nvCxnSpPr>
          <p:cNvPr id="34" name="AutoShape 30"/>
          <p:cNvCxnSpPr>
            <a:cxnSpLocks noChangeShapeType="1"/>
            <a:stCxn id="48" idx="1"/>
            <a:endCxn id="40" idx="3"/>
          </p:cNvCxnSpPr>
          <p:nvPr/>
        </p:nvCxnSpPr>
        <p:spPr bwMode="auto">
          <a:xfrm rot="10800000">
            <a:off x="5486400" y="2584450"/>
            <a:ext cx="457200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none" w="med" len="lg"/>
            <a:tailEnd type="stealth" w="med" len="lg"/>
          </a:ln>
        </p:spPr>
      </p:cxnSp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2743200" y="3733800"/>
            <a:ext cx="73025" cy="1349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ko-KR" altLang="en-US">
              <a:ea typeface="굴림" pitchFamily="50" charset="-127"/>
            </a:endParaRPr>
          </a:p>
        </p:txBody>
      </p:sp>
      <p:cxnSp>
        <p:nvCxnSpPr>
          <p:cNvPr id="36" name="AutoShape 32"/>
          <p:cNvCxnSpPr>
            <a:cxnSpLocks noChangeShapeType="1"/>
            <a:stCxn id="31" idx="0"/>
            <a:endCxn id="47" idx="2"/>
          </p:cNvCxnSpPr>
          <p:nvPr/>
        </p:nvCxnSpPr>
        <p:spPr bwMode="auto">
          <a:xfrm flipV="1">
            <a:off x="6548438" y="3048000"/>
            <a:ext cx="238125" cy="758825"/>
          </a:xfrm>
          <a:prstGeom prst="bentConnector2">
            <a:avLst/>
          </a:prstGeom>
          <a:noFill/>
          <a:ln w="12700">
            <a:solidFill>
              <a:srgbClr val="000000"/>
            </a:solidFill>
            <a:miter lim="800000"/>
            <a:headEnd type="stealth" w="med" len="lg"/>
            <a:tailEnd type="arrow" w="med" len="sm"/>
          </a:ln>
        </p:spPr>
      </p:cxnSp>
      <p:sp>
        <p:nvSpPr>
          <p:cNvPr id="37" name="Rectangle 33"/>
          <p:cNvSpPr>
            <a:spLocks noChangeArrowheads="1"/>
          </p:cNvSpPr>
          <p:nvPr/>
        </p:nvSpPr>
        <p:spPr bwMode="auto">
          <a:xfrm rot="5400000">
            <a:off x="2486819" y="2944019"/>
            <a:ext cx="73025" cy="1349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ko-KR" altLang="en-US">
              <a:ea typeface="굴림" pitchFamily="50" charset="-127"/>
            </a:endParaRPr>
          </a:p>
        </p:txBody>
      </p:sp>
      <p:sp>
        <p:nvSpPr>
          <p:cNvPr id="38" name="Rectangle 34"/>
          <p:cNvSpPr>
            <a:spLocks noChangeArrowheads="1"/>
          </p:cNvSpPr>
          <p:nvPr/>
        </p:nvSpPr>
        <p:spPr bwMode="auto">
          <a:xfrm rot="5400000">
            <a:off x="3247231" y="2551907"/>
            <a:ext cx="142875" cy="68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ko-KR" altLang="en-US">
              <a:ea typeface="굴림" pitchFamily="50" charset="-127"/>
            </a:endParaRPr>
          </a:p>
        </p:txBody>
      </p:sp>
      <p:sp>
        <p:nvSpPr>
          <p:cNvPr id="39" name="Rectangle 35"/>
          <p:cNvSpPr>
            <a:spLocks noChangeArrowheads="1"/>
          </p:cNvSpPr>
          <p:nvPr/>
        </p:nvSpPr>
        <p:spPr bwMode="auto">
          <a:xfrm rot="5400000">
            <a:off x="3772694" y="2551906"/>
            <a:ext cx="142875" cy="682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ko-KR" altLang="en-US">
              <a:ea typeface="굴림" pitchFamily="50" charset="-127"/>
            </a:endParaRPr>
          </a:p>
        </p:txBody>
      </p:sp>
      <p:sp>
        <p:nvSpPr>
          <p:cNvPr id="40" name="Rectangle 36"/>
          <p:cNvSpPr>
            <a:spLocks noChangeArrowheads="1"/>
          </p:cNvSpPr>
          <p:nvPr/>
        </p:nvSpPr>
        <p:spPr bwMode="auto">
          <a:xfrm>
            <a:off x="5416550" y="2514600"/>
            <a:ext cx="69850" cy="138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ko-KR" altLang="en-US">
              <a:ea typeface="굴림" pitchFamily="50" charset="-127"/>
            </a:endParaRPr>
          </a:p>
        </p:txBody>
      </p:sp>
      <p:sp>
        <p:nvSpPr>
          <p:cNvPr id="41" name="AutoShape 37"/>
          <p:cNvSpPr>
            <a:spLocks noChangeArrowheads="1"/>
          </p:cNvSpPr>
          <p:nvPr/>
        </p:nvSpPr>
        <p:spPr bwMode="auto">
          <a:xfrm>
            <a:off x="5600700" y="4171950"/>
            <a:ext cx="838200" cy="247650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굴림" pitchFamily="50" charset="-127"/>
              </a:rPr>
              <a:t>Gauges</a:t>
            </a:r>
          </a:p>
        </p:txBody>
      </p:sp>
      <p:sp>
        <p:nvSpPr>
          <p:cNvPr id="42" name="AutoShape 38"/>
          <p:cNvSpPr>
            <a:spLocks noChangeArrowheads="1"/>
          </p:cNvSpPr>
          <p:nvPr/>
        </p:nvSpPr>
        <p:spPr bwMode="auto">
          <a:xfrm>
            <a:off x="1219200" y="1981200"/>
            <a:ext cx="381000" cy="381000"/>
          </a:xfrm>
          <a:prstGeom prst="homePlate">
            <a:avLst>
              <a:gd name="adj" fmla="val 25000"/>
            </a:avLst>
          </a:prstGeom>
          <a:solidFill>
            <a:srgbClr val="FF6767"/>
          </a:solidFill>
          <a:ln w="9525">
            <a:solidFill>
              <a:srgbClr val="000000">
                <a:alpha val="50195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400">
              <a:latin typeface="Arial" charset="0"/>
              <a:ea typeface="굴림" pitchFamily="50" charset="-127"/>
            </a:endParaRPr>
          </a:p>
        </p:txBody>
      </p:sp>
      <p:sp>
        <p:nvSpPr>
          <p:cNvPr id="43" name="AutoShape 39"/>
          <p:cNvSpPr>
            <a:spLocks noChangeArrowheads="1"/>
          </p:cNvSpPr>
          <p:nvPr/>
        </p:nvSpPr>
        <p:spPr bwMode="auto">
          <a:xfrm flipH="1">
            <a:off x="7696200" y="2590800"/>
            <a:ext cx="381000" cy="381000"/>
          </a:xfrm>
          <a:prstGeom prst="homePlate">
            <a:avLst>
              <a:gd name="adj" fmla="val 25000"/>
            </a:avLst>
          </a:prstGeom>
          <a:solidFill>
            <a:srgbClr val="FF91FF"/>
          </a:solidFill>
          <a:ln w="9525">
            <a:solidFill>
              <a:srgbClr val="000000">
                <a:alpha val="50195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400">
              <a:latin typeface="Arial" charset="0"/>
              <a:ea typeface="굴림" pitchFamily="50" charset="-127"/>
            </a:endParaRPr>
          </a:p>
        </p:txBody>
      </p:sp>
      <p:sp>
        <p:nvSpPr>
          <p:cNvPr id="44" name="AutoShape 40"/>
          <p:cNvSpPr>
            <a:spLocks noChangeArrowheads="1"/>
          </p:cNvSpPr>
          <p:nvPr/>
        </p:nvSpPr>
        <p:spPr bwMode="auto">
          <a:xfrm flipH="1">
            <a:off x="7696200" y="3276600"/>
            <a:ext cx="381000" cy="381000"/>
          </a:xfrm>
          <a:prstGeom prst="homePlate">
            <a:avLst>
              <a:gd name="adj" fmla="val 25000"/>
            </a:avLst>
          </a:prstGeom>
          <a:solidFill>
            <a:srgbClr val="BCBCFA"/>
          </a:solidFill>
          <a:ln w="9525">
            <a:solidFill>
              <a:srgbClr val="000000">
                <a:alpha val="50195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400">
              <a:latin typeface="Arial" charset="0"/>
              <a:ea typeface="굴림" pitchFamily="50" charset="-127"/>
            </a:endParaRPr>
          </a:p>
        </p:txBody>
      </p:sp>
      <p:sp>
        <p:nvSpPr>
          <p:cNvPr id="45" name="AutoShape 41"/>
          <p:cNvSpPr>
            <a:spLocks noChangeArrowheads="1"/>
          </p:cNvSpPr>
          <p:nvPr/>
        </p:nvSpPr>
        <p:spPr bwMode="auto">
          <a:xfrm>
            <a:off x="1219200" y="2590800"/>
            <a:ext cx="381000" cy="381000"/>
          </a:xfrm>
          <a:prstGeom prst="homePlate">
            <a:avLst>
              <a:gd name="adj" fmla="val 25000"/>
            </a:avLst>
          </a:prstGeom>
          <a:solidFill>
            <a:srgbClr val="99CC00"/>
          </a:solidFill>
          <a:ln w="9525">
            <a:solidFill>
              <a:srgbClr val="000000">
                <a:alpha val="50195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400">
              <a:latin typeface="Arial" charset="0"/>
              <a:ea typeface="굴림" pitchFamily="50" charset="-127"/>
            </a:endParaRPr>
          </a:p>
        </p:txBody>
      </p:sp>
      <p:sp>
        <p:nvSpPr>
          <p:cNvPr id="46" name="Rectangle 42"/>
          <p:cNvSpPr>
            <a:spLocks noChangeArrowheads="1"/>
          </p:cNvSpPr>
          <p:nvPr/>
        </p:nvSpPr>
        <p:spPr bwMode="auto">
          <a:xfrm>
            <a:off x="5943600" y="2286000"/>
            <a:ext cx="1676400" cy="762000"/>
          </a:xfrm>
          <a:prstGeom prst="rect">
            <a:avLst/>
          </a:prstGeom>
          <a:solidFill>
            <a:srgbClr val="FF91FF"/>
          </a:solidFill>
          <a:ln w="9525" algn="ctr">
            <a:solidFill>
              <a:srgbClr val="333333"/>
            </a:solidFill>
            <a:miter lim="800000"/>
            <a:headEnd/>
            <a:tailEnd/>
          </a:ln>
        </p:spPr>
        <p:txBody>
          <a:bodyPr wrap="none" lIns="0" tIns="0" rIns="228600" bIns="0" anchor="ctr"/>
          <a:lstStyle/>
          <a:p>
            <a:pPr algn="ctr" eaLnBrk="0" hangingPunct="0"/>
            <a:r>
              <a:rPr lang="en-US" altLang="ko-KR">
                <a:solidFill>
                  <a:srgbClr val="333333"/>
                </a:solidFill>
                <a:ea typeface="굴림" pitchFamily="50" charset="-127"/>
                <a:cs typeface="Arial" charset="0"/>
              </a:rPr>
              <a:t>Architecture</a:t>
            </a:r>
          </a:p>
          <a:p>
            <a:pPr algn="ctr" eaLnBrk="0" hangingPunct="0"/>
            <a:r>
              <a:rPr lang="en-US" altLang="ko-KR">
                <a:solidFill>
                  <a:srgbClr val="333333"/>
                </a:solidFill>
                <a:ea typeface="굴림" pitchFamily="50" charset="-127"/>
                <a:cs typeface="Arial" charset="0"/>
              </a:rPr>
              <a:t>Evaluator</a:t>
            </a:r>
          </a:p>
        </p:txBody>
      </p:sp>
      <p:sp>
        <p:nvSpPr>
          <p:cNvPr id="47" name="Rectangle 43"/>
          <p:cNvSpPr>
            <a:spLocks noChangeArrowheads="1"/>
          </p:cNvSpPr>
          <p:nvPr/>
        </p:nvSpPr>
        <p:spPr bwMode="auto">
          <a:xfrm>
            <a:off x="6715125" y="2979738"/>
            <a:ext cx="142875" cy="68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ko-KR" altLang="en-US">
              <a:ea typeface="굴림" pitchFamily="50" charset="-127"/>
            </a:endParaRPr>
          </a:p>
        </p:txBody>
      </p:sp>
      <p:sp>
        <p:nvSpPr>
          <p:cNvPr id="48" name="Rectangle 44"/>
          <p:cNvSpPr>
            <a:spLocks noChangeArrowheads="1"/>
          </p:cNvSpPr>
          <p:nvPr/>
        </p:nvSpPr>
        <p:spPr bwMode="auto">
          <a:xfrm>
            <a:off x="5943600" y="2514600"/>
            <a:ext cx="69850" cy="138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ko-KR" altLang="en-US">
              <a:ea typeface="굴림" pitchFamily="50" charset="-127"/>
            </a:endParaRPr>
          </a:p>
        </p:txBody>
      </p:sp>
      <p:sp>
        <p:nvSpPr>
          <p:cNvPr id="49" name="AutoShape 45"/>
          <p:cNvSpPr>
            <a:spLocks noChangeArrowheads="1"/>
          </p:cNvSpPr>
          <p:nvPr/>
        </p:nvSpPr>
        <p:spPr bwMode="auto">
          <a:xfrm flipH="1">
            <a:off x="7224713" y="2590800"/>
            <a:ext cx="395287" cy="381000"/>
          </a:xfrm>
          <a:prstGeom prst="homePlate">
            <a:avLst>
              <a:gd name="adj" fmla="val 25937"/>
            </a:avLst>
          </a:prstGeom>
          <a:solidFill>
            <a:sysClr val="window" lastClr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굴림" pitchFamily="50" charset="-127"/>
            </a:endParaRPr>
          </a:p>
        </p:txBody>
      </p:sp>
      <p:sp>
        <p:nvSpPr>
          <p:cNvPr id="50" name="AutoShape 46"/>
          <p:cNvSpPr>
            <a:spLocks noChangeArrowheads="1"/>
          </p:cNvSpPr>
          <p:nvPr/>
        </p:nvSpPr>
        <p:spPr bwMode="auto">
          <a:xfrm flipH="1">
            <a:off x="6172200" y="3276600"/>
            <a:ext cx="381000" cy="381000"/>
          </a:xfrm>
          <a:prstGeom prst="homePlate">
            <a:avLst>
              <a:gd name="adj" fmla="val 25000"/>
            </a:avLst>
          </a:prstGeom>
          <a:solidFill>
            <a:sysClr val="window" lastClr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굴림" pitchFamily="50" charset="-127"/>
            </a:endParaRPr>
          </a:p>
        </p:txBody>
      </p:sp>
      <p:sp>
        <p:nvSpPr>
          <p:cNvPr id="51" name="AutoShape 47"/>
          <p:cNvSpPr>
            <a:spLocks noChangeArrowheads="1"/>
          </p:cNvSpPr>
          <p:nvPr/>
        </p:nvSpPr>
        <p:spPr bwMode="auto">
          <a:xfrm>
            <a:off x="3810000" y="1981200"/>
            <a:ext cx="381000" cy="381000"/>
          </a:xfrm>
          <a:prstGeom prst="homePlate">
            <a:avLst>
              <a:gd name="adj" fmla="val 25000"/>
            </a:avLst>
          </a:prstGeom>
          <a:solidFill>
            <a:sysClr val="window" lastClr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굴림" pitchFamily="50" charset="-127"/>
            </a:endParaRPr>
          </a:p>
        </p:txBody>
      </p:sp>
      <p:sp>
        <p:nvSpPr>
          <p:cNvPr id="52" name="AutoShape 48"/>
          <p:cNvSpPr>
            <a:spLocks noChangeArrowheads="1"/>
          </p:cNvSpPr>
          <p:nvPr/>
        </p:nvSpPr>
        <p:spPr bwMode="auto">
          <a:xfrm>
            <a:off x="1676400" y="2590800"/>
            <a:ext cx="352425" cy="381000"/>
          </a:xfrm>
          <a:prstGeom prst="homePlate">
            <a:avLst>
              <a:gd name="adj" fmla="val 25000"/>
            </a:avLst>
          </a:prstGeom>
          <a:solidFill>
            <a:sysClr val="window" lastClr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굴림" pitchFamily="50" charset="-127"/>
            </a:endParaRPr>
          </a:p>
        </p:txBody>
      </p:sp>
      <p:sp>
        <p:nvSpPr>
          <p:cNvPr id="53" name="AutoShape 49"/>
          <p:cNvSpPr>
            <a:spLocks noChangeArrowheads="1"/>
          </p:cNvSpPr>
          <p:nvPr/>
        </p:nvSpPr>
        <p:spPr bwMode="auto">
          <a:xfrm flipV="1">
            <a:off x="2971800" y="4572000"/>
            <a:ext cx="762000" cy="609600"/>
          </a:xfrm>
          <a:prstGeom prst="upArrow">
            <a:avLst>
              <a:gd name="adj1" fmla="val 44093"/>
              <a:gd name="adj2" fmla="val 40801"/>
            </a:avLst>
          </a:prstGeom>
          <a:solidFill>
            <a:sysClr val="window" lastClr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굴림" pitchFamily="50" charset="-127"/>
              <a:cs typeface="Arial" charset="0"/>
            </a:endParaRPr>
          </a:p>
        </p:txBody>
      </p:sp>
      <p:cxnSp>
        <p:nvCxnSpPr>
          <p:cNvPr id="54" name="AutoShape 50"/>
          <p:cNvCxnSpPr>
            <a:cxnSpLocks noChangeShapeType="1"/>
            <a:stCxn id="55" idx="0"/>
            <a:endCxn id="56" idx="2"/>
          </p:cNvCxnSpPr>
          <p:nvPr/>
        </p:nvCxnSpPr>
        <p:spPr bwMode="auto">
          <a:xfrm rot="16200000">
            <a:off x="4500563" y="3048000"/>
            <a:ext cx="304800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stealth" w="lg" len="lg"/>
            <a:tailEnd type="arrow" w="lg" len="sm"/>
          </a:ln>
        </p:spPr>
      </p:cxnSp>
      <p:sp>
        <p:nvSpPr>
          <p:cNvPr id="55" name="Rectangle 51"/>
          <p:cNvSpPr>
            <a:spLocks noChangeArrowheads="1"/>
          </p:cNvSpPr>
          <p:nvPr/>
        </p:nvSpPr>
        <p:spPr bwMode="auto">
          <a:xfrm>
            <a:off x="4581525" y="3200400"/>
            <a:ext cx="142875" cy="682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ko-KR" altLang="en-US">
              <a:ea typeface="굴림" pitchFamily="50" charset="-127"/>
            </a:endParaRPr>
          </a:p>
        </p:txBody>
      </p:sp>
      <p:sp>
        <p:nvSpPr>
          <p:cNvPr id="56" name="Rectangle 52"/>
          <p:cNvSpPr>
            <a:spLocks noChangeArrowheads="1"/>
          </p:cNvSpPr>
          <p:nvPr/>
        </p:nvSpPr>
        <p:spPr bwMode="auto">
          <a:xfrm>
            <a:off x="4581525" y="2827338"/>
            <a:ext cx="142875" cy="68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ko-KR" altLang="en-US">
              <a:ea typeface="굴림" pitchFamily="50" charset="-127"/>
            </a:endParaRPr>
          </a:p>
        </p:txBody>
      </p:sp>
      <p:cxnSp>
        <p:nvCxnSpPr>
          <p:cNvPr id="57" name="AutoShape 53"/>
          <p:cNvCxnSpPr>
            <a:cxnSpLocks noChangeShapeType="1"/>
            <a:stCxn id="53" idx="2"/>
            <a:endCxn id="58" idx="3"/>
          </p:cNvCxnSpPr>
          <p:nvPr/>
        </p:nvCxnSpPr>
        <p:spPr bwMode="auto">
          <a:xfrm rot="5400000" flipH="1">
            <a:off x="2096294" y="3307557"/>
            <a:ext cx="1514475" cy="998537"/>
          </a:xfrm>
          <a:prstGeom prst="bentConnector3">
            <a:avLst>
              <a:gd name="adj1" fmla="val 14356"/>
            </a:avLst>
          </a:prstGeom>
          <a:noFill/>
          <a:ln w="12700">
            <a:solidFill>
              <a:srgbClr val="000000"/>
            </a:solidFill>
            <a:miter lim="800000"/>
            <a:headEnd type="stealth" w="lg" len="lg"/>
            <a:tailEnd type="arrow" w="med" len="sm"/>
          </a:ln>
        </p:spPr>
      </p:cxnSp>
      <p:sp>
        <p:nvSpPr>
          <p:cNvPr id="58" name="Rectangle 54"/>
          <p:cNvSpPr>
            <a:spLocks noChangeArrowheads="1"/>
          </p:cNvSpPr>
          <p:nvPr/>
        </p:nvSpPr>
        <p:spPr bwMode="auto">
          <a:xfrm rot="5400000">
            <a:off x="2316956" y="2944019"/>
            <a:ext cx="73025" cy="1349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ko-KR" altLang="en-US">
              <a:ea typeface="굴림" pitchFamily="50" charset="-127"/>
            </a:endParaRPr>
          </a:p>
        </p:txBody>
      </p:sp>
      <p:sp>
        <p:nvSpPr>
          <p:cNvPr id="59" name="AutoShape 55"/>
          <p:cNvSpPr>
            <a:spLocks noChangeArrowheads="1"/>
          </p:cNvSpPr>
          <p:nvPr/>
        </p:nvSpPr>
        <p:spPr bwMode="auto">
          <a:xfrm flipH="1">
            <a:off x="2590800" y="2133600"/>
            <a:ext cx="3886200" cy="3276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095" y="13780"/>
                </a:moveTo>
                <a:cubicBezTo>
                  <a:pt x="19439" y="12824"/>
                  <a:pt x="19615" y="11816"/>
                  <a:pt x="19615" y="10800"/>
                </a:cubicBezTo>
                <a:cubicBezTo>
                  <a:pt x="19615" y="5931"/>
                  <a:pt x="15668" y="1985"/>
                  <a:pt x="10800" y="1985"/>
                </a:cubicBezTo>
                <a:cubicBezTo>
                  <a:pt x="5931" y="1985"/>
                  <a:pt x="1985" y="5931"/>
                  <a:pt x="1985" y="10800"/>
                </a:cubicBezTo>
                <a:cubicBezTo>
                  <a:pt x="1984" y="12432"/>
                  <a:pt x="2438" y="14032"/>
                  <a:pt x="3294" y="15422"/>
                </a:cubicBezTo>
                <a:lnTo>
                  <a:pt x="1604" y="16463"/>
                </a:lnTo>
                <a:cubicBezTo>
                  <a:pt x="555" y="14760"/>
                  <a:pt x="0" y="12800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2044"/>
                  <a:pt x="21384" y="13280"/>
                  <a:pt x="20963" y="14452"/>
                </a:cubicBezTo>
                <a:lnTo>
                  <a:pt x="23504" y="15365"/>
                </a:lnTo>
                <a:lnTo>
                  <a:pt x="18781" y="17592"/>
                </a:lnTo>
                <a:lnTo>
                  <a:pt x="16554" y="12867"/>
                </a:lnTo>
                <a:lnTo>
                  <a:pt x="19095" y="13780"/>
                </a:lnTo>
                <a:close/>
              </a:path>
            </a:pathLst>
          </a:custGeom>
          <a:solidFill>
            <a:srgbClr val="FF9900">
              <a:alpha val="25098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Wave 59"/>
          <p:cNvSpPr/>
          <p:nvPr/>
        </p:nvSpPr>
        <p:spPr>
          <a:xfrm>
            <a:off x="5029200" y="4953000"/>
            <a:ext cx="1524000" cy="838200"/>
          </a:xfrm>
          <a:prstGeom prst="wave">
            <a:avLst>
              <a:gd name="adj1" fmla="val 9529"/>
              <a:gd name="adj2" fmla="val 0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Client IPs</a:t>
            </a:r>
          </a:p>
          <a:p>
            <a:pPr algn="ctr"/>
            <a:r>
              <a:rPr lang="en-US" sz="1600" dirty="0" err="1" smtClean="0"/>
              <a:t>ReqFrequency</a:t>
            </a:r>
            <a:endParaRPr lang="en-US" sz="1600" dirty="0" smtClean="0"/>
          </a:p>
        </p:txBody>
      </p:sp>
      <p:sp>
        <p:nvSpPr>
          <p:cNvPr id="61" name="Wave 60"/>
          <p:cNvSpPr/>
          <p:nvPr/>
        </p:nvSpPr>
        <p:spPr>
          <a:xfrm>
            <a:off x="6324600" y="3657600"/>
            <a:ext cx="1905000" cy="838200"/>
          </a:xfrm>
          <a:prstGeom prst="wave">
            <a:avLst>
              <a:gd name="adj1" fmla="val 9529"/>
              <a:gd name="adj2" fmla="val 0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err="1" smtClean="0"/>
              <a:t>Client.Maliciousness</a:t>
            </a:r>
            <a:endParaRPr lang="en-US" sz="1600" dirty="0" smtClean="0"/>
          </a:p>
          <a:p>
            <a:pPr algn="ctr"/>
            <a:r>
              <a:rPr lang="en-US" sz="1600" dirty="0" err="1" smtClean="0"/>
              <a:t>cUnderAttack</a:t>
            </a:r>
            <a:endParaRPr lang="en-US" sz="1600" dirty="0" smtClean="0"/>
          </a:p>
        </p:txBody>
      </p:sp>
      <p:sp>
        <p:nvSpPr>
          <p:cNvPr id="62" name="Wave 61"/>
          <p:cNvSpPr/>
          <p:nvPr/>
        </p:nvSpPr>
        <p:spPr>
          <a:xfrm>
            <a:off x="5410200" y="1524000"/>
            <a:ext cx="1600200" cy="838200"/>
          </a:xfrm>
          <a:prstGeom prst="wave">
            <a:avLst>
              <a:gd name="adj1" fmla="val 9529"/>
              <a:gd name="adj2" fmla="val 0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err="1" smtClean="0"/>
              <a:t>cFreqAttacker</a:t>
            </a:r>
            <a:endParaRPr lang="en-US" sz="1600" dirty="0" smtClean="0"/>
          </a:p>
          <a:p>
            <a:pPr algn="ctr"/>
            <a:r>
              <a:rPr lang="en-US" sz="1600" dirty="0" err="1" smtClean="0"/>
              <a:t>cInfreqAttacker</a:t>
            </a:r>
            <a:endParaRPr lang="en-US" sz="1600" dirty="0" smtClean="0"/>
          </a:p>
        </p:txBody>
      </p:sp>
      <p:sp>
        <p:nvSpPr>
          <p:cNvPr id="63" name="Wave 62"/>
          <p:cNvSpPr/>
          <p:nvPr/>
        </p:nvSpPr>
        <p:spPr>
          <a:xfrm>
            <a:off x="533400" y="2514600"/>
            <a:ext cx="1371600" cy="838200"/>
          </a:xfrm>
          <a:prstGeom prst="wave">
            <a:avLst>
              <a:gd name="adj1" fmla="val 9529"/>
              <a:gd name="adj2" fmla="val 0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/>
              <a:t>Throttle vs.</a:t>
            </a:r>
          </a:p>
          <a:p>
            <a:pPr algn="ctr"/>
            <a:r>
              <a:rPr lang="en-US" sz="1600" dirty="0" err="1" smtClean="0"/>
              <a:t>Blackhole</a:t>
            </a:r>
            <a:endParaRPr lang="en-US" sz="1600" dirty="0" smtClean="0"/>
          </a:p>
        </p:txBody>
      </p:sp>
      <p:sp>
        <p:nvSpPr>
          <p:cNvPr id="64" name="Wave 63"/>
          <p:cNvSpPr/>
          <p:nvPr/>
        </p:nvSpPr>
        <p:spPr>
          <a:xfrm>
            <a:off x="1371600" y="4876800"/>
            <a:ext cx="1371600" cy="762000"/>
          </a:xfrm>
          <a:prstGeom prst="wave">
            <a:avLst>
              <a:gd name="adj1" fmla="val 9529"/>
              <a:gd name="adj2" fmla="val 0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err="1" smtClean="0"/>
              <a:t>ip-block.sh</a:t>
            </a:r>
            <a:endParaRPr lang="en-US" sz="16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8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Outline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Case for Architecture-Based Self-Protection (ABSP</a:t>
            </a:r>
            <a:r>
              <a:rPr lang="en-US" dirty="0" smtClean="0"/>
              <a:t>)</a:t>
            </a:r>
            <a:endParaRPr lang="en-US" sz="2400" dirty="0" smtClean="0"/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Motivating Example</a:t>
            </a:r>
          </a:p>
          <a:p>
            <a:pPr lvl="1">
              <a:lnSpc>
                <a:spcPct val="150000"/>
              </a:lnSpc>
              <a:buClr>
                <a:srgbClr val="0F6FC6"/>
              </a:buClr>
            </a:pPr>
            <a:r>
              <a:rPr lang="en-US" sz="2100" dirty="0">
                <a:solidFill>
                  <a:prstClr val="black"/>
                </a:solidFill>
              </a:rPr>
              <a:t>How ABSP fills the gap in traditional protection mechanisms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ABSP Patterns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Protective Wrapper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Software Rejuvenation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Agreement-Based Redundancy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Implementing ABSP Patterns Using RAINBOW Framework</a:t>
            </a:r>
          </a:p>
          <a:p>
            <a:pPr lvl="1">
              <a:lnSpc>
                <a:spcPct val="150000"/>
              </a:lnSpc>
            </a:pPr>
            <a:r>
              <a:rPr lang="en-US" sz="2000" dirty="0" err="1" smtClean="0"/>
              <a:t>DoS</a:t>
            </a:r>
            <a:r>
              <a:rPr lang="en-US" sz="2000" dirty="0" smtClean="0"/>
              <a:t> Attack Mitigation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Concluding Remarks</a:t>
            </a:r>
            <a:endParaRPr lang="en-US" sz="2000" dirty="0" smtClean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57200" y="5715000"/>
            <a:ext cx="8077200" cy="427037"/>
          </a:xfrm>
          <a:prstGeom prst="rect">
            <a:avLst/>
          </a:prstGeom>
          <a:noFill/>
          <a:ln w="38100">
            <a:solidFill>
              <a:srgbClr val="0B1F6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066800"/>
          </a:xfrm>
        </p:spPr>
        <p:txBody>
          <a:bodyPr>
            <a:noAutofit/>
          </a:bodyPr>
          <a:lstStyle/>
          <a:p>
            <a:r>
              <a:rPr lang="en-US" sz="3000" dirty="0" smtClean="0"/>
              <a:t>Summary: </a:t>
            </a:r>
            <a:br>
              <a:rPr lang="en-US" sz="3000" dirty="0" smtClean="0"/>
            </a:br>
            <a:r>
              <a:rPr lang="en-US" sz="3000" dirty="0" smtClean="0"/>
              <a:t>The Role of </a:t>
            </a:r>
            <a:r>
              <a:rPr lang="en-US" sz="3000" b="1" i="1" dirty="0" smtClean="0"/>
              <a:t>Architecture</a:t>
            </a:r>
            <a:r>
              <a:rPr lang="en-US" sz="3000" dirty="0" smtClean="0"/>
              <a:t> in Software Self-Protection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Assess and reason about security globally</a:t>
            </a:r>
          </a:p>
          <a:p>
            <a:r>
              <a:rPr lang="en-US" sz="2000" dirty="0" smtClean="0"/>
              <a:t>Separation of concern – reusable; independent evolution of security; requires no changes to application logic</a:t>
            </a:r>
          </a:p>
          <a:p>
            <a:r>
              <a:rPr lang="en-US" sz="2000" dirty="0" smtClean="0"/>
              <a:t>Effective against insider attacks</a:t>
            </a:r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7970247"/>
              </p:ext>
            </p:extLst>
          </p:nvPr>
        </p:nvGraphicFramePr>
        <p:xfrm>
          <a:off x="319950" y="3048000"/>
          <a:ext cx="417585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1206273"/>
              </p:ext>
            </p:extLst>
          </p:nvPr>
        </p:nvGraphicFramePr>
        <p:xfrm>
          <a:off x="4510950" y="3048000"/>
          <a:ext cx="417585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1066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Self-Protection in the </a:t>
            </a:r>
            <a:r>
              <a:rPr lang="en-US" sz="3200" i="1" dirty="0" smtClean="0"/>
              <a:t>Autonomic Computing </a:t>
            </a:r>
            <a:r>
              <a:rPr lang="en-US" sz="3200" dirty="0" smtClean="0"/>
              <a:t>Context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Four aspects of self-management </a:t>
            </a:r>
            <a:r>
              <a:rPr lang="en-US" sz="1800" dirty="0" smtClean="0"/>
              <a:t>[</a:t>
            </a:r>
            <a:r>
              <a:rPr lang="en-US" sz="1800" dirty="0" err="1" smtClean="0"/>
              <a:t>Kephart</a:t>
            </a:r>
            <a:r>
              <a:rPr lang="en-US" sz="1800" dirty="0" smtClean="0"/>
              <a:t> &amp; Chess 2003]</a:t>
            </a:r>
            <a:endParaRPr lang="en-US" sz="2000" dirty="0" smtClean="0"/>
          </a:p>
          <a:p>
            <a:pPr lvl="1"/>
            <a:r>
              <a:rPr lang="en-US" dirty="0" smtClean="0"/>
              <a:t>Self-Configuration, Self-Optimization, Self-Healing, </a:t>
            </a:r>
            <a:r>
              <a:rPr lang="en-US" dirty="0" smtClean="0">
                <a:solidFill>
                  <a:srgbClr val="0000FF"/>
                </a:solidFill>
              </a:rPr>
              <a:t>Self-Protection</a:t>
            </a:r>
          </a:p>
          <a:p>
            <a:r>
              <a:rPr lang="en-US" dirty="0" smtClean="0"/>
              <a:t>Two aspects of self-protection</a:t>
            </a:r>
          </a:p>
          <a:p>
            <a:pPr lvl="1"/>
            <a:r>
              <a:rPr lang="en-US" dirty="0" smtClean="0"/>
              <a:t>(Reactive) Defend against malicious attacks and cascading failures</a:t>
            </a:r>
          </a:p>
          <a:p>
            <a:pPr lvl="1"/>
            <a:r>
              <a:rPr lang="en-US" dirty="0" smtClean="0"/>
              <a:t>(Proactive) Anticipate security problems, take steps to mitigate them 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04" b="-1604"/>
          <a:stretch>
            <a:fillRect/>
          </a:stretch>
        </p:blipFill>
        <p:spPr bwMode="auto">
          <a:xfrm>
            <a:off x="1219200" y="3657599"/>
            <a:ext cx="6781800" cy="2770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Quantifying Security</a:t>
            </a:r>
          </a:p>
          <a:p>
            <a:pPr lvl="1"/>
            <a:r>
              <a:rPr lang="en-US" dirty="0" smtClean="0"/>
              <a:t>Formulating architecture-level security metrics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Quality Attribute Tradeoffs</a:t>
            </a:r>
          </a:p>
          <a:p>
            <a:pPr lvl="1"/>
            <a:r>
              <a:rPr lang="en-US" dirty="0" smtClean="0"/>
              <a:t>Security goals may be in conflict with other architecture attributes</a:t>
            </a:r>
          </a:p>
          <a:p>
            <a:pPr lvl="1"/>
            <a:r>
              <a:rPr lang="en-US" dirty="0" smtClean="0"/>
              <a:t>Adaptation based on overall utility of the system</a:t>
            </a:r>
          </a:p>
          <a:p>
            <a:endParaRPr lang="en-US" dirty="0"/>
          </a:p>
          <a:p>
            <a:r>
              <a:rPr lang="en-US" dirty="0" smtClean="0"/>
              <a:t>Protecting the Protector</a:t>
            </a:r>
          </a:p>
          <a:p>
            <a:pPr lvl="1"/>
            <a:r>
              <a:rPr lang="en-US" dirty="0" smtClean="0"/>
              <a:t>Self-protection logic and MAPE-K components are not immune from security attacks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2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Case for Architecture-Based Self-Protection (ABSP</a:t>
            </a:r>
            <a:r>
              <a:rPr lang="en-US" dirty="0" smtClean="0"/>
              <a:t>)</a:t>
            </a:r>
            <a:endParaRPr lang="en-US" sz="2400" dirty="0" smtClean="0"/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Motivating Example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How architecture can play a role in [more advanced] security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ABSP Patterns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Protective Wrapper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Software Rejuvenation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Agreement-Based Redundancy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Implementing ABSP Patterns Using RAINBOW Framework</a:t>
            </a:r>
          </a:p>
          <a:p>
            <a:pPr lvl="1">
              <a:lnSpc>
                <a:spcPct val="150000"/>
              </a:lnSpc>
            </a:pPr>
            <a:r>
              <a:rPr lang="en-US" sz="2000" dirty="0" err="1" smtClean="0"/>
              <a:t>DoS</a:t>
            </a:r>
            <a:r>
              <a:rPr lang="en-US" sz="2000" dirty="0" smtClean="0"/>
              <a:t> Attack Mitigation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Concluding Remarks</a:t>
            </a:r>
            <a:endParaRPr lang="en-US" sz="2000" dirty="0" smtClean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57200" y="1600200"/>
            <a:ext cx="8077200" cy="427037"/>
          </a:xfrm>
          <a:prstGeom prst="rect">
            <a:avLst/>
          </a:prstGeom>
          <a:noFill/>
          <a:ln w="38100">
            <a:solidFill>
              <a:srgbClr val="0B1F6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Motivating Example – </a:t>
            </a:r>
            <a:r>
              <a:rPr lang="en-US" dirty="0" err="1"/>
              <a:t>Znn</a:t>
            </a:r>
            <a:r>
              <a:rPr lang="en-US" dirty="0"/>
              <a:t> News Service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209800"/>
            <a:ext cx="4038600" cy="3975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953000" y="1752600"/>
            <a:ext cx="368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… Face Security Threats Like These</a:t>
            </a:r>
            <a:endParaRPr lang="en-US" dirty="0"/>
          </a:p>
        </p:txBody>
      </p:sp>
      <p:pic>
        <p:nvPicPr>
          <p:cNvPr id="3" name="Picture 2" descr="screen2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r="45258"/>
          <a:stretch/>
        </p:blipFill>
        <p:spPr>
          <a:xfrm>
            <a:off x="362712" y="2209800"/>
            <a:ext cx="3904488" cy="4010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421822" y="1752600"/>
            <a:ext cx="3070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Web Applications Like This…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8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Web App Security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2590800" y="2466201"/>
            <a:ext cx="3962400" cy="2867799"/>
            <a:chOff x="4800600" y="1856601"/>
            <a:chExt cx="3962400" cy="2867799"/>
          </a:xfrm>
        </p:grpSpPr>
        <p:sp>
          <p:nvSpPr>
            <p:cNvPr id="7" name="Rectangle 6"/>
            <p:cNvSpPr/>
            <p:nvPr/>
          </p:nvSpPr>
          <p:spPr>
            <a:xfrm>
              <a:off x="5943600" y="3124200"/>
              <a:ext cx="28194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rIns="0" anchor="ctr" anchorCtr="0"/>
            <a:lstStyle/>
            <a:p>
              <a:pPr algn="ctr"/>
              <a:r>
                <a:rPr lang="en-US" sz="1200" dirty="0" smtClean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Event Bus</a:t>
              </a:r>
              <a:endParaRPr lang="en-US" sz="12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7239000" y="2286000"/>
              <a:ext cx="0" cy="83820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solid"/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7162800" y="2286000"/>
              <a:ext cx="0" cy="838200"/>
            </a:xfrm>
            <a:prstGeom prst="straightConnector1">
              <a:avLst/>
            </a:prstGeom>
            <a:ln>
              <a:solidFill>
                <a:srgbClr val="7F7F7F"/>
              </a:solidFill>
              <a:prstDash val="sysDash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6477000" y="1933339"/>
              <a:ext cx="914400" cy="304262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rIns="0" anchor="ctr" anchorCtr="0"/>
            <a:lstStyle/>
            <a:p>
              <a:pPr algn="ctr"/>
              <a:r>
                <a:rPr lang="en-US" sz="1200" dirty="0" smtClean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Web Server 1</a:t>
              </a:r>
              <a:endParaRPr lang="en-US" sz="12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43600" y="1856601"/>
              <a:ext cx="228600" cy="990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prstDash val="dash"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45720" rIns="45720" anchor="ctr" anchorCtr="0"/>
            <a:lstStyle/>
            <a:p>
              <a:pPr algn="ctr"/>
              <a:r>
                <a:rPr lang="en-US" sz="1200" dirty="0" smtClean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Load Balancer</a:t>
              </a:r>
              <a:endParaRPr lang="en-US" sz="12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77000" y="2466201"/>
              <a:ext cx="914400" cy="304262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rIns="0" anchor="ctr" anchorCtr="0"/>
            <a:lstStyle/>
            <a:p>
              <a:pPr algn="ctr"/>
              <a:r>
                <a:rPr lang="en-US" sz="1200" dirty="0" smtClean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Web Server 2</a:t>
              </a:r>
              <a:endParaRPr lang="en-US" sz="12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800600" y="3200400"/>
              <a:ext cx="591506" cy="45720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rIns="0" anchor="ctr" anchorCtr="0"/>
            <a:lstStyle/>
            <a:p>
              <a:pPr algn="ctr"/>
              <a:r>
                <a:rPr lang="en-US" sz="1200" dirty="0" smtClean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User</a:t>
              </a:r>
              <a:endParaRPr lang="en-US" sz="12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Straight Arrow Connector 13"/>
            <p:cNvCxnSpPr>
              <a:stCxn id="18" idx="2"/>
              <a:endCxn id="13" idx="0"/>
            </p:cNvCxnSpPr>
            <p:nvPr/>
          </p:nvCxnSpPr>
          <p:spPr>
            <a:xfrm flipH="1">
              <a:off x="5096353" y="2847201"/>
              <a:ext cx="9047" cy="353199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6172202" y="2057400"/>
              <a:ext cx="304798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6172200" y="2590800"/>
              <a:ext cx="30480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n 16"/>
            <p:cNvSpPr/>
            <p:nvPr/>
          </p:nvSpPr>
          <p:spPr>
            <a:xfrm>
              <a:off x="8229600" y="2085201"/>
              <a:ext cx="533400" cy="533400"/>
            </a:xfrm>
            <a:prstGeom prst="can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rIns="0" anchor="ctr" anchorCtr="0"/>
            <a:lstStyle/>
            <a:p>
              <a:pPr algn="ctr"/>
              <a:r>
                <a:rPr lang="en-US" sz="1200" dirty="0" smtClean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DB</a:t>
              </a:r>
              <a:endParaRPr lang="en-US" sz="12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953000" y="1856601"/>
              <a:ext cx="304800" cy="990600"/>
            </a:xfrm>
            <a:prstGeom prst="rect">
              <a:avLst/>
            </a:prstGeom>
            <a:ln>
              <a:prstDash val="dash"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45720" rIns="45720" anchor="ctr" anchorCtr="0"/>
            <a:lstStyle/>
            <a:p>
              <a:pPr algn="ctr"/>
              <a:r>
                <a:rPr lang="en-US" sz="1200" dirty="0" smtClean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Web Browser</a:t>
              </a:r>
              <a:endParaRPr lang="en-US" sz="12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Straight Arrow Connector 18"/>
            <p:cNvCxnSpPr>
              <a:stCxn id="11" idx="1"/>
              <a:endCxn id="18" idx="3"/>
            </p:cNvCxnSpPr>
            <p:nvPr/>
          </p:nvCxnSpPr>
          <p:spPr>
            <a:xfrm flipH="1">
              <a:off x="5257800" y="2351901"/>
              <a:ext cx="68580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loud 19"/>
            <p:cNvSpPr/>
            <p:nvPr/>
          </p:nvSpPr>
          <p:spPr>
            <a:xfrm>
              <a:off x="5410200" y="2237601"/>
              <a:ext cx="381000" cy="30480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48046" y="2771001"/>
              <a:ext cx="33855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itchFamily="18" charset="0"/>
                  <a:cs typeface="Times New Roman" pitchFamily="18" charset="0"/>
                </a:rPr>
                <a:t>…</a:t>
              </a:r>
              <a:endParaRPr lang="en-US" sz="2800" b="1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8534400" y="2667000"/>
              <a:ext cx="0" cy="45720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solid"/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8458200" y="2667000"/>
              <a:ext cx="0" cy="457200"/>
            </a:xfrm>
            <a:prstGeom prst="straightConnector1">
              <a:avLst/>
            </a:prstGeom>
            <a:ln>
              <a:solidFill>
                <a:srgbClr val="7F7F7F"/>
              </a:solidFill>
              <a:prstDash val="sysDash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7696200" y="1856601"/>
              <a:ext cx="228600" cy="990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prstDash val="dash"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45720" rIns="45720" anchor="ctr" anchorCtr="0"/>
            <a:lstStyle/>
            <a:p>
              <a:pPr algn="ctr"/>
              <a:r>
                <a:rPr lang="en-US" sz="1200" dirty="0" smtClean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DB Connector</a:t>
              </a:r>
              <a:endParaRPr lang="en-US" sz="12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>
              <a:off x="7391402" y="2057400"/>
              <a:ext cx="304798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7391400" y="2590800"/>
              <a:ext cx="30480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7924802" y="2362200"/>
              <a:ext cx="304798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6019800" y="2895600"/>
              <a:ext cx="0" cy="228600"/>
            </a:xfrm>
            <a:prstGeom prst="straightConnector1">
              <a:avLst/>
            </a:prstGeom>
            <a:ln>
              <a:solidFill>
                <a:srgbClr val="7F7F7F"/>
              </a:solidFill>
              <a:prstDash val="sysDash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6096000" y="2895600"/>
              <a:ext cx="0" cy="22860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solid"/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6705600" y="2819400"/>
              <a:ext cx="0" cy="30480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solid"/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6629400" y="2819400"/>
              <a:ext cx="0" cy="304800"/>
            </a:xfrm>
            <a:prstGeom prst="straightConnector1">
              <a:avLst/>
            </a:prstGeom>
            <a:ln>
              <a:solidFill>
                <a:srgbClr val="7F7F7F"/>
              </a:solidFill>
              <a:prstDash val="sysDash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7772400" y="2895600"/>
              <a:ext cx="0" cy="228600"/>
            </a:xfrm>
            <a:prstGeom prst="straightConnector1">
              <a:avLst/>
            </a:prstGeom>
            <a:ln>
              <a:solidFill>
                <a:srgbClr val="7F7F7F"/>
              </a:solidFill>
              <a:prstDash val="sysDash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7848600" y="2895600"/>
              <a:ext cx="0" cy="22860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solid"/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4953000" y="4038600"/>
              <a:ext cx="3657600" cy="685800"/>
              <a:chOff x="3276600" y="5410200"/>
              <a:chExt cx="3657600" cy="68580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3276600" y="5621179"/>
                <a:ext cx="685800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80000"/>
                  </a:lnSpc>
                </a:pPr>
                <a:r>
                  <a:rPr lang="en-US" sz="1200" dirty="0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Legend</a:t>
                </a:r>
                <a:endParaRPr lang="en-US" sz="1200" dirty="0">
                  <a:solidFill>
                    <a:prstClr val="black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3276600" y="5410200"/>
                <a:ext cx="3657600" cy="685800"/>
              </a:xfrm>
              <a:prstGeom prst="round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962401" y="5486400"/>
                <a:ext cx="914400" cy="228600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0" rIns="0" anchor="ctr" anchorCtr="0"/>
              <a:lstStyle/>
              <a:p>
                <a:pPr algn="ctr"/>
                <a:r>
                  <a:rPr lang="en-US" sz="1200" dirty="0" smtClean="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Component</a:t>
                </a:r>
                <a:endParaRPr lang="en-US" sz="1200" dirty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962400" y="5791200"/>
                <a:ext cx="91440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0" rIns="0" anchor="ctr" anchorCtr="0"/>
              <a:lstStyle/>
              <a:p>
                <a:pPr algn="ctr"/>
                <a:r>
                  <a:rPr lang="en-US" sz="1200" dirty="0" smtClean="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Connector</a:t>
                </a:r>
                <a:endParaRPr lang="en-US" sz="1200" dirty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1" name="Straight Arrow Connector 50"/>
              <p:cNvCxnSpPr/>
              <p:nvPr/>
            </p:nvCxnSpPr>
            <p:spPr>
              <a:xfrm flipH="1">
                <a:off x="5105400" y="5533310"/>
                <a:ext cx="381000" cy="0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/>
              <p:cNvSpPr/>
              <p:nvPr/>
            </p:nvSpPr>
            <p:spPr>
              <a:xfrm>
                <a:off x="5562600" y="5410200"/>
                <a:ext cx="1219200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80000"/>
                  </a:lnSpc>
                </a:pPr>
                <a:r>
                  <a:rPr lang="en-US" sz="1200" dirty="0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Web App Traffic</a:t>
                </a:r>
                <a:endParaRPr lang="en-US" sz="1200" dirty="0">
                  <a:solidFill>
                    <a:prstClr val="black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53" name="Straight Arrow Connector 52"/>
              <p:cNvCxnSpPr/>
              <p:nvPr/>
            </p:nvCxnSpPr>
            <p:spPr>
              <a:xfrm>
                <a:off x="5105400" y="5744289"/>
                <a:ext cx="381000" cy="0"/>
              </a:xfrm>
              <a:prstGeom prst="straightConnector1">
                <a:avLst/>
              </a:prstGeom>
              <a:ln>
                <a:solidFill>
                  <a:srgbClr val="7F7F7F"/>
                </a:solidFill>
                <a:prstDash val="sysDash"/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ectangle 53"/>
              <p:cNvSpPr/>
              <p:nvPr/>
            </p:nvSpPr>
            <p:spPr>
              <a:xfrm>
                <a:off x="5562600" y="5621179"/>
                <a:ext cx="1295400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80000"/>
                  </a:lnSpc>
                </a:pPr>
                <a:r>
                  <a:rPr lang="en-US" sz="1200" dirty="0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Monitoring Event</a:t>
                </a:r>
                <a:endParaRPr lang="en-US" sz="1200" dirty="0">
                  <a:solidFill>
                    <a:prstClr val="black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55" name="Straight Arrow Connector 54"/>
              <p:cNvCxnSpPr/>
              <p:nvPr/>
            </p:nvCxnSpPr>
            <p:spPr>
              <a:xfrm flipH="1">
                <a:off x="5105400" y="5972889"/>
                <a:ext cx="381000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olid"/>
                <a:headEnd type="diamond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ectangle 55"/>
              <p:cNvSpPr/>
              <p:nvPr/>
            </p:nvSpPr>
            <p:spPr>
              <a:xfrm>
                <a:off x="5562600" y="5849779"/>
                <a:ext cx="1295400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80000"/>
                  </a:lnSpc>
                </a:pPr>
                <a:r>
                  <a:rPr lang="en-US" sz="1200" dirty="0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Control Event</a:t>
                </a:r>
                <a:endParaRPr lang="en-US" sz="1200" dirty="0">
                  <a:solidFill>
                    <a:prstClr val="black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4343400" y="3962400"/>
            <a:ext cx="1676400" cy="532862"/>
            <a:chOff x="6934200" y="3352800"/>
            <a:chExt cx="1676400" cy="532862"/>
          </a:xfrm>
        </p:grpSpPr>
        <p:sp>
          <p:nvSpPr>
            <p:cNvPr id="24" name="Rectangle 23"/>
            <p:cNvSpPr/>
            <p:nvPr/>
          </p:nvSpPr>
          <p:spPr>
            <a:xfrm>
              <a:off x="6934200" y="3581400"/>
              <a:ext cx="1676400" cy="304262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rIns="0" anchor="ctr" anchorCtr="0"/>
            <a:lstStyle/>
            <a:p>
              <a:pPr algn="ctr"/>
              <a:r>
                <a:rPr lang="en-US" sz="1200" dirty="0" smtClean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Admin Console</a:t>
              </a:r>
              <a:endParaRPr lang="en-US" sz="12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7239000" y="3352800"/>
              <a:ext cx="0" cy="228600"/>
            </a:xfrm>
            <a:prstGeom prst="straightConnector1">
              <a:avLst/>
            </a:prstGeom>
            <a:ln>
              <a:solidFill>
                <a:srgbClr val="7F7F7F"/>
              </a:solidFill>
              <a:prstDash val="sysDash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8305800" y="3352800"/>
              <a:ext cx="0" cy="22860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solid"/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Line Callout 2 62"/>
          <p:cNvSpPr/>
          <p:nvPr/>
        </p:nvSpPr>
        <p:spPr>
          <a:xfrm>
            <a:off x="914400" y="1905000"/>
            <a:ext cx="1143000" cy="762000"/>
          </a:xfrm>
          <a:prstGeom prst="borderCallout2">
            <a:avLst>
              <a:gd name="adj1" fmla="val 18749"/>
              <a:gd name="adj2" fmla="val 100797"/>
              <a:gd name="adj3" fmla="val 18750"/>
              <a:gd name="adj4" fmla="val 123908"/>
              <a:gd name="adj5" fmla="val 134513"/>
              <a:gd name="adj6" fmla="val 23738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90"/>
                </a:solidFill>
              </a:rPr>
              <a:t>Traffic-filtering firewall</a:t>
            </a:r>
            <a:endParaRPr lang="en-US" sz="1600" dirty="0">
              <a:solidFill>
                <a:srgbClr val="000090"/>
              </a:solidFill>
            </a:endParaRPr>
          </a:p>
        </p:txBody>
      </p:sp>
      <p:sp>
        <p:nvSpPr>
          <p:cNvPr id="64" name="Line Callout 2 63"/>
          <p:cNvSpPr/>
          <p:nvPr/>
        </p:nvSpPr>
        <p:spPr>
          <a:xfrm>
            <a:off x="5257800" y="1524000"/>
            <a:ext cx="2057400" cy="762000"/>
          </a:xfrm>
          <a:prstGeom prst="borderCallout2">
            <a:avLst>
              <a:gd name="adj1" fmla="val 17177"/>
              <a:gd name="adj2" fmla="val -10"/>
              <a:gd name="adj3" fmla="val 17178"/>
              <a:gd name="adj4" fmla="val -29409"/>
              <a:gd name="adj5" fmla="val 143948"/>
              <a:gd name="adj6" fmla="val -5423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90"/>
                </a:solidFill>
              </a:rPr>
              <a:t>Network-based Intrusion Detection System (N-IDS)</a:t>
            </a:r>
            <a:endParaRPr lang="en-US" sz="1600" dirty="0">
              <a:solidFill>
                <a:srgbClr val="000090"/>
              </a:solidFill>
            </a:endParaRPr>
          </a:p>
        </p:txBody>
      </p:sp>
      <p:sp>
        <p:nvSpPr>
          <p:cNvPr id="65" name="Line Callout 2 64"/>
          <p:cNvSpPr/>
          <p:nvPr/>
        </p:nvSpPr>
        <p:spPr>
          <a:xfrm>
            <a:off x="7162800" y="3200400"/>
            <a:ext cx="1295400" cy="1219200"/>
          </a:xfrm>
          <a:prstGeom prst="borderCallout2">
            <a:avLst>
              <a:gd name="adj1" fmla="val 17177"/>
              <a:gd name="adj2" fmla="val -10"/>
              <a:gd name="adj3" fmla="val 17178"/>
              <a:gd name="adj4" fmla="val -29409"/>
              <a:gd name="adj5" fmla="val -2481"/>
              <a:gd name="adj6" fmla="val -48688"/>
            </a:avLst>
          </a:prstGeom>
          <a:ln>
            <a:headEnd type="none"/>
            <a:tailEnd type="oval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90"/>
                </a:solidFill>
              </a:rPr>
              <a:t>Host-based Intrusion Detection System </a:t>
            </a:r>
          </a:p>
          <a:p>
            <a:pPr algn="ctr"/>
            <a:r>
              <a:rPr lang="en-US" sz="1600" dirty="0" smtClean="0">
                <a:solidFill>
                  <a:srgbClr val="000090"/>
                </a:solidFill>
              </a:rPr>
              <a:t>(H-IDS)</a:t>
            </a:r>
            <a:endParaRPr lang="en-US" sz="1600" dirty="0">
              <a:solidFill>
                <a:srgbClr val="000090"/>
              </a:solidFill>
            </a:endParaRPr>
          </a:p>
        </p:txBody>
      </p:sp>
      <p:sp>
        <p:nvSpPr>
          <p:cNvPr id="66" name="Line Callout 2 65"/>
          <p:cNvSpPr/>
          <p:nvPr/>
        </p:nvSpPr>
        <p:spPr>
          <a:xfrm>
            <a:off x="838200" y="4267200"/>
            <a:ext cx="1219200" cy="762000"/>
          </a:xfrm>
          <a:prstGeom prst="borderCallout2">
            <a:avLst>
              <a:gd name="adj1" fmla="val 76928"/>
              <a:gd name="adj2" fmla="val 99749"/>
              <a:gd name="adj3" fmla="val 76929"/>
              <a:gd name="adj4" fmla="val 126725"/>
              <a:gd name="adj5" fmla="val 859"/>
              <a:gd name="adj6" fmla="val 28651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90"/>
                </a:solidFill>
              </a:rPr>
              <a:t>Access Control Lists (ACL)</a:t>
            </a:r>
            <a:endParaRPr lang="en-US" sz="1600" dirty="0">
              <a:solidFill>
                <a:srgbClr val="000090"/>
              </a:solidFill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2230952" y="5638800"/>
            <a:ext cx="5212775" cy="923330"/>
            <a:chOff x="1926152" y="5638800"/>
            <a:chExt cx="5212775" cy="923330"/>
          </a:xfrm>
        </p:grpSpPr>
        <p:sp>
          <p:nvSpPr>
            <p:cNvPr id="67" name="TextBox 66"/>
            <p:cNvSpPr txBox="1"/>
            <p:nvPr/>
          </p:nvSpPr>
          <p:spPr>
            <a:xfrm>
              <a:off x="1926152" y="5638800"/>
              <a:ext cx="2417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“Offline” mechanisms: 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440752" y="5638800"/>
              <a:ext cx="269817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dirty="0" smtClean="0">
                  <a:solidFill>
                    <a:srgbClr val="000090"/>
                  </a:solidFill>
                </a:rPr>
                <a:t>Static code analysis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 smtClean="0">
                  <a:solidFill>
                    <a:srgbClr val="000090"/>
                  </a:solidFill>
                </a:rPr>
                <a:t>Good coding practices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 smtClean="0">
                  <a:solidFill>
                    <a:srgbClr val="000090"/>
                  </a:solidFill>
                </a:rPr>
                <a:t>Penetration testing, …</a:t>
              </a:r>
              <a:endParaRPr lang="en-US" dirty="0">
                <a:solidFill>
                  <a:srgbClr val="000090"/>
                </a:solidFill>
              </a:endParaRPr>
            </a:p>
          </p:txBody>
        </p:sp>
      </p:grpSp>
      <p:sp>
        <p:nvSpPr>
          <p:cNvPr id="70" name="Rounded Rectangle 69"/>
          <p:cNvSpPr/>
          <p:nvPr/>
        </p:nvSpPr>
        <p:spPr>
          <a:xfrm>
            <a:off x="1828800" y="2362200"/>
            <a:ext cx="5486400" cy="3124200"/>
          </a:xfrm>
          <a:prstGeom prst="roundRect">
            <a:avLst>
              <a:gd name="adj" fmla="val 10311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/>
              <a:t>Limitations:</a:t>
            </a:r>
          </a:p>
          <a:p>
            <a:endParaRPr lang="en-US" sz="2000" b="1" dirty="0" smtClean="0"/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Manually configured, labor intensive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Slow in adapting to changing attack vectors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Difficult to ensure testing coverage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Cannot control web user behavior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Difficult and costly to patch vulnerabilities in “legacy” applications 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2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2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Architecture-based Self-Protection (ABSP)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267200" cy="4800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Securing the architecture as a whole, not just the perimeter or individual layers or components</a:t>
            </a:r>
          </a:p>
          <a:p>
            <a:pPr lvl="1"/>
            <a:r>
              <a:rPr lang="en-US" sz="1800" dirty="0" smtClean="0"/>
              <a:t>Based on machine-readable architecture models</a:t>
            </a:r>
          </a:p>
          <a:p>
            <a:pPr lvl="1"/>
            <a:r>
              <a:rPr lang="en-US" sz="1800" dirty="0" smtClean="0"/>
              <a:t>Incorporating security goals as part of the system’s architecture properties</a:t>
            </a:r>
          </a:p>
          <a:p>
            <a:pPr lvl="1"/>
            <a:r>
              <a:rPr lang="en-US" sz="1800" dirty="0" smtClean="0"/>
              <a:t>Making use of Autonomic Computing (AC) principles and techniques</a:t>
            </a:r>
          </a:p>
          <a:p>
            <a:pPr lvl="1"/>
            <a:r>
              <a:rPr lang="en-US" sz="1800" dirty="0" smtClean="0"/>
              <a:t>Dynamically adapt the system at runtime in response to security threats, without necessarily modifying individual components</a:t>
            </a:r>
          </a:p>
          <a:p>
            <a:pPr lvl="1"/>
            <a:endParaRPr lang="en-US" sz="1800" dirty="0" smtClean="0"/>
          </a:p>
          <a:p>
            <a:endParaRPr lang="en-US" sz="2000" dirty="0"/>
          </a:p>
        </p:txBody>
      </p:sp>
      <p:grpSp>
        <p:nvGrpSpPr>
          <p:cNvPr id="58" name="Group 57"/>
          <p:cNvGrpSpPr/>
          <p:nvPr/>
        </p:nvGrpSpPr>
        <p:grpSpPr>
          <a:xfrm>
            <a:off x="4800600" y="1704201"/>
            <a:ext cx="3962400" cy="1800999"/>
            <a:chOff x="4800600" y="1704201"/>
            <a:chExt cx="3962400" cy="1800999"/>
          </a:xfrm>
        </p:grpSpPr>
        <p:sp>
          <p:nvSpPr>
            <p:cNvPr id="7" name="Rectangle 6"/>
            <p:cNvSpPr/>
            <p:nvPr/>
          </p:nvSpPr>
          <p:spPr>
            <a:xfrm>
              <a:off x="5943600" y="2971800"/>
              <a:ext cx="28194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rIns="0" anchor="ctr" anchorCtr="0"/>
            <a:lstStyle/>
            <a:p>
              <a:pPr algn="ctr"/>
              <a:r>
                <a:rPr lang="en-US" sz="1200" dirty="0" smtClean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Event Bus</a:t>
              </a:r>
              <a:endParaRPr lang="en-US" sz="12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7239000" y="2133600"/>
              <a:ext cx="0" cy="83820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solid"/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7162800" y="2133600"/>
              <a:ext cx="0" cy="838200"/>
            </a:xfrm>
            <a:prstGeom prst="straightConnector1">
              <a:avLst/>
            </a:prstGeom>
            <a:ln>
              <a:solidFill>
                <a:srgbClr val="7F7F7F"/>
              </a:solidFill>
              <a:prstDash val="sysDash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6477000" y="1780939"/>
              <a:ext cx="914400" cy="304262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rIns="0" anchor="ctr" anchorCtr="0"/>
            <a:lstStyle/>
            <a:p>
              <a:pPr algn="ctr"/>
              <a:r>
                <a:rPr lang="en-US" sz="1200" dirty="0" smtClean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Web Server 1</a:t>
              </a:r>
              <a:endParaRPr lang="en-US" sz="12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43600" y="1704201"/>
              <a:ext cx="228600" cy="990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prstDash val="dash"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45720" rIns="45720" anchor="ctr" anchorCtr="0"/>
            <a:lstStyle/>
            <a:p>
              <a:pPr algn="ctr"/>
              <a:r>
                <a:rPr lang="en-US" sz="1200" dirty="0" smtClean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Load Balancer</a:t>
              </a:r>
              <a:endParaRPr lang="en-US" sz="12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77000" y="2313801"/>
              <a:ext cx="914400" cy="304262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rIns="0" anchor="ctr" anchorCtr="0"/>
            <a:lstStyle/>
            <a:p>
              <a:pPr algn="ctr"/>
              <a:r>
                <a:rPr lang="en-US" sz="1200" dirty="0" smtClean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Web Server 2</a:t>
              </a:r>
              <a:endParaRPr lang="en-US" sz="12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800600" y="3048000"/>
              <a:ext cx="591506" cy="45720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rIns="0" anchor="ctr" anchorCtr="0"/>
            <a:lstStyle/>
            <a:p>
              <a:pPr algn="ctr"/>
              <a:r>
                <a:rPr lang="en-US" sz="1200" dirty="0" smtClean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User</a:t>
              </a:r>
              <a:endParaRPr lang="en-US" sz="12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Straight Arrow Connector 13"/>
            <p:cNvCxnSpPr>
              <a:stCxn id="18" idx="2"/>
              <a:endCxn id="13" idx="0"/>
            </p:cNvCxnSpPr>
            <p:nvPr/>
          </p:nvCxnSpPr>
          <p:spPr>
            <a:xfrm flipH="1">
              <a:off x="5096353" y="2694801"/>
              <a:ext cx="9047" cy="353199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6172202" y="1905000"/>
              <a:ext cx="304798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6172200" y="2438400"/>
              <a:ext cx="30480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n 16"/>
            <p:cNvSpPr/>
            <p:nvPr/>
          </p:nvSpPr>
          <p:spPr>
            <a:xfrm>
              <a:off x="8229600" y="1932801"/>
              <a:ext cx="533400" cy="533400"/>
            </a:xfrm>
            <a:prstGeom prst="can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rIns="0" anchor="ctr" anchorCtr="0"/>
            <a:lstStyle/>
            <a:p>
              <a:pPr algn="ctr"/>
              <a:r>
                <a:rPr lang="en-US" sz="1200" dirty="0" smtClean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DB</a:t>
              </a:r>
              <a:endParaRPr lang="en-US" sz="12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953000" y="1704201"/>
              <a:ext cx="304800" cy="990600"/>
            </a:xfrm>
            <a:prstGeom prst="rect">
              <a:avLst/>
            </a:prstGeom>
            <a:ln>
              <a:prstDash val="dash"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45720" rIns="45720" anchor="ctr" anchorCtr="0"/>
            <a:lstStyle/>
            <a:p>
              <a:pPr algn="ctr"/>
              <a:r>
                <a:rPr lang="en-US" sz="1200" dirty="0" smtClean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Web Browser</a:t>
              </a:r>
              <a:endParaRPr lang="en-US" sz="12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Straight Arrow Connector 18"/>
            <p:cNvCxnSpPr>
              <a:stCxn id="11" idx="1"/>
              <a:endCxn id="18" idx="3"/>
            </p:cNvCxnSpPr>
            <p:nvPr/>
          </p:nvCxnSpPr>
          <p:spPr>
            <a:xfrm flipH="1">
              <a:off x="5257800" y="2199501"/>
              <a:ext cx="68580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loud 19"/>
            <p:cNvSpPr/>
            <p:nvPr/>
          </p:nvSpPr>
          <p:spPr>
            <a:xfrm>
              <a:off x="5410200" y="2085201"/>
              <a:ext cx="381000" cy="30480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48046" y="2618601"/>
              <a:ext cx="33855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itchFamily="18" charset="0"/>
                  <a:cs typeface="Times New Roman" pitchFamily="18" charset="0"/>
                </a:rPr>
                <a:t>…</a:t>
              </a:r>
              <a:endParaRPr lang="en-US" sz="2800" b="1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8534400" y="2514600"/>
              <a:ext cx="0" cy="45720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solid"/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8458200" y="2514600"/>
              <a:ext cx="0" cy="457200"/>
            </a:xfrm>
            <a:prstGeom prst="straightConnector1">
              <a:avLst/>
            </a:prstGeom>
            <a:ln>
              <a:solidFill>
                <a:srgbClr val="7F7F7F"/>
              </a:solidFill>
              <a:prstDash val="sysDash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7696200" y="1704201"/>
              <a:ext cx="228600" cy="990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prstDash val="dash"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45720" rIns="45720" anchor="ctr" anchorCtr="0"/>
            <a:lstStyle/>
            <a:p>
              <a:pPr algn="ctr"/>
              <a:r>
                <a:rPr lang="en-US" sz="1200" dirty="0" smtClean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DB Connector</a:t>
              </a:r>
              <a:endParaRPr lang="en-US" sz="12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>
              <a:off x="7391402" y="1905000"/>
              <a:ext cx="304798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7391400" y="2438400"/>
              <a:ext cx="30480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7924802" y="2209800"/>
              <a:ext cx="304798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6019800" y="2743200"/>
              <a:ext cx="0" cy="228600"/>
            </a:xfrm>
            <a:prstGeom prst="straightConnector1">
              <a:avLst/>
            </a:prstGeom>
            <a:ln>
              <a:solidFill>
                <a:srgbClr val="7F7F7F"/>
              </a:solidFill>
              <a:prstDash val="sysDash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6096000" y="2743200"/>
              <a:ext cx="0" cy="22860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solid"/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6705600" y="2667000"/>
              <a:ext cx="0" cy="30480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solid"/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6629400" y="2667000"/>
              <a:ext cx="0" cy="304800"/>
            </a:xfrm>
            <a:prstGeom prst="straightConnector1">
              <a:avLst/>
            </a:prstGeom>
            <a:ln>
              <a:solidFill>
                <a:srgbClr val="7F7F7F"/>
              </a:solidFill>
              <a:prstDash val="sysDash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7772400" y="2743200"/>
              <a:ext cx="0" cy="228600"/>
            </a:xfrm>
            <a:prstGeom prst="straightConnector1">
              <a:avLst/>
            </a:prstGeom>
            <a:ln>
              <a:solidFill>
                <a:srgbClr val="7F7F7F"/>
              </a:solidFill>
              <a:prstDash val="sysDash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7848600" y="2743200"/>
              <a:ext cx="0" cy="22860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solid"/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6019800" y="3200400"/>
            <a:ext cx="2590800" cy="537865"/>
            <a:chOff x="6019800" y="3352800"/>
            <a:chExt cx="2590800" cy="537865"/>
          </a:xfrm>
        </p:grpSpPr>
        <p:sp>
          <p:nvSpPr>
            <p:cNvPr id="24" name="Rectangle 23"/>
            <p:cNvSpPr/>
            <p:nvPr/>
          </p:nvSpPr>
          <p:spPr>
            <a:xfrm>
              <a:off x="6934200" y="3581400"/>
              <a:ext cx="1676400" cy="304262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rIns="0" anchor="ctr" anchorCtr="0"/>
            <a:lstStyle/>
            <a:p>
              <a:pPr algn="ctr"/>
              <a:endParaRPr lang="en-US" sz="12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7239000" y="3352800"/>
              <a:ext cx="0" cy="228600"/>
            </a:xfrm>
            <a:prstGeom prst="straightConnector1">
              <a:avLst/>
            </a:prstGeom>
            <a:ln>
              <a:solidFill>
                <a:srgbClr val="7F7F7F"/>
              </a:solidFill>
              <a:prstDash val="sysDash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6019800" y="3429000"/>
              <a:ext cx="96648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itchFamily="18" charset="0"/>
                  <a:cs typeface="Times New Roman" pitchFamily="18" charset="0"/>
                </a:rPr>
                <a:t>Architecture </a:t>
              </a:r>
              <a:endParaRPr lang="en-US" sz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/>
              <a:r>
                <a:rPr lang="en-US" sz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itchFamily="18" charset="0"/>
                  <a:cs typeface="Times New Roman" pitchFamily="18" charset="0"/>
                </a:rPr>
                <a:t>Manager</a:t>
              </a:r>
              <a:endParaRPr lang="en-US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7086600" y="3657600"/>
              <a:ext cx="1371600" cy="152400"/>
              <a:chOff x="2667000" y="4800600"/>
              <a:chExt cx="1371600" cy="15240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2667000" y="4800600"/>
                <a:ext cx="228600" cy="152400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M</a:t>
                </a:r>
                <a:endParaRPr lang="en-US" sz="1200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048000" y="4800600"/>
                <a:ext cx="228600" cy="152400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A</a:t>
                </a:r>
                <a:endParaRPr lang="en-US" sz="1200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429000" y="4800600"/>
                <a:ext cx="228600" cy="152400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P</a:t>
                </a:r>
                <a:endParaRPr lang="en-US" sz="1200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810000" y="4800600"/>
                <a:ext cx="228600" cy="152400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E</a:t>
                </a:r>
                <a:endParaRPr lang="en-US" sz="1200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>
                <a:off x="2895600" y="4876800"/>
                <a:ext cx="152400" cy="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3276600" y="4876800"/>
                <a:ext cx="152400" cy="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3657600" y="4876800"/>
                <a:ext cx="152400" cy="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Arrow Connector 38"/>
            <p:cNvCxnSpPr/>
            <p:nvPr/>
          </p:nvCxnSpPr>
          <p:spPr>
            <a:xfrm flipV="1">
              <a:off x="8305800" y="3352800"/>
              <a:ext cx="0" cy="22860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solid"/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4953000" y="4674275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b="1" i="1" dirty="0" smtClean="0">
                <a:solidFill>
                  <a:srgbClr val="000090"/>
                </a:solidFill>
              </a:rPr>
              <a:t>BENEFITS</a:t>
            </a:r>
            <a:r>
              <a:rPr lang="en-US" i="1" dirty="0" smtClean="0">
                <a:solidFill>
                  <a:srgbClr val="000090"/>
                </a:solidFill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Adding to “defense in depth”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Reasoning about threats globally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Defending against insider attack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Reuse potential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Dynamism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7162800" y="3733800"/>
            <a:ext cx="1219200" cy="838738"/>
            <a:chOff x="7162800" y="3733800"/>
            <a:chExt cx="1219200" cy="838738"/>
          </a:xfrm>
        </p:grpSpPr>
        <p:sp>
          <p:nvSpPr>
            <p:cNvPr id="60" name="Can 59"/>
            <p:cNvSpPr/>
            <p:nvPr/>
          </p:nvSpPr>
          <p:spPr>
            <a:xfrm>
              <a:off x="7162800" y="3962938"/>
              <a:ext cx="1219200" cy="609600"/>
            </a:xfrm>
            <a:prstGeom prst="can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rIns="0" anchor="ctr" anchorCtr="0"/>
            <a:lstStyle/>
            <a:p>
              <a:pPr algn="ctr"/>
              <a:r>
                <a:rPr lang="en-US" sz="1200" dirty="0" smtClean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Structural models</a:t>
              </a:r>
            </a:p>
            <a:p>
              <a:pPr algn="ctr"/>
              <a:r>
                <a:rPr lang="en-US" sz="1200" dirty="0" smtClean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Arch. properties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7772400" y="3733800"/>
              <a:ext cx="0" cy="229138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5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Outline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Case for Architecture-Based Self-Protection (ABSP</a:t>
            </a:r>
            <a:r>
              <a:rPr lang="en-US" dirty="0" smtClean="0"/>
              <a:t>)</a:t>
            </a:r>
            <a:endParaRPr lang="en-US" sz="2400" dirty="0" smtClean="0"/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Motivating Example</a:t>
            </a:r>
          </a:p>
          <a:p>
            <a:pPr lvl="1">
              <a:lnSpc>
                <a:spcPct val="150000"/>
              </a:lnSpc>
              <a:buClr>
                <a:srgbClr val="0F6FC6"/>
              </a:buClr>
            </a:pPr>
            <a:r>
              <a:rPr lang="en-US" sz="2100" dirty="0">
                <a:solidFill>
                  <a:prstClr val="black"/>
                </a:solidFill>
              </a:rPr>
              <a:t>How ABSP fills the gap in traditional protection mechanisms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ABSP Patterns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Protective Wrapper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Software Rejuvenation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Agreement-Based Redundancy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Implementing ABSP Patterns Using RAINBOW Framework</a:t>
            </a:r>
          </a:p>
          <a:p>
            <a:pPr lvl="1">
              <a:lnSpc>
                <a:spcPct val="150000"/>
              </a:lnSpc>
            </a:pPr>
            <a:r>
              <a:rPr lang="en-US" sz="2000" dirty="0" err="1" smtClean="0"/>
              <a:t>DoS</a:t>
            </a:r>
            <a:r>
              <a:rPr lang="en-US" sz="2000" dirty="0" smtClean="0"/>
              <a:t> Attack Mitigation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Concluding Remarks</a:t>
            </a:r>
            <a:endParaRPr lang="en-US" sz="2000" dirty="0" smtClean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57200" y="2971800"/>
            <a:ext cx="8077200" cy="427037"/>
          </a:xfrm>
          <a:prstGeom prst="rect">
            <a:avLst/>
          </a:prstGeom>
          <a:noFill/>
          <a:ln w="38100">
            <a:solidFill>
              <a:srgbClr val="0B1F6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8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ABSP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Repeatable </a:t>
            </a:r>
            <a:r>
              <a:rPr lang="en-US" sz="2000" dirty="0"/>
              <a:t>architectural </a:t>
            </a:r>
            <a:r>
              <a:rPr lang="en-US" sz="2000" dirty="0" smtClean="0"/>
              <a:t>strategies and </a:t>
            </a:r>
            <a:r>
              <a:rPr lang="en-US" sz="2000" dirty="0"/>
              <a:t>design tactics that software systems employ </a:t>
            </a:r>
            <a:r>
              <a:rPr lang="en-US" sz="2000" dirty="0" smtClean="0"/>
              <a:t>for </a:t>
            </a:r>
            <a:r>
              <a:rPr lang="en-US" sz="2000" dirty="0"/>
              <a:t>self-protection </a:t>
            </a:r>
            <a:r>
              <a:rPr lang="en-US" sz="2000" dirty="0" smtClean="0"/>
              <a:t>purposes </a:t>
            </a:r>
            <a:r>
              <a:rPr lang="en-US" sz="1800" dirty="0" smtClean="0"/>
              <a:t>[Yuan and </a:t>
            </a:r>
            <a:r>
              <a:rPr lang="en-US" sz="1800" dirty="0" err="1" smtClean="0"/>
              <a:t>Malek</a:t>
            </a:r>
            <a:r>
              <a:rPr lang="en-US" sz="1800" dirty="0" smtClean="0"/>
              <a:t>, 2012]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3807109"/>
              </p:ext>
            </p:extLst>
          </p:nvPr>
        </p:nvGraphicFramePr>
        <p:xfrm>
          <a:off x="319950" y="2362200"/>
          <a:ext cx="417585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48958"/>
              </p:ext>
            </p:extLst>
          </p:nvPr>
        </p:nvGraphicFramePr>
        <p:xfrm>
          <a:off x="4510950" y="2362200"/>
          <a:ext cx="417585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Rectangle 7"/>
          <p:cNvSpPr/>
          <p:nvPr/>
        </p:nvSpPr>
        <p:spPr>
          <a:xfrm>
            <a:off x="1905000" y="6443246"/>
            <a:ext cx="49497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660066"/>
                </a:solidFill>
              </a:rPr>
              <a:t>(Three described in this paper)</a:t>
            </a:r>
            <a:endParaRPr lang="en-US" sz="1600" i="1" dirty="0">
              <a:solidFill>
                <a:srgbClr val="6600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7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Protective Wrapper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4419600" cy="5029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Architecture-aware “App Guard” as protective wrapper</a:t>
            </a:r>
          </a:p>
          <a:p>
            <a:pPr lvl="1"/>
            <a:r>
              <a:rPr lang="en-US" sz="1800" dirty="0" smtClean="0"/>
              <a:t>Architecture model augmented with additional connector and sensor/effector mechanisms</a:t>
            </a:r>
          </a:p>
          <a:p>
            <a:r>
              <a:rPr lang="en-US" sz="2000" dirty="0" smtClean="0"/>
              <a:t>Can execute more sophisticated mitigation strategies involving multiple components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Can be effective against multiple OWASP attacks</a:t>
            </a:r>
          </a:p>
          <a:p>
            <a:pPr lvl="1"/>
            <a:r>
              <a:rPr lang="en-US" sz="1800" dirty="0" smtClean="0"/>
              <a:t>A1 (injection)</a:t>
            </a:r>
          </a:p>
          <a:p>
            <a:pPr lvl="1"/>
            <a:r>
              <a:rPr lang="en-US" sz="1800" dirty="0" smtClean="0"/>
              <a:t>A3 (broken </a:t>
            </a:r>
            <a:r>
              <a:rPr lang="en-US" sz="1800" dirty="0" err="1" smtClean="0"/>
              <a:t>authN</a:t>
            </a:r>
            <a:r>
              <a:rPr lang="en-US" sz="1800" dirty="0" smtClean="0"/>
              <a:t>/session </a:t>
            </a:r>
            <a:r>
              <a:rPr lang="en-US" sz="1800" dirty="0" err="1" smtClean="0"/>
              <a:t>mgmt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A4 (Insecure direct obj. ref.)</a:t>
            </a:r>
          </a:p>
          <a:p>
            <a:pPr lvl="1"/>
            <a:r>
              <a:rPr lang="en-US" sz="1800" dirty="0" smtClean="0"/>
              <a:t>A8 (Failure to restrict URL access)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5867400" y="1600200"/>
            <a:ext cx="2438400" cy="1143000"/>
            <a:chOff x="4114800" y="1600200"/>
            <a:chExt cx="2438400" cy="1143000"/>
          </a:xfrm>
        </p:grpSpPr>
        <p:sp>
          <p:nvSpPr>
            <p:cNvPr id="103" name="Rounded Rectangular Callout 102"/>
            <p:cNvSpPr/>
            <p:nvPr/>
          </p:nvSpPr>
          <p:spPr>
            <a:xfrm>
              <a:off x="4191000" y="1613154"/>
              <a:ext cx="2362200" cy="1130046"/>
            </a:xfrm>
            <a:prstGeom prst="wedgeRoundRectCallout">
              <a:avLst>
                <a:gd name="adj1" fmla="val -59636"/>
                <a:gd name="adj2" fmla="val 48063"/>
                <a:gd name="adj3" fmla="val 16667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4876800" y="1765554"/>
              <a:ext cx="838200" cy="3810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Attack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Detection</a:t>
              </a:r>
            </a:p>
          </p:txBody>
        </p:sp>
        <p:sp>
          <p:nvSpPr>
            <p:cNvPr id="105" name="Freeform 104"/>
            <p:cNvSpPr/>
            <p:nvPr/>
          </p:nvSpPr>
          <p:spPr>
            <a:xfrm flipH="1">
              <a:off x="6111131" y="1676400"/>
              <a:ext cx="289667" cy="990600"/>
            </a:xfrm>
            <a:custGeom>
              <a:avLst/>
              <a:gdLst>
                <a:gd name="connsiteX0" fmla="*/ 0 w 289667"/>
                <a:gd name="connsiteY0" fmla="*/ 0 h 757513"/>
                <a:gd name="connsiteX1" fmla="*/ 289667 w 289667"/>
                <a:gd name="connsiteY1" fmla="*/ 0 h 757513"/>
                <a:gd name="connsiteX2" fmla="*/ 289667 w 289667"/>
                <a:gd name="connsiteY2" fmla="*/ 757513 h 757513"/>
                <a:gd name="connsiteX3" fmla="*/ 33423 w 289667"/>
                <a:gd name="connsiteY3" fmla="*/ 757513 h 75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667" h="757513">
                  <a:moveTo>
                    <a:pt x="0" y="0"/>
                  </a:moveTo>
                  <a:lnTo>
                    <a:pt x="289667" y="0"/>
                  </a:lnTo>
                  <a:lnTo>
                    <a:pt x="289667" y="757513"/>
                  </a:lnTo>
                  <a:lnTo>
                    <a:pt x="33423" y="757513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latin typeface="Times New Roman"/>
                  <a:cs typeface="Times New Roman"/>
                </a:rPr>
                <a:t>Load Balancer</a:t>
              </a:r>
              <a:endParaRPr lang="en-US" sz="1200" dirty="0">
                <a:latin typeface="Times New Roman"/>
                <a:cs typeface="Times New Roman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876800" y="2298954"/>
              <a:ext cx="838200" cy="3810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Policy Enforcement</a:t>
              </a:r>
              <a:endParaRPr lang="en-US" sz="12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 flipH="1">
              <a:off x="4343400" y="1994154"/>
              <a:ext cx="548534" cy="0"/>
            </a:xfrm>
            <a:prstGeom prst="straightConnector1">
              <a:avLst/>
            </a:prstGeom>
            <a:ln>
              <a:solidFill>
                <a:srgbClr val="4D6E9F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flipH="1">
              <a:off x="4343400" y="2527554"/>
              <a:ext cx="548534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H="1">
              <a:off x="5715000" y="1981200"/>
              <a:ext cx="381000" cy="0"/>
            </a:xfrm>
            <a:prstGeom prst="straightConnector1">
              <a:avLst/>
            </a:prstGeom>
            <a:ln>
              <a:solidFill>
                <a:srgbClr val="4D6E9F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flipH="1">
              <a:off x="5715000" y="2514600"/>
              <a:ext cx="396134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tangle 110"/>
            <p:cNvSpPr/>
            <p:nvPr/>
          </p:nvSpPr>
          <p:spPr>
            <a:xfrm>
              <a:off x="4191000" y="1600200"/>
              <a:ext cx="762000" cy="3939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HTTP</a:t>
              </a:r>
            </a:p>
            <a:p>
              <a:pPr lvl="0" algn="ctr">
                <a:lnSpc>
                  <a:spcPct val="800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Request</a:t>
              </a:r>
              <a:endParaRPr lang="en-US" sz="12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4114800" y="2133600"/>
              <a:ext cx="838200" cy="3939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HTTP</a:t>
              </a:r>
            </a:p>
            <a:p>
              <a:pPr lvl="0" algn="ctr">
                <a:lnSpc>
                  <a:spcPct val="800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Response</a:t>
              </a:r>
              <a:endParaRPr lang="en-US" sz="12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5486400" y="4191000"/>
            <a:ext cx="28956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rIns="0" anchor="ctr" anchorCtr="0"/>
          <a:lstStyle/>
          <a:p>
            <a:pPr algn="ctr"/>
            <a:r>
              <a:rPr lang="en-US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Event Bus</a:t>
            </a:r>
            <a:endParaRPr lang="en-US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7162800" y="3352800"/>
            <a:ext cx="0" cy="8382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7086600" y="3352800"/>
            <a:ext cx="0" cy="838200"/>
          </a:xfrm>
          <a:prstGeom prst="straightConnector1">
            <a:avLst/>
          </a:prstGeom>
          <a:ln>
            <a:solidFill>
              <a:srgbClr val="7F7F7F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400800" y="3000139"/>
            <a:ext cx="838200" cy="304262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rIns="0" anchor="ctr" anchorCtr="0"/>
          <a:lstStyle/>
          <a:p>
            <a:pPr algn="ctr"/>
            <a:r>
              <a:rPr lang="en-US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Web Server 1</a:t>
            </a:r>
            <a:endParaRPr lang="en-US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943600" y="2923401"/>
            <a:ext cx="228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dash"/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 lIns="45720" rIns="45720" anchor="ctr" anchorCtr="0"/>
          <a:lstStyle/>
          <a:p>
            <a:pPr algn="ctr"/>
            <a:r>
              <a:rPr lang="en-US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Load Balancer</a:t>
            </a:r>
            <a:endParaRPr lang="en-US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400800" y="3533001"/>
            <a:ext cx="838200" cy="304262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rIns="0" anchor="ctr" anchorCtr="0"/>
          <a:lstStyle/>
          <a:p>
            <a:pPr algn="ctr"/>
            <a:r>
              <a:rPr lang="en-US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Web Server 2</a:t>
            </a:r>
            <a:endParaRPr lang="en-US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flipH="1">
            <a:off x="6172200" y="3124200"/>
            <a:ext cx="22860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6172200" y="3657600"/>
            <a:ext cx="22860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n 67"/>
          <p:cNvSpPr/>
          <p:nvPr/>
        </p:nvSpPr>
        <p:spPr>
          <a:xfrm>
            <a:off x="7924800" y="3152001"/>
            <a:ext cx="457200" cy="533400"/>
          </a:xfrm>
          <a:prstGeom prst="can">
            <a:avLst/>
          </a:prstGeom>
          <a:ln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rIns="0" anchor="ctr" anchorCtr="0"/>
          <a:lstStyle/>
          <a:p>
            <a:pPr algn="ctr"/>
            <a:r>
              <a:rPr lang="en-US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DB</a:t>
            </a:r>
            <a:endParaRPr lang="en-US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671846" y="3837801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b="1" dirty="0"/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8229600" y="3733800"/>
            <a:ext cx="0" cy="4572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8153400" y="3733800"/>
            <a:ext cx="0" cy="457200"/>
          </a:xfrm>
          <a:prstGeom prst="straightConnector1">
            <a:avLst/>
          </a:prstGeom>
          <a:ln>
            <a:solidFill>
              <a:srgbClr val="7F7F7F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6553200" y="4648200"/>
            <a:ext cx="1676400" cy="304262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rIns="0" anchor="ctr" anchorCtr="0"/>
          <a:lstStyle/>
          <a:p>
            <a:pPr algn="ctr"/>
            <a:endParaRPr lang="en-US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467600" y="2923401"/>
            <a:ext cx="228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dash"/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 lIns="45720" rIns="45720" anchor="ctr" anchorCtr="0"/>
          <a:lstStyle/>
          <a:p>
            <a:pPr algn="ctr"/>
            <a:r>
              <a:rPr lang="en-US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DB Connector</a:t>
            </a:r>
            <a:endParaRPr lang="en-US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 flipH="1">
            <a:off x="7239002" y="3124200"/>
            <a:ext cx="228598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7239000" y="3657600"/>
            <a:ext cx="22860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7696200" y="3429000"/>
            <a:ext cx="22860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6019800" y="3962400"/>
            <a:ext cx="0" cy="228600"/>
          </a:xfrm>
          <a:prstGeom prst="straightConnector1">
            <a:avLst/>
          </a:prstGeom>
          <a:ln>
            <a:solidFill>
              <a:srgbClr val="7F7F7F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6096000" y="3962400"/>
            <a:ext cx="0" cy="2286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6629400" y="3886200"/>
            <a:ext cx="0" cy="3048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6553200" y="3886200"/>
            <a:ext cx="0" cy="304800"/>
          </a:xfrm>
          <a:prstGeom prst="straightConnector1">
            <a:avLst/>
          </a:prstGeom>
          <a:ln>
            <a:solidFill>
              <a:srgbClr val="7F7F7F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7543800" y="3962400"/>
            <a:ext cx="0" cy="228600"/>
          </a:xfrm>
          <a:prstGeom prst="straightConnector1">
            <a:avLst/>
          </a:prstGeom>
          <a:ln>
            <a:solidFill>
              <a:srgbClr val="7F7F7F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7620000" y="3962400"/>
            <a:ext cx="0" cy="2286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6858000" y="4419600"/>
            <a:ext cx="0" cy="228600"/>
          </a:xfrm>
          <a:prstGeom prst="straightConnector1">
            <a:avLst/>
          </a:prstGeom>
          <a:ln>
            <a:solidFill>
              <a:srgbClr val="7F7F7F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5638800" y="4495800"/>
            <a:ext cx="966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itchFamily="18" charset="0"/>
                <a:cs typeface="Times New Roman" pitchFamily="18" charset="0"/>
              </a:rPr>
              <a:t>Architecture </a:t>
            </a:r>
            <a:endParaRPr lang="en-US" sz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itchFamily="18" charset="0"/>
                <a:cs typeface="Times New Roman" pitchFamily="18" charset="0"/>
              </a:rPr>
              <a:t>Manager</a:t>
            </a:r>
            <a:endParaRPr lang="en-US" sz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6705600" y="4724400"/>
            <a:ext cx="1371600" cy="152400"/>
            <a:chOff x="2667000" y="4800600"/>
            <a:chExt cx="1371600" cy="152400"/>
          </a:xfrm>
        </p:grpSpPr>
        <p:sp>
          <p:nvSpPr>
            <p:cNvPr id="96" name="Rectangle 95"/>
            <p:cNvSpPr/>
            <p:nvPr/>
          </p:nvSpPr>
          <p:spPr>
            <a:xfrm>
              <a:off x="2667000" y="4800600"/>
              <a:ext cx="228600" cy="15240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M</a:t>
              </a:r>
              <a:endParaRPr lang="en-US" sz="12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048000" y="4800600"/>
              <a:ext cx="228600" cy="15240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A</a:t>
              </a:r>
              <a:endParaRPr lang="en-US" sz="12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429000" y="4800600"/>
              <a:ext cx="228600" cy="15240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P</a:t>
              </a:r>
              <a:endParaRPr lang="en-US" sz="12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810000" y="4800600"/>
              <a:ext cx="228600" cy="15240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E</a:t>
              </a:r>
              <a:endParaRPr lang="en-US" sz="12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00" name="Straight Arrow Connector 99"/>
            <p:cNvCxnSpPr/>
            <p:nvPr/>
          </p:nvCxnSpPr>
          <p:spPr>
            <a:xfrm>
              <a:off x="2895600" y="4876800"/>
              <a:ext cx="152400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>
              <a:off x="3276600" y="4876800"/>
              <a:ext cx="152400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>
              <a:off x="3657600" y="4876800"/>
              <a:ext cx="152400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6" name="Straight Arrow Connector 85"/>
          <p:cNvCxnSpPr/>
          <p:nvPr/>
        </p:nvCxnSpPr>
        <p:spPr>
          <a:xfrm flipV="1">
            <a:off x="7924800" y="4419600"/>
            <a:ext cx="0" cy="2286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oup 112"/>
          <p:cNvGrpSpPr/>
          <p:nvPr/>
        </p:nvGrpSpPr>
        <p:grpSpPr>
          <a:xfrm>
            <a:off x="5486400" y="2514600"/>
            <a:ext cx="457200" cy="1676400"/>
            <a:chOff x="5410200" y="2514600"/>
            <a:chExt cx="457200" cy="1676400"/>
          </a:xfrm>
        </p:grpSpPr>
        <p:sp>
          <p:nvSpPr>
            <p:cNvPr id="87" name="Rectangle 86"/>
            <p:cNvSpPr/>
            <p:nvPr/>
          </p:nvSpPr>
          <p:spPr>
            <a:xfrm>
              <a:off x="5410200" y="2514600"/>
              <a:ext cx="228600" cy="139940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prstDash val="dash"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45720" rIns="45720" anchor="ctr" anchorCtr="0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Application Guard</a:t>
              </a:r>
              <a:endParaRPr lang="en-US" sz="1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 flipH="1">
              <a:off x="5638800" y="3429000"/>
              <a:ext cx="22860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>
              <a:off x="5486400" y="3962400"/>
              <a:ext cx="0" cy="228600"/>
            </a:xfrm>
            <a:prstGeom prst="straightConnector1">
              <a:avLst/>
            </a:prstGeom>
            <a:ln>
              <a:solidFill>
                <a:srgbClr val="7F7F7F"/>
              </a:solidFill>
              <a:prstDash val="sysDash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V="1">
              <a:off x="5562600" y="3962400"/>
              <a:ext cx="0" cy="22860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solid"/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4953000" y="2923401"/>
            <a:ext cx="990600" cy="1724799"/>
            <a:chOff x="4419600" y="2923401"/>
            <a:chExt cx="990600" cy="1724799"/>
          </a:xfrm>
        </p:grpSpPr>
        <p:sp>
          <p:nvSpPr>
            <p:cNvPr id="91" name="Oval 90"/>
            <p:cNvSpPr/>
            <p:nvPr/>
          </p:nvSpPr>
          <p:spPr>
            <a:xfrm>
              <a:off x="4419600" y="4267200"/>
              <a:ext cx="457200" cy="38100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rIns="0" anchor="ctr" anchorCtr="0"/>
            <a:lstStyle/>
            <a:p>
              <a:pPr algn="ctr"/>
              <a:r>
                <a:rPr lang="en-US" sz="1200" dirty="0" smtClean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User</a:t>
              </a:r>
              <a:endParaRPr lang="en-US" sz="12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2" name="Straight Arrow Connector 91"/>
            <p:cNvCxnSpPr>
              <a:stCxn id="93" idx="2"/>
              <a:endCxn id="91" idx="0"/>
            </p:cNvCxnSpPr>
            <p:nvPr/>
          </p:nvCxnSpPr>
          <p:spPr>
            <a:xfrm>
              <a:off x="4648200" y="3914001"/>
              <a:ext cx="0" cy="353199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/>
            <p:cNvSpPr/>
            <p:nvPr/>
          </p:nvSpPr>
          <p:spPr>
            <a:xfrm>
              <a:off x="4495800" y="2923401"/>
              <a:ext cx="304800" cy="990600"/>
            </a:xfrm>
            <a:prstGeom prst="rect">
              <a:avLst/>
            </a:prstGeom>
            <a:ln>
              <a:prstDash val="dash"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45720" rIns="45720" anchor="ctr" anchorCtr="0"/>
            <a:lstStyle/>
            <a:p>
              <a:pPr algn="ctr"/>
              <a:r>
                <a:rPr lang="en-US" sz="1200" dirty="0" smtClean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Web Browser</a:t>
              </a:r>
              <a:endParaRPr lang="en-US" sz="12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4" name="Straight Arrow Connector 93"/>
            <p:cNvCxnSpPr>
              <a:endCxn id="93" idx="3"/>
            </p:cNvCxnSpPr>
            <p:nvPr/>
          </p:nvCxnSpPr>
          <p:spPr>
            <a:xfrm flipH="1">
              <a:off x="4800600" y="3418701"/>
              <a:ext cx="60960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Cloud 94"/>
            <p:cNvSpPr/>
            <p:nvPr/>
          </p:nvSpPr>
          <p:spPr>
            <a:xfrm>
              <a:off x="4953000" y="3304401"/>
              <a:ext cx="304800" cy="27699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Can 114"/>
          <p:cNvSpPr/>
          <p:nvPr/>
        </p:nvSpPr>
        <p:spPr>
          <a:xfrm>
            <a:off x="6781800" y="5181600"/>
            <a:ext cx="1219200" cy="609600"/>
          </a:xfrm>
          <a:prstGeom prst="can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rIns="0" anchor="ctr" anchorCtr="0"/>
          <a:lstStyle/>
          <a:p>
            <a:pPr algn="ctr"/>
            <a:r>
              <a:rPr lang="en-US" sz="12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Structural models</a:t>
            </a:r>
          </a:p>
          <a:p>
            <a:pPr algn="ctr"/>
            <a:r>
              <a:rPr lang="en-US" sz="12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Arch. properties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7" name="Straight Connector 116"/>
          <p:cNvCxnSpPr>
            <a:stCxn id="72" idx="2"/>
          </p:cNvCxnSpPr>
          <p:nvPr/>
        </p:nvCxnSpPr>
        <p:spPr>
          <a:xfrm>
            <a:off x="7391400" y="4952462"/>
            <a:ext cx="0" cy="229138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4" name="Group 123"/>
          <p:cNvGrpSpPr/>
          <p:nvPr/>
        </p:nvGrpSpPr>
        <p:grpSpPr>
          <a:xfrm>
            <a:off x="5410200" y="3886200"/>
            <a:ext cx="1398289" cy="1831777"/>
            <a:chOff x="5597604" y="3886200"/>
            <a:chExt cx="1398289" cy="1831777"/>
          </a:xfrm>
        </p:grpSpPr>
        <p:sp>
          <p:nvSpPr>
            <p:cNvPr id="121" name="Freeform 120"/>
            <p:cNvSpPr/>
            <p:nvPr/>
          </p:nvSpPr>
          <p:spPr>
            <a:xfrm>
              <a:off x="5715000" y="3886200"/>
              <a:ext cx="1066250" cy="1600200"/>
            </a:xfrm>
            <a:custGeom>
              <a:avLst/>
              <a:gdLst>
                <a:gd name="connsiteX0" fmla="*/ 1066250 w 1066250"/>
                <a:gd name="connsiteY0" fmla="*/ 910605 h 1706996"/>
                <a:gd name="connsiteX1" fmla="*/ 299508 w 1066250"/>
                <a:gd name="connsiteY1" fmla="*/ 1677431 h 1706996"/>
                <a:gd name="connsiteX2" fmla="*/ 0 w 1066250"/>
                <a:gd name="connsiteY2" fmla="*/ 0 h 1706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6250" h="1706996">
                  <a:moveTo>
                    <a:pt x="1066250" y="910605"/>
                  </a:moveTo>
                  <a:cubicBezTo>
                    <a:pt x="771733" y="1369902"/>
                    <a:pt x="477216" y="1829199"/>
                    <a:pt x="299508" y="1677431"/>
                  </a:cubicBezTo>
                  <a:cubicBezTo>
                    <a:pt x="121800" y="1525664"/>
                    <a:pt x="47921" y="133795"/>
                    <a:pt x="0" y="0"/>
                  </a:cubicBezTo>
                </a:path>
              </a:pathLst>
            </a:custGeom>
            <a:ln>
              <a:headEnd type="none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597604" y="5410200"/>
              <a:ext cx="139828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rgbClr val="000090"/>
                  </a:solidFill>
                </a:rPr>
                <a:t>3. Adaptations</a:t>
              </a:r>
              <a:endParaRPr lang="en-US" sz="1400" b="1" dirty="0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6858000" y="3786203"/>
            <a:ext cx="2338131" cy="886643"/>
            <a:chOff x="7104346" y="3786203"/>
            <a:chExt cx="2338131" cy="886643"/>
          </a:xfrm>
        </p:grpSpPr>
        <p:sp>
          <p:nvSpPr>
            <p:cNvPr id="125" name="Freeform 124"/>
            <p:cNvSpPr/>
            <p:nvPr/>
          </p:nvSpPr>
          <p:spPr>
            <a:xfrm>
              <a:off x="7104346" y="3786203"/>
              <a:ext cx="491244" cy="886643"/>
            </a:xfrm>
            <a:custGeom>
              <a:avLst/>
              <a:gdLst>
                <a:gd name="connsiteX0" fmla="*/ 23961 w 491244"/>
                <a:gd name="connsiteY0" fmla="*/ 0 h 886643"/>
                <a:gd name="connsiteX1" fmla="*/ 491194 w 491244"/>
                <a:gd name="connsiteY1" fmla="*/ 467285 h 886643"/>
                <a:gd name="connsiteX2" fmla="*/ 0 w 491244"/>
                <a:gd name="connsiteY2" fmla="*/ 886643 h 886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1244" h="886643">
                  <a:moveTo>
                    <a:pt x="23961" y="0"/>
                  </a:moveTo>
                  <a:cubicBezTo>
                    <a:pt x="259574" y="159755"/>
                    <a:pt x="495188" y="319511"/>
                    <a:pt x="491194" y="467285"/>
                  </a:cubicBezTo>
                  <a:cubicBezTo>
                    <a:pt x="487201" y="615059"/>
                    <a:pt x="0" y="886643"/>
                    <a:pt x="0" y="886643"/>
                  </a:cubicBezTo>
                </a:path>
              </a:pathLst>
            </a:custGeom>
            <a:ln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7543800" y="4114800"/>
              <a:ext cx="189867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rgbClr val="000090"/>
                  </a:solidFill>
                </a:rPr>
                <a:t>1. Illegal access alert</a:t>
              </a:r>
              <a:endParaRPr lang="en-US" sz="1400" b="1" dirty="0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8077200" y="4800600"/>
            <a:ext cx="992579" cy="1209020"/>
            <a:chOff x="7028146" y="3862403"/>
            <a:chExt cx="992579" cy="1209020"/>
          </a:xfrm>
        </p:grpSpPr>
        <p:sp>
          <p:nvSpPr>
            <p:cNvPr id="129" name="Freeform 128"/>
            <p:cNvSpPr/>
            <p:nvPr/>
          </p:nvSpPr>
          <p:spPr>
            <a:xfrm>
              <a:off x="7028146" y="3862403"/>
              <a:ext cx="381000" cy="762000"/>
            </a:xfrm>
            <a:custGeom>
              <a:avLst/>
              <a:gdLst>
                <a:gd name="connsiteX0" fmla="*/ 23961 w 491244"/>
                <a:gd name="connsiteY0" fmla="*/ 0 h 886643"/>
                <a:gd name="connsiteX1" fmla="*/ 491194 w 491244"/>
                <a:gd name="connsiteY1" fmla="*/ 467285 h 886643"/>
                <a:gd name="connsiteX2" fmla="*/ 0 w 491244"/>
                <a:gd name="connsiteY2" fmla="*/ 886643 h 886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1244" h="886643">
                  <a:moveTo>
                    <a:pt x="23961" y="0"/>
                  </a:moveTo>
                  <a:cubicBezTo>
                    <a:pt x="259574" y="159755"/>
                    <a:pt x="495188" y="319511"/>
                    <a:pt x="491194" y="467285"/>
                  </a:cubicBezTo>
                  <a:cubicBezTo>
                    <a:pt x="487201" y="615059"/>
                    <a:pt x="0" y="886643"/>
                    <a:pt x="0" y="886643"/>
                  </a:cubicBezTo>
                </a:path>
              </a:pathLst>
            </a:custGeom>
            <a:ln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7028146" y="4548203"/>
              <a:ext cx="9925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rgbClr val="000090"/>
                  </a:solidFill>
                </a:rPr>
                <a:t>2. Update</a:t>
              </a:r>
            </a:p>
            <a:p>
              <a:r>
                <a:rPr lang="en-US" sz="1400" b="1" dirty="0" smtClean="0">
                  <a:solidFill>
                    <a:srgbClr val="000090"/>
                  </a:solidFill>
                </a:rPr>
                <a:t>model</a:t>
              </a:r>
              <a:endParaRPr lang="en-US" sz="1400" b="1" dirty="0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5654724" y="3124200"/>
            <a:ext cx="802683" cy="530205"/>
            <a:chOff x="5654724" y="3124200"/>
            <a:chExt cx="802683" cy="530205"/>
          </a:xfrm>
        </p:grpSpPr>
        <p:sp>
          <p:nvSpPr>
            <p:cNvPr id="131" name="Freeform 130"/>
            <p:cNvSpPr/>
            <p:nvPr/>
          </p:nvSpPr>
          <p:spPr>
            <a:xfrm>
              <a:off x="5654724" y="3330504"/>
              <a:ext cx="802683" cy="323901"/>
            </a:xfrm>
            <a:custGeom>
              <a:avLst/>
              <a:gdLst>
                <a:gd name="connsiteX0" fmla="*/ 0 w 802683"/>
                <a:gd name="connsiteY0" fmla="*/ 323901 h 323901"/>
                <a:gd name="connsiteX1" fmla="*/ 359410 w 802683"/>
                <a:gd name="connsiteY1" fmla="*/ 396 h 323901"/>
                <a:gd name="connsiteX2" fmla="*/ 802683 w 802683"/>
                <a:gd name="connsiteY2" fmla="*/ 252011 h 323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683" h="323901">
                  <a:moveTo>
                    <a:pt x="0" y="323901"/>
                  </a:moveTo>
                  <a:cubicBezTo>
                    <a:pt x="112815" y="168139"/>
                    <a:pt x="225630" y="12378"/>
                    <a:pt x="359410" y="396"/>
                  </a:cubicBezTo>
                  <a:cubicBezTo>
                    <a:pt x="493190" y="-11586"/>
                    <a:pt x="802683" y="252011"/>
                    <a:pt x="802683" y="252011"/>
                  </a:cubicBezTo>
                </a:path>
              </a:pathLst>
            </a:custGeom>
            <a:ln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Multiply 132"/>
            <p:cNvSpPr/>
            <p:nvPr/>
          </p:nvSpPr>
          <p:spPr>
            <a:xfrm>
              <a:off x="5791200" y="3124200"/>
              <a:ext cx="533400" cy="457200"/>
            </a:xfrm>
            <a:prstGeom prst="mathMultiply">
              <a:avLst>
                <a:gd name="adj1" fmla="val 15658"/>
              </a:avLst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0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1893E-6 -4.7255E-7 L -0.05002 -4.7255E-7 " pathEditMode="relative" ptsTypes="AA">
                                      <p:cBhvr>
                                        <p:cTn id="14" dur="1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11528</TotalTime>
  <Words>1293</Words>
  <Application>Microsoft Macintosh PowerPoint</Application>
  <PresentationFormat>On-screen Show (4:3)</PresentationFormat>
  <Paragraphs>406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Apple Chancery</vt:lpstr>
      <vt:lpstr>Calibri</vt:lpstr>
      <vt:lpstr>Constantia</vt:lpstr>
      <vt:lpstr>Courier New</vt:lpstr>
      <vt:lpstr>Mangal</vt:lpstr>
      <vt:lpstr>Monotype Corsiva</vt:lpstr>
      <vt:lpstr>Tahoma</vt:lpstr>
      <vt:lpstr>Times New Roman</vt:lpstr>
      <vt:lpstr>Wingdings</vt:lpstr>
      <vt:lpstr>Wingdings 2</vt:lpstr>
      <vt:lpstr>굴림</vt:lpstr>
      <vt:lpstr>Arial</vt:lpstr>
      <vt:lpstr>Flow</vt:lpstr>
      <vt:lpstr>Architecture-Based Self-Protecting Software Systems</vt:lpstr>
      <vt:lpstr>Self-Protection in the Autonomic Computing Context</vt:lpstr>
      <vt:lpstr>Outline</vt:lpstr>
      <vt:lpstr>Motivating Example – Znn News Service</vt:lpstr>
      <vt:lpstr>Conventional Web App Security</vt:lpstr>
      <vt:lpstr>Architecture-based Self-Protection (ABSP)</vt:lpstr>
      <vt:lpstr>Outline</vt:lpstr>
      <vt:lpstr>ABSP Patterns</vt:lpstr>
      <vt:lpstr>Protective Wrapper Pattern</vt:lpstr>
      <vt:lpstr>Software Rejuvenation Pattern</vt:lpstr>
      <vt:lpstr>Software Rejuvenation Pattern (Cont.)</vt:lpstr>
      <vt:lpstr>Agreement-based Redundancy Pattern</vt:lpstr>
      <vt:lpstr>Agreement-based Redundancy Pattern (Cont.)</vt:lpstr>
      <vt:lpstr>Outline</vt:lpstr>
      <vt:lpstr>Rainbow Framework as “Architecture Manager”</vt:lpstr>
      <vt:lpstr>Implementing the Protective Wrapper Pattern Against Denial of Service (DoS) Attacks</vt:lpstr>
      <vt:lpstr>Implementing the Protective Wrapper Pattern Against Denial of Service (DoS) Attacks</vt:lpstr>
      <vt:lpstr>Outline</vt:lpstr>
      <vt:lpstr>Summary:  The Role of Architecture in Software Self-Protection</vt:lpstr>
      <vt:lpstr>Research Challenges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Attribute-Based Access Control (ABAC) Framework for Social Computing Networks</dc:title>
  <dc:creator>Yuan, Eric [USA]</dc:creator>
  <cp:lastModifiedBy>Sam Malek</cp:lastModifiedBy>
  <cp:revision>299</cp:revision>
  <cp:lastPrinted>2012-06-03T02:47:09Z</cp:lastPrinted>
  <dcterms:created xsi:type="dcterms:W3CDTF">2006-08-16T00:00:00Z</dcterms:created>
  <dcterms:modified xsi:type="dcterms:W3CDTF">2017-11-29T00:00:21Z</dcterms:modified>
</cp:coreProperties>
</file>