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2"/>
  </p:notesMasterIdLst>
  <p:sldIdLst>
    <p:sldId id="256" r:id="rId2"/>
    <p:sldId id="259" r:id="rId3"/>
    <p:sldId id="264" r:id="rId4"/>
    <p:sldId id="257" r:id="rId5"/>
    <p:sldId id="271" r:id="rId6"/>
    <p:sldId id="267" r:id="rId7"/>
    <p:sldId id="265" r:id="rId8"/>
    <p:sldId id="268" r:id="rId9"/>
    <p:sldId id="274" r:id="rId10"/>
    <p:sldId id="272" r:id="rId11"/>
    <p:sldId id="275" r:id="rId12"/>
    <p:sldId id="273" r:id="rId13"/>
    <p:sldId id="276" r:id="rId14"/>
    <p:sldId id="258" r:id="rId15"/>
    <p:sldId id="279" r:id="rId16"/>
    <p:sldId id="280" r:id="rId17"/>
    <p:sldId id="281" r:id="rId18"/>
    <p:sldId id="282" r:id="rId19"/>
    <p:sldId id="295" r:id="rId20"/>
    <p:sldId id="283" r:id="rId21"/>
    <p:sldId id="285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60227"/>
  </p:normalViewPr>
  <p:slideViewPr>
    <p:cSldViewPr snapToGrid="0" snapToObjects="1">
      <p:cViewPr varScale="1">
        <p:scale>
          <a:sx n="66" d="100"/>
          <a:sy n="66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867E-E599-2444-B534-ECA0DFBAE4E9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6E941-D612-E648-910C-784AA067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Bridging</a:t>
            </a:r>
            <a:r>
              <a:rPr lang="en-US" baseline="0" dirty="0" smtClean="0"/>
              <a:t> this gap </a:t>
            </a:r>
            <a:r>
              <a:rPr lang="en-US" baseline="0" dirty="0" smtClean="0">
                <a:sym typeface="Wingdings"/>
              </a:rPr>
              <a:t> has always been a major </a:t>
            </a:r>
            <a:r>
              <a:rPr lang="en-US" baseline="0" dirty="0" smtClean="0">
                <a:sym typeface="Wingdings"/>
              </a:rPr>
              <a:t>challenge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arch based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9 divides the platform into a set of modules known 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modules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of a java application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 some or all of the platform modules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provide a scalable Java runtime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= not all applications need to load all the JDK modules  build a custom runtime image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usage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scalable IOT &amp;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microservices</a:t>
            </a:r>
            <a:endParaRPr lang="en-US" dirty="0" smtClean="0"/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modules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fundamental new kind of Java program component.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def.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as a set of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packages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 types, 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Java classes and interfaces;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and other kinds of static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 much</a:t>
            </a:r>
            <a:r>
              <a:rPr lang="en-US" baseline="0" dirty="0" smtClean="0"/>
              <a:t>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mentioned, a module must provide a module descriptor—metadata that specifies the module’s dependencies -- defined in a file named </a:t>
            </a:r>
            <a:r>
              <a:rPr lang="en-US" dirty="0" smtClean="0"/>
              <a:t>module-</a:t>
            </a:r>
            <a:r>
              <a:rPr lang="en-US" dirty="0" err="1" smtClean="0"/>
              <a:t>info.java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module declaration begins with the keyword </a:t>
            </a:r>
            <a:r>
              <a:rPr lang="en-US" dirty="0" smtClean="0"/>
              <a:t>module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followed by a unique module name and a module body enclosed in braces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empty / directives : dep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simplest possible module declaration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specifies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its module.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 </a:t>
            </a:r>
            <a:r>
              <a:rPr lang="en-US" dirty="0" smtClean="0">
                <a:sym typeface="Wingdings"/>
              </a:rPr>
              <a:t> defined by </a:t>
            </a:r>
            <a:r>
              <a:rPr lang="en-US" dirty="0" smtClean="0"/>
              <a:t>Different types of</a:t>
            </a:r>
            <a:r>
              <a:rPr lang="en-US" baseline="0" dirty="0" smtClean="0"/>
              <a:t>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 configuration—Modularity provides mechanisms for explicitly declaring dependencies between modules in a manner that’s recognized both at compile time and execution time. The system can walk through these dependencies to determine the subset of all modules required to support your app.</a:t>
            </a:r>
          </a:p>
          <a:p>
            <a:pPr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---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packages in a module are accessible to other modules only if the module EXPLICITLY EXPORTS them. 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then, another module cannot use those packages unless it EXPLICITLY states that it REQUIRES the other module’s capabilities.</a:t>
            </a:r>
          </a:p>
          <a:p>
            <a:pPr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platform security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fewer classes are accessible to potential attackers. </a:t>
            </a:r>
          </a:p>
          <a:p>
            <a:pPr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Scalable Java platform—Previously, the Java platform was a monolith consisting of a massive number of packages, making it challenging to develop, maintain and evolve. It couldn’t be easily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subsetted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platform is now modularized into ~100 modules.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create custom runtimes consisting of only modules you need for your apps or the devices you’re targeting.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if a device does not support GUIs, you could create a runtime that does not include the GUI modules, significantly reducing the runtime’s size.</a:t>
            </a:r>
          </a:p>
          <a:p>
            <a:pPr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Jdeps</a:t>
            </a:r>
            <a:r>
              <a:rPr lang="en-US" dirty="0" smtClean="0"/>
              <a:t> or any static analysis</a:t>
            </a:r>
            <a:r>
              <a:rPr lang="en-US" baseline="0" dirty="0" smtClean="0"/>
              <a:t>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4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Modular JDK</a:t>
            </a:r>
          </a:p>
          <a:p>
            <a:r>
              <a:rPr lang="en-US" dirty="0" smtClean="0"/>
              <a:t>Updated libraries (maybe not</a:t>
            </a:r>
            <a:r>
              <a:rPr lang="en-US" baseline="0" dirty="0" smtClean="0"/>
              <a:t> modules)</a:t>
            </a:r>
            <a:endParaRPr lang="en-US" dirty="0" smtClean="0"/>
          </a:p>
          <a:p>
            <a:r>
              <a:rPr lang="en-US" dirty="0" smtClean="0"/>
              <a:t>Group related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solutions</a:t>
            </a:r>
            <a:r>
              <a:rPr lang="en-US" baseline="0" dirty="0" smtClean="0"/>
              <a:t> : Modularity = explicit support for architectural constructs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modules</a:t>
            </a:r>
          </a:p>
          <a:p>
            <a:r>
              <a:rPr lang="en-US" dirty="0" smtClean="0"/>
              <a:t>	packages</a:t>
            </a:r>
          </a:p>
          <a:p>
            <a:r>
              <a:rPr lang="en-US" dirty="0" smtClean="0"/>
              <a:t>	name</a:t>
            </a:r>
          </a:p>
          <a:p>
            <a:r>
              <a:rPr lang="en-US" dirty="0" smtClean="0"/>
              <a:t>	dependencies</a:t>
            </a:r>
          </a:p>
          <a:p>
            <a:r>
              <a:rPr lang="en-US" dirty="0" smtClean="0"/>
              <a:t>	module-info</a:t>
            </a:r>
            <a:r>
              <a:rPr lang="en-US" baseline="0" dirty="0" smtClean="0"/>
              <a:t> files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4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modules starting with sun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code won’t run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add-exports</a:t>
            </a:r>
            <a:r>
              <a:rPr lang="en-US" i="1" dirty="0" smtClean="0"/>
              <a:t> </a:t>
            </a:r>
            <a:r>
              <a:rPr lang="en-US" dirty="0" smtClean="0"/>
              <a:t>command-line option to break the encapsulation to make the JDK internal APIs accessible to code in other modules or to code on the </a:t>
            </a:r>
            <a:r>
              <a:rPr lang="en-US" dirty="0" err="1" smtClean="0"/>
              <a:t>classpath</a:t>
            </a:r>
            <a:r>
              <a:rPr lang="en-US" dirty="0" smtClean="0"/>
              <a:t>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6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Cyclic dependency is a relation between two or more modules and is expressed by the fact that the modules are directly or indirectly dependent on each other. 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Java 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isn’t allowed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compile-time error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solved with the help of INTERFACE to DECOUPLE the linking between modules.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be implemented using the Service Provider API and by applying Service consumers and Service providers.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module should depend on the interface and not on another module.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7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 as </a:t>
            </a:r>
            <a:r>
              <a:rPr lang="en-US" baseline="0" dirty="0" smtClean="0"/>
              <a:t>the most widely used languages, introduced modularity in its 9</a:t>
            </a:r>
            <a:r>
              <a:rPr lang="en-US" baseline="30000" dirty="0" smtClean="0"/>
              <a:t>th</a:t>
            </a:r>
            <a:r>
              <a:rPr lang="en-US" baseline="0" dirty="0" smtClean="0"/>
              <a:t> version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solution “modularity” in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 of Java released in Sep 2018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JPMS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let’s review how was life before Java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modifiers are quite limited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 hell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versions of the JARs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classpath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ClassLoader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loading the first found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compilation would be successful, but the application might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 at runtime -- with the 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ClassNotFoundException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 to the missing JARs on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classpath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runtime.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9 divides the platform into a set of modules known 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modules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Encapsulate most of the JDK's internal APIs by default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inaccessible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compile time,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Java.* --&gt;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standard modules : intended for use of developers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Jdk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.*  non-standard modules  not intended for use of developers , typically used in the JDK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Understandable</a:t>
            </a:r>
          </a:p>
          <a:p>
            <a:r>
              <a:rPr lang="en-US" dirty="0" smtClean="0"/>
              <a:t>dependencies</a:t>
            </a:r>
          </a:p>
          <a:p>
            <a:r>
              <a:rPr lang="en-US" dirty="0" smtClean="0"/>
              <a:t>Maintainable</a:t>
            </a:r>
          </a:p>
          <a:p>
            <a:r>
              <a:rPr lang="en-US" dirty="0" smtClean="0"/>
              <a:t>Encapsulated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Explicit</a:t>
            </a:r>
            <a:endParaRPr lang="en-US" baseline="0" dirty="0" smtClean="0">
              <a:sym typeface="Wingdings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Encapsulate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Control what part of the code be accessible by which outside module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/>
              </a:rPr>
              <a:t> maintainable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BF2E-14A4-C146-BF63-D3AC60B9919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DC23-60F1-714C-A445-8954A6F64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corporate/features/understanding-java-9-modules.html" TargetMode="External"/><Relationship Id="rId4" Type="http://schemas.openxmlformats.org/officeDocument/2006/relationships/hyperlink" Target="https://books.google.com/books?id=xjy4DgAAQBAJ&amp;lpg=PA7&amp;ots=SqiNy3QkTx&amp;dq=chapter%202%20The%20module%20system&#8221;%20in%20Java%209%20Revealed&amp;pg=PA7#v=onepage&amp;q&amp;f=false" TargetMode="External"/><Relationship Id="rId5" Type="http://schemas.openxmlformats.org/officeDocument/2006/relationships/hyperlink" Target="http://openjdk.java.net/projects/jigsaw/spec/sotms/#defining-modules" TargetMode="External"/><Relationship Id="rId6" Type="http://schemas.openxmlformats.org/officeDocument/2006/relationships/hyperlink" Target="http://openjdk.java.net/projects/jigsaw/" TargetMode="External"/><Relationship Id="rId7" Type="http://schemas.openxmlformats.org/officeDocument/2006/relationships/hyperlink" Target="http://openjdk.java.net/projects/jigsaw/talks/intro-modular-dev-j1-2016.pdf" TargetMode="External"/><Relationship Id="rId8" Type="http://schemas.openxmlformats.org/officeDocument/2006/relationships/hyperlink" Target="http://openjdk.java.net/projects/jigsaw/talks/adv-modular-dev-j1-2016.pdf" TargetMode="External"/><Relationship Id="rId9" Type="http://schemas.openxmlformats.org/officeDocument/2006/relationships/hyperlink" Target="http://openjdk.java.net/projects/jigsaw/talks/modules-and-services-j1-2016.pdf" TargetMode="External"/><Relationship Id="rId10" Type="http://schemas.openxmlformats.org/officeDocument/2006/relationships/hyperlink" Target="http://openjdk.java.net/projects/jigsaw/goals-reqs/03" TargetMode="External"/><Relationship Id="rId11" Type="http://schemas.openxmlformats.org/officeDocument/2006/relationships/hyperlink" Target="https://www.romexsoft.com/blog/migrate-to-java-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638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ritannic Bold" charset="0"/>
                <a:ea typeface="Britannic Bold" charset="0"/>
                <a:cs typeface="Britannic Bold" charset="0"/>
              </a:rPr>
              <a:t>Architecture-Based Development </a:t>
            </a:r>
            <a:r>
              <a:rPr lang="en-US" b="1" dirty="0" smtClean="0">
                <a:latin typeface="Britannic Bold" charset="0"/>
                <a:ea typeface="Britannic Bold" charset="0"/>
                <a:cs typeface="Britannic Bold" charset="0"/>
              </a:rPr>
              <a:t>In Java SE 9</a:t>
            </a:r>
            <a:endParaRPr lang="en-US" b="1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09141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Negar Ghorbani</a:t>
            </a:r>
          </a:p>
          <a:p>
            <a:endParaRPr lang="en-US" sz="3000" dirty="0"/>
          </a:p>
          <a:p>
            <a:r>
              <a:rPr lang="en-US" sz="3000" dirty="0" smtClean="0"/>
              <a:t>Donald Bren School of Information and Computer Science</a:t>
            </a:r>
          </a:p>
          <a:p>
            <a:r>
              <a:rPr lang="en-US" sz="3000" dirty="0" smtClean="0"/>
              <a:t>University of California, Irvine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39" y="5500063"/>
            <a:ext cx="1096561" cy="97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81" y="5443380"/>
            <a:ext cx="1092103" cy="10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What’s New in JDK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99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3500" dirty="0" smtClean="0"/>
              <a:t>Modular Source Code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Explicit Components and Connectors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Encapsulation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Security &amp; Accessibilities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Maintainability</a:t>
            </a:r>
          </a:p>
          <a:p>
            <a:pPr lvl="1">
              <a:lnSpc>
                <a:spcPct val="150000"/>
              </a:lnSpc>
            </a:pPr>
            <a:endParaRPr lang="en-US" sz="3000" dirty="0" smtClean="0"/>
          </a:p>
          <a:p>
            <a:pPr lvl="1">
              <a:lnSpc>
                <a:spcPct val="150000"/>
              </a:lnSpc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5" y="711712"/>
            <a:ext cx="2115025" cy="11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 Applications: 8 vs.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959" y="1779433"/>
            <a:ext cx="5669514" cy="4857340"/>
            <a:chOff x="199959" y="1779433"/>
            <a:chExt cx="5669514" cy="4857340"/>
          </a:xfrm>
        </p:grpSpPr>
        <p:sp>
          <p:nvSpPr>
            <p:cNvPr id="4" name="Rectangle 3"/>
            <p:cNvSpPr/>
            <p:nvPr/>
          </p:nvSpPr>
          <p:spPr>
            <a:xfrm>
              <a:off x="199959" y="1779434"/>
              <a:ext cx="5669514" cy="48573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0179" y="2979174"/>
              <a:ext cx="4999703" cy="322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179" y="2979174"/>
              <a:ext cx="103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Packages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6656" y="3465870"/>
              <a:ext cx="4569541" cy="25219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656" y="3465870"/>
              <a:ext cx="289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Types (Classes, Interfaces, </a:t>
              </a:r>
              <a:r>
                <a:rPr lang="is-IS" dirty="0" smtClean="0"/>
                <a:t>…)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2899" y="3952565"/>
              <a:ext cx="860893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Code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14012" y="3952564"/>
              <a:ext cx="860893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Data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5125" y="3952564"/>
              <a:ext cx="1823312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Resources: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XML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Properties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e</a:t>
              </a:r>
              <a:r>
                <a:rPr lang="en-US" dirty="0" smtClean="0">
                  <a:solidFill>
                    <a:schemeClr val="tx1"/>
                  </a:solidFill>
                </a:rPr>
                <a:t>tc.</a:t>
              </a:r>
            </a:p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0268" y="1779433"/>
              <a:ext cx="26023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Java </a:t>
              </a:r>
              <a:r>
                <a:rPr lang="en-US" sz="2600" dirty="0"/>
                <a:t>8</a:t>
              </a:r>
              <a:r>
                <a:rPr lang="en-US" sz="2600" dirty="0" smtClean="0"/>
                <a:t> Application</a:t>
              </a:r>
              <a:endParaRPr lang="en-US" sz="2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3550" y="1779434"/>
            <a:ext cx="5669514" cy="4857339"/>
            <a:chOff x="6353550" y="1779434"/>
            <a:chExt cx="5669514" cy="4857339"/>
          </a:xfrm>
        </p:grpSpPr>
        <p:sp>
          <p:nvSpPr>
            <p:cNvPr id="12" name="Rectangle 11"/>
            <p:cNvSpPr/>
            <p:nvPr/>
          </p:nvSpPr>
          <p:spPr>
            <a:xfrm>
              <a:off x="6353550" y="1779434"/>
              <a:ext cx="5669514" cy="48573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05950" y="2389240"/>
              <a:ext cx="5322256" cy="40558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0515" y="2979176"/>
              <a:ext cx="4999703" cy="32298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0515" y="2979176"/>
              <a:ext cx="1030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Packages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16992" y="3465872"/>
              <a:ext cx="4569541" cy="25219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16992" y="3465872"/>
              <a:ext cx="289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Types (Classes, Interfaces, </a:t>
              </a:r>
              <a:r>
                <a:rPr lang="is-IS" dirty="0" smtClean="0"/>
                <a:t>…)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03235" y="3952567"/>
              <a:ext cx="860893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Code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44348" y="3952566"/>
              <a:ext cx="860893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Data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85461" y="3952566"/>
              <a:ext cx="1823312" cy="18140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Resources: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XML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Properties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e</a:t>
              </a:r>
              <a:r>
                <a:rPr lang="en-US" dirty="0" smtClean="0">
                  <a:solidFill>
                    <a:schemeClr val="tx1"/>
                  </a:solidFill>
                </a:rPr>
                <a:t>tc.</a:t>
              </a: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33151" y="244761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Modules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20873" y="2517218"/>
              <a:ext cx="3589345" cy="3445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Module Descriptor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65920" y="1779434"/>
              <a:ext cx="26023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Java 9 Application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07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What’s New in JDK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99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sz="3500" dirty="0" smtClean="0"/>
              <a:t>Modular Run-Time Images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Scalable down to small devices</a:t>
            </a:r>
          </a:p>
          <a:p>
            <a:pPr lvl="1">
              <a:lnSpc>
                <a:spcPct val="150000"/>
              </a:lnSpc>
            </a:pPr>
            <a:r>
              <a:rPr lang="en-US" sz="2600" dirty="0" err="1" smtClean="0"/>
              <a:t>Deployability</a:t>
            </a:r>
            <a:endParaRPr lang="en-US" sz="26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sz="3000" dirty="0" smtClean="0"/>
              <a:t>Encapsulate Most Internal </a:t>
            </a:r>
            <a:r>
              <a:rPr lang="en-US" sz="3000" dirty="0" smtClean="0"/>
              <a:t>APIs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5" y="711712"/>
            <a:ext cx="2115025" cy="11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Java-9 Modules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fundamental new kind of Java program component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 named, self describing collection of code, data, and some resources</a:t>
            </a:r>
          </a:p>
          <a:p>
            <a:r>
              <a:rPr lang="en-US" dirty="0" smtClean="0"/>
              <a:t>A set of related packages and types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87599" y="3521265"/>
            <a:ext cx="6007559" cy="3140918"/>
            <a:chOff x="3087599" y="3036045"/>
            <a:chExt cx="6007559" cy="3140918"/>
          </a:xfrm>
        </p:grpSpPr>
        <p:sp>
          <p:nvSpPr>
            <p:cNvPr id="11" name="TextBox 10"/>
            <p:cNvSpPr txBox="1"/>
            <p:nvPr/>
          </p:nvSpPr>
          <p:spPr>
            <a:xfrm>
              <a:off x="5429219" y="3036045"/>
              <a:ext cx="13243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Module</a:t>
              </a:r>
              <a:endParaRPr lang="en-US" sz="2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7599" y="3539107"/>
              <a:ext cx="6007559" cy="26378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2860" y="4104336"/>
              <a:ext cx="1389027" cy="17708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Type1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Type2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85475" y="3656339"/>
              <a:ext cx="1203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Package 1</a:t>
              </a:r>
              <a:endParaRPr lang="en-US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28476" y="4104336"/>
              <a:ext cx="1369315" cy="17708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Type4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Type5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3943" y="3656339"/>
              <a:ext cx="1245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Package 2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80695" y="4104336"/>
              <a:ext cx="2131559" cy="95534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Module Descriptor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Module-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info.java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80695" y="5226002"/>
              <a:ext cx="2131559" cy="6491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</a:rPr>
                <a:t>Data + Resources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9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Not Just a Container of Packages </a:t>
            </a:r>
            <a:r>
              <a:rPr lang="is-IS" dirty="0" smtClean="0">
                <a:latin typeface="Arial Hebrew" charset="-79"/>
                <a:ea typeface="Arial Hebrew" charset="-79"/>
                <a:cs typeface="Arial Hebrew" charset="-79"/>
              </a:rPr>
              <a:t>…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Apart from its name, a module definition contains: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list of other modules it depends on</a:t>
            </a:r>
          </a:p>
          <a:p>
            <a:r>
              <a:rPr lang="en-US" dirty="0" smtClean="0"/>
              <a:t>A list of packages that other modules can use (public APIs)</a:t>
            </a:r>
          </a:p>
          <a:p>
            <a:r>
              <a:rPr lang="en-US" dirty="0" smtClean="0"/>
              <a:t>A list of packages that other modules can use via reflection </a:t>
            </a:r>
          </a:p>
          <a:p>
            <a:pPr lvl="1"/>
            <a:r>
              <a:rPr lang="en-US" dirty="0" smtClean="0"/>
              <a:t>(the entire API, public and private)</a:t>
            </a:r>
          </a:p>
          <a:p>
            <a:r>
              <a:rPr lang="en-US" dirty="0" smtClean="0"/>
              <a:t>A list of services it consumes</a:t>
            </a:r>
          </a:p>
          <a:p>
            <a:r>
              <a:rPr lang="en-US" dirty="0" smtClean="0"/>
              <a:t>A list of implementations for services that it offers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Declaration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module declaration’s body can be empty or may contain various </a:t>
            </a:r>
            <a:r>
              <a:rPr lang="en-US" i="1" dirty="0"/>
              <a:t>module </a:t>
            </a:r>
            <a:r>
              <a:rPr lang="en-US" i="1" dirty="0" smtClean="0"/>
              <a:t>directives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3160" y="3444240"/>
            <a:ext cx="74676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module</a:t>
            </a:r>
            <a:r>
              <a:rPr lang="en-US" sz="28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modulename</a:t>
            </a:r>
            <a:r>
              <a:rPr lang="en-US" sz="28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{ </a:t>
            </a:r>
            <a:endParaRPr lang="en-US" sz="2800" dirty="0" smtClean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	/* A set of dependencies </a:t>
            </a:r>
            <a:r>
              <a:rPr lang="en-US" sz="28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*/</a:t>
            </a:r>
          </a:p>
          <a:p>
            <a:endParaRPr lang="en-US" sz="28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  <a:endParaRPr lang="en-US" sz="28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3478"/>
          </a:xfrm>
        </p:spPr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equires 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equires transitive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209" y="3505200"/>
            <a:ext cx="5050431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	requires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java.logging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	requires transitive bar;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77725" y="3427228"/>
            <a:ext cx="5366740" cy="2025759"/>
            <a:chOff x="6577725" y="3427228"/>
            <a:chExt cx="5366740" cy="2025759"/>
          </a:xfrm>
        </p:grpSpPr>
        <p:sp>
          <p:nvSpPr>
            <p:cNvPr id="5" name="Rectangle 4"/>
            <p:cNvSpPr/>
            <p:nvPr/>
          </p:nvSpPr>
          <p:spPr>
            <a:xfrm>
              <a:off x="7124937" y="3829050"/>
              <a:ext cx="1786890" cy="461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24937" y="3505200"/>
              <a:ext cx="1786890" cy="3238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77725" y="5014862"/>
              <a:ext cx="2881314" cy="438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JDK Module: java.logging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5" idx="2"/>
              <a:endCxn id="16" idx="0"/>
            </p:cNvCxnSpPr>
            <p:nvPr/>
          </p:nvCxnSpPr>
          <p:spPr>
            <a:xfrm>
              <a:off x="8018382" y="4290886"/>
              <a:ext cx="0" cy="7239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18382" y="4414610"/>
              <a:ext cx="956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requires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5" idx="3"/>
              <a:endCxn id="22" idx="1"/>
            </p:cNvCxnSpPr>
            <p:nvPr/>
          </p:nvCxnSpPr>
          <p:spPr>
            <a:xfrm>
              <a:off x="8911827" y="4059968"/>
              <a:ext cx="12457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996036" y="3427228"/>
              <a:ext cx="1077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equires transitive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57575" y="3829050"/>
              <a:ext cx="1786890" cy="461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157575" y="3505200"/>
              <a:ext cx="1786890" cy="3238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xports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xports 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69" y="3505200"/>
            <a:ext cx="5717633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exports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com.foo.utils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1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exports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com.foo.internal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to bar;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6874" y="3911902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exports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45900" y="3438431"/>
            <a:ext cx="5298565" cy="1558871"/>
            <a:chOff x="6645900" y="3438431"/>
            <a:chExt cx="5298565" cy="1558871"/>
          </a:xfrm>
        </p:grpSpPr>
        <p:sp>
          <p:nvSpPr>
            <p:cNvPr id="5" name="Rectangle 4"/>
            <p:cNvSpPr/>
            <p:nvPr/>
          </p:nvSpPr>
          <p:spPr>
            <a:xfrm>
              <a:off x="7124936" y="4042410"/>
              <a:ext cx="2112645" cy="954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4937" y="3713116"/>
              <a:ext cx="2112644" cy="329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07990" y="3438431"/>
              <a:ext cx="1179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</a:t>
              </a:r>
              <a:r>
                <a:rPr lang="en-US" smtClean="0"/>
                <a:t>xports </a:t>
              </a:r>
            </a:p>
            <a:p>
              <a:pPr algn="ctr"/>
              <a:r>
                <a:rPr lang="en-US" dirty="0" smtClean="0"/>
                <a:t>to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57575" y="4042410"/>
              <a:ext cx="1786890" cy="461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57575" y="3718560"/>
              <a:ext cx="1786890" cy="3238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01863" y="4142295"/>
              <a:ext cx="1811656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com.foo.utils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01862" y="4568294"/>
              <a:ext cx="1811657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com.foo.internal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 flipV="1">
              <a:off x="6645900" y="4328032"/>
              <a:ext cx="655963" cy="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5" idx="3"/>
              <a:endCxn id="12" idx="1"/>
            </p:cNvCxnSpPr>
            <p:nvPr/>
          </p:nvCxnSpPr>
          <p:spPr>
            <a:xfrm flipV="1">
              <a:off x="9113519" y="4273328"/>
              <a:ext cx="1044056" cy="480704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4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pens 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opens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to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69" y="3810000"/>
            <a:ext cx="5717633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open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com.foo.network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1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opens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com.foo.exnet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to bar;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26874" y="3712751"/>
            <a:ext cx="5617591" cy="1558871"/>
            <a:chOff x="6326874" y="3712751"/>
            <a:chExt cx="5617591" cy="1558871"/>
          </a:xfrm>
        </p:grpSpPr>
        <p:sp>
          <p:nvSpPr>
            <p:cNvPr id="5" name="Rectangle 4"/>
            <p:cNvSpPr/>
            <p:nvPr/>
          </p:nvSpPr>
          <p:spPr>
            <a:xfrm>
              <a:off x="7124936" y="4316730"/>
              <a:ext cx="2112645" cy="954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4937" y="3987436"/>
              <a:ext cx="2112644" cy="329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6874" y="4186222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07990" y="3712751"/>
              <a:ext cx="1179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opens</a:t>
              </a:r>
            </a:p>
            <a:p>
              <a:pPr algn="ctr"/>
              <a:r>
                <a:rPr lang="en-US" dirty="0" smtClean="0"/>
                <a:t>to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57575" y="4316730"/>
              <a:ext cx="1786890" cy="461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57575" y="3992880"/>
              <a:ext cx="1786890" cy="3238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01863" y="4416615"/>
              <a:ext cx="1811656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01862" y="4842614"/>
              <a:ext cx="1811657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com.foo.exnet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645900" y="4602352"/>
              <a:ext cx="655963" cy="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flipV="1">
              <a:off x="9113519" y="4547648"/>
              <a:ext cx="1044056" cy="480704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3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 </a:t>
            </a:r>
            <a:r>
              <a:rPr lang="en-US" dirty="0" smtClean="0">
                <a:ea typeface="Courier" charset="0"/>
                <a:cs typeface="Courier" charset="0"/>
              </a:rPr>
              <a:t>module </a:t>
            </a:r>
            <a:endParaRPr lang="en-US" dirty="0" smtClean="0">
              <a:ea typeface="Courier" charset="0"/>
              <a:cs typeface="Courie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908" y="3147854"/>
            <a:ext cx="4329933" cy="170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o</a:t>
            </a:r>
            <a:r>
              <a:rPr lang="en-US" sz="21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pen module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foo{ </a:t>
            </a:r>
          </a:p>
          <a:p>
            <a:r>
              <a:rPr lang="en-US" sz="21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is-I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100" dirty="0" smtClean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17923" y="2898843"/>
            <a:ext cx="3576083" cy="1744544"/>
            <a:chOff x="6326874" y="3987436"/>
            <a:chExt cx="2910707" cy="1284186"/>
          </a:xfrm>
        </p:grpSpPr>
        <p:sp>
          <p:nvSpPr>
            <p:cNvPr id="5" name="Rectangle 4"/>
            <p:cNvSpPr/>
            <p:nvPr/>
          </p:nvSpPr>
          <p:spPr>
            <a:xfrm>
              <a:off x="7124936" y="4316730"/>
              <a:ext cx="2112645" cy="954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24937" y="3987436"/>
              <a:ext cx="2112644" cy="329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6874" y="4315111"/>
              <a:ext cx="665681" cy="294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opens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301863" y="4416615"/>
              <a:ext cx="1811656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01862" y="4842614"/>
              <a:ext cx="1811657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com.foo.exnet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645900" y="4602352"/>
              <a:ext cx="655963" cy="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286488" y="3857949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opens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678442" y="4306525"/>
            <a:ext cx="805914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In a Software System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14550" y="1847851"/>
            <a:ext cx="7962900" cy="16654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Software Systems’ Architecture</a:t>
            </a:r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Conceptualized in terms of high-level constructs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E.g. software components, connectors, and their interfaces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114550" y="4516242"/>
            <a:ext cx="7962900" cy="1655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Programming Languages</a:t>
            </a:r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Provides low-level constructs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E.g. classes, methods, and variables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19" y="3548530"/>
            <a:ext cx="1649362" cy="9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uses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rovides </a:t>
            </a:r>
            <a:r>
              <a:rPr lang="is-IS" dirty="0" smtClean="0">
                <a:latin typeface="Courier" charset="0"/>
                <a:ea typeface="Courier" charset="0"/>
                <a:cs typeface="Courier" charset="0"/>
              </a:rPr>
              <a:t>… with </a:t>
            </a:r>
            <a:r>
              <a:rPr lang="is-IS" dirty="0">
                <a:latin typeface="Courier" charset="0"/>
                <a:ea typeface="Courier" charset="0"/>
                <a:cs typeface="Courier" charset="0"/>
              </a:rPr>
              <a:t>… 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69" y="3163816"/>
            <a:ext cx="5925937" cy="3496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foo{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requires Service;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uses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com.service.Srv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endParaRPr lang="en-US" sz="2100" dirty="0" smtClean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100" b="1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21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bar{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requires Service; 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100" dirty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provides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com.service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with </a:t>
            </a: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com.bar.Impl.ImplSrv</a:t>
            </a:r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2100" dirty="0">
              <a:solidFill>
                <a:sysClr val="windowText" lastClr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100" dirty="0" smtClean="0">
                <a:solidFill>
                  <a:sysClr val="windowText" lastClr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86165" y="2308638"/>
            <a:ext cx="5534249" cy="2764963"/>
            <a:chOff x="6586165" y="2308638"/>
            <a:chExt cx="5534249" cy="2764963"/>
          </a:xfrm>
        </p:grpSpPr>
        <p:sp>
          <p:nvSpPr>
            <p:cNvPr id="5" name="Rectangle 4"/>
            <p:cNvSpPr/>
            <p:nvPr/>
          </p:nvSpPr>
          <p:spPr>
            <a:xfrm>
              <a:off x="8116429" y="2637932"/>
              <a:ext cx="2112645" cy="9548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6430" y="2308638"/>
              <a:ext cx="2112644" cy="329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38837" y="4448002"/>
              <a:ext cx="1786890" cy="4618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8837" y="4124152"/>
              <a:ext cx="1786890" cy="3238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293356" y="2737817"/>
              <a:ext cx="1811656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com.foo.network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293355" y="3163816"/>
              <a:ext cx="1811657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com.foo.exnet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833628" y="4448002"/>
              <a:ext cx="2112645" cy="6255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33629" y="4118708"/>
              <a:ext cx="2112644" cy="3292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0010555" y="4547887"/>
              <a:ext cx="1811656" cy="37147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com.bar.Impl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Elbow Connector 32"/>
            <p:cNvCxnSpPr>
              <a:stCxn id="10" idx="0"/>
              <a:endCxn id="5" idx="1"/>
            </p:cNvCxnSpPr>
            <p:nvPr/>
          </p:nvCxnSpPr>
          <p:spPr>
            <a:xfrm rot="5400000" flipH="1" flipV="1">
              <a:off x="7369968" y="3377692"/>
              <a:ext cx="1008774" cy="48414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9" idx="0"/>
              <a:endCxn id="5" idx="3"/>
            </p:cNvCxnSpPr>
            <p:nvPr/>
          </p:nvCxnSpPr>
          <p:spPr>
            <a:xfrm rot="16200000" flipV="1">
              <a:off x="10057848" y="3286604"/>
              <a:ext cx="1003330" cy="66087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86165" y="2632462"/>
              <a:ext cx="1483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  <a:r>
                <a:rPr lang="en-US" dirty="0" smtClean="0"/>
                <a:t>ses, requires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50415" y="2636660"/>
              <a:ext cx="1869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rovides, requires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9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All Together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4360"/>
            <a:ext cx="7840536" cy="59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All Together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3536" y="3495674"/>
            <a:ext cx="2881314" cy="2155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21642" y="3671888"/>
            <a:ext cx="2693196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com.example.foo.utils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3536" y="3171825"/>
            <a:ext cx="2881314" cy="3238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Module: foo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1642" y="4167191"/>
            <a:ext cx="2693197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com.example.foo.internal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21640" y="4652975"/>
            <a:ext cx="2693198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1640" y="5150642"/>
            <a:ext cx="2693198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com.example.foo.exnet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5176" y="3495674"/>
            <a:ext cx="2881314" cy="1654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03282" y="3671888"/>
            <a:ext cx="2693196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com.example.bar.lang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5176" y="3171825"/>
            <a:ext cx="2881314" cy="3238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Module: 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282" y="4167191"/>
            <a:ext cx="2693197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03280" y="4652975"/>
            <a:ext cx="2693198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com.example.bar.impl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4850" y="1943086"/>
            <a:ext cx="2600326" cy="6715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20828" y="2093107"/>
            <a:ext cx="2193132" cy="37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4850" y="1623046"/>
            <a:ext cx="2600326" cy="32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Module: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3536" y="6322217"/>
            <a:ext cx="2881314" cy="4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JDK Module: java.logging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15176" y="6322216"/>
            <a:ext cx="2881314" cy="4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JDK Module: java.desktop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7" idx="2"/>
            <a:endCxn id="31" idx="0"/>
          </p:cNvCxnSpPr>
          <p:nvPr/>
        </p:nvCxnSpPr>
        <p:spPr>
          <a:xfrm>
            <a:off x="3074193" y="5650700"/>
            <a:ext cx="0" cy="67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68239" y="5772022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2"/>
            <a:endCxn id="34" idx="0"/>
          </p:cNvCxnSpPr>
          <p:nvPr/>
        </p:nvCxnSpPr>
        <p:spPr>
          <a:xfrm>
            <a:off x="8555833" y="5150642"/>
            <a:ext cx="0" cy="1171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68300" y="5547003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4" idx="1"/>
          </p:cNvCxnSpPr>
          <p:nvPr/>
        </p:nvCxnSpPr>
        <p:spPr>
          <a:xfrm flipH="1" flipV="1">
            <a:off x="1138238" y="3857625"/>
            <a:ext cx="583404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</p:cNvCxnSpPr>
          <p:nvPr/>
        </p:nvCxnSpPr>
        <p:spPr>
          <a:xfrm flipH="1" flipV="1">
            <a:off x="1138238" y="4838712"/>
            <a:ext cx="583402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 flipV="1">
            <a:off x="9896478" y="3857625"/>
            <a:ext cx="585216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5105" y="345496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86427" y="44488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opens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41743" y="3457099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5" idx="3"/>
            <a:endCxn id="22" idx="1"/>
          </p:cNvCxnSpPr>
          <p:nvPr/>
        </p:nvCxnSpPr>
        <p:spPr>
          <a:xfrm>
            <a:off x="4514850" y="3333750"/>
            <a:ext cx="2600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51031" y="2926320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Requires transitive</a:t>
            </a:r>
            <a:endParaRPr lang="en-US" dirty="0"/>
          </a:p>
        </p:txBody>
      </p:sp>
      <p:cxnSp>
        <p:nvCxnSpPr>
          <p:cNvPr id="33" name="Elbow Connector 32"/>
          <p:cNvCxnSpPr>
            <a:stCxn id="16" idx="3"/>
          </p:cNvCxnSpPr>
          <p:nvPr/>
        </p:nvCxnSpPr>
        <p:spPr>
          <a:xfrm flipV="1">
            <a:off x="4414839" y="3671888"/>
            <a:ext cx="2700337" cy="681041"/>
          </a:xfrm>
          <a:prstGeom prst="bentConnector3">
            <a:avLst>
              <a:gd name="adj1" fmla="val 25661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3" idx="1"/>
          </p:cNvCxnSpPr>
          <p:nvPr/>
        </p:nvCxnSpPr>
        <p:spPr>
          <a:xfrm rot="10800000" flipV="1">
            <a:off x="4514850" y="4352929"/>
            <a:ext cx="2688432" cy="371484"/>
          </a:xfrm>
          <a:prstGeom prst="bentConnector3">
            <a:avLst>
              <a:gd name="adj1" fmla="val 63818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9" idx="3"/>
          </p:cNvCxnSpPr>
          <p:nvPr/>
        </p:nvCxnSpPr>
        <p:spPr>
          <a:xfrm flipV="1">
            <a:off x="4414838" y="4960111"/>
            <a:ext cx="2700338" cy="376269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05554" y="3672959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xports to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43695" y="4368289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xports to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86434" y="4968366"/>
            <a:ext cx="100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pens to</a:t>
            </a:r>
            <a:endParaRPr lang="en-US" dirty="0"/>
          </a:p>
        </p:txBody>
      </p:sp>
      <p:cxnSp>
        <p:nvCxnSpPr>
          <p:cNvPr id="39" name="Elbow Connector 38"/>
          <p:cNvCxnSpPr>
            <a:stCxn id="15" idx="0"/>
            <a:endCxn id="26" idx="1"/>
          </p:cNvCxnSpPr>
          <p:nvPr/>
        </p:nvCxnSpPr>
        <p:spPr>
          <a:xfrm rot="5400000" flipH="1" flipV="1">
            <a:off x="3348031" y="2005007"/>
            <a:ext cx="892980" cy="14406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0"/>
            <a:endCxn id="26" idx="3"/>
          </p:cNvCxnSpPr>
          <p:nvPr/>
        </p:nvCxnSpPr>
        <p:spPr>
          <a:xfrm rot="16200000" flipV="1">
            <a:off x="7389015" y="2005006"/>
            <a:ext cx="892980" cy="14406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25389" y="1883001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ses, requires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21154" y="1882483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rovides, requires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JDK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9: Main Goals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Maintainability</a:t>
            </a:r>
            <a:endParaRPr lang="en-US" dirty="0" smtClean="0"/>
          </a:p>
          <a:p>
            <a:pPr lvl="1"/>
            <a:r>
              <a:rPr lang="en-US" dirty="0" smtClean="0"/>
              <a:t>Strong encapsulation of JDK and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Manage the accessibilities to modules’ internal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Scalability &amp; </a:t>
            </a:r>
            <a:r>
              <a:rPr lang="en-US" dirty="0" err="1" smtClean="0"/>
              <a:t>Deployability</a:t>
            </a:r>
            <a:endParaRPr lang="en-US" dirty="0" smtClean="0"/>
          </a:p>
          <a:p>
            <a:pPr lvl="1"/>
            <a:r>
              <a:rPr lang="en-US" dirty="0"/>
              <a:t>Scalable Java </a:t>
            </a:r>
            <a:r>
              <a:rPr lang="en-US" dirty="0" smtClean="0"/>
              <a:t>platform</a:t>
            </a:r>
            <a:endParaRPr lang="en-US" dirty="0" smtClean="0"/>
          </a:p>
          <a:p>
            <a:pPr lvl="1"/>
            <a:r>
              <a:rPr lang="en-US" dirty="0" smtClean="0"/>
              <a:t>Custom run-time image</a:t>
            </a:r>
          </a:p>
          <a:p>
            <a:pPr lvl="1"/>
            <a:r>
              <a:rPr lang="en-US" dirty="0" smtClean="0"/>
              <a:t>Memory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678426"/>
            <a:ext cx="3586316" cy="5498537"/>
          </a:xfrm>
          <a:solidFill>
            <a:schemeClr val="tx2">
              <a:lumMod val="75000"/>
            </a:schemeClr>
          </a:solidFill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Migration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04735" y="813893"/>
            <a:ext cx="6649065" cy="567157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Steps:</a:t>
            </a:r>
          </a:p>
          <a:p>
            <a:pPr marL="457200">
              <a:spcBef>
                <a:spcPts val="0"/>
              </a:spcBef>
            </a:pPr>
            <a:endParaRPr lang="en-US" dirty="0" smtClean="0"/>
          </a:p>
          <a:p>
            <a:pPr marL="457200">
              <a:spcBef>
                <a:spcPts val="0"/>
              </a:spcBef>
            </a:pPr>
            <a:r>
              <a:rPr lang="en" dirty="0" smtClean="0"/>
              <a:t>Updating </a:t>
            </a:r>
            <a:r>
              <a:rPr lang="en" dirty="0"/>
              <a:t>third-party </a:t>
            </a:r>
            <a:r>
              <a:rPr lang="en" dirty="0" smtClean="0"/>
              <a:t>libraries</a:t>
            </a:r>
            <a:endParaRPr lang="en-US" dirty="0" smtClean="0"/>
          </a:p>
          <a:p>
            <a:pPr marL="457200">
              <a:spcBef>
                <a:spcPts val="0"/>
              </a:spcBef>
            </a:pPr>
            <a:endParaRPr lang="en-US" dirty="0" smtClean="0"/>
          </a:p>
          <a:p>
            <a:pPr marL="457200">
              <a:spcBef>
                <a:spcPts val="0"/>
              </a:spcBef>
            </a:pPr>
            <a:r>
              <a:rPr lang="en-US" dirty="0" smtClean="0"/>
              <a:t>Defining </a:t>
            </a:r>
            <a:r>
              <a:rPr lang="en-US" dirty="0"/>
              <a:t>proper </a:t>
            </a:r>
            <a:r>
              <a:rPr lang="en-US" dirty="0" smtClean="0"/>
              <a:t>modules</a:t>
            </a:r>
          </a:p>
          <a:p>
            <a:pPr marL="457200">
              <a:spcBef>
                <a:spcPts val="0"/>
              </a:spcBef>
            </a:pPr>
            <a:endParaRPr lang="en-US" dirty="0"/>
          </a:p>
          <a:p>
            <a:pPr marL="457200" lvl="0">
              <a:spcBef>
                <a:spcPts val="0"/>
              </a:spcBef>
            </a:pPr>
            <a:r>
              <a:rPr lang="en-US" dirty="0"/>
              <a:t>Identifying </a:t>
            </a:r>
            <a:r>
              <a:rPr lang="en-US" dirty="0" smtClean="0"/>
              <a:t>dependencies</a:t>
            </a:r>
          </a:p>
          <a:p>
            <a:pPr marL="457200" lvl="0">
              <a:spcBef>
                <a:spcPts val="0"/>
              </a:spcBef>
            </a:pPr>
            <a:endParaRPr lang="en-US" dirty="0"/>
          </a:p>
          <a:p>
            <a:pPr marL="457200">
              <a:spcBef>
                <a:spcPts val="0"/>
              </a:spcBef>
            </a:pPr>
            <a:r>
              <a:rPr lang="en" dirty="0"/>
              <a:t>Compiling the </a:t>
            </a:r>
            <a:r>
              <a:rPr lang="en" dirty="0" smtClean="0"/>
              <a:t>application</a:t>
            </a:r>
            <a:endParaRPr lang="en-US" dirty="0" smtClean="0"/>
          </a:p>
          <a:p>
            <a:pPr marL="457200">
              <a:spcBef>
                <a:spcPts val="0"/>
              </a:spcBef>
            </a:pPr>
            <a:endParaRPr lang="en-US" dirty="0"/>
          </a:p>
          <a:p>
            <a:pPr marL="457200" lvl="0">
              <a:spcBef>
                <a:spcPts val="0"/>
              </a:spcBef>
            </a:pPr>
            <a:r>
              <a:rPr lang="en" dirty="0"/>
              <a:t>Running the program </a:t>
            </a:r>
            <a:endParaRPr lang="en-US" dirty="0"/>
          </a:p>
          <a:p>
            <a:pPr marL="457200" lvl="0">
              <a:spcBef>
                <a:spcPts val="0"/>
              </a:spcBef>
            </a:pPr>
            <a:endParaRPr lang="en" dirty="0"/>
          </a:p>
          <a:p>
            <a:pPr marL="457200" lvl="0">
              <a:spcBef>
                <a:spcPts val="0"/>
              </a:spcBef>
              <a:buNone/>
            </a:pPr>
            <a:r>
              <a:rPr lang="en" dirty="0" smtClean="0"/>
              <a:t>Resolve </a:t>
            </a:r>
            <a:r>
              <a:rPr lang="en" dirty="0"/>
              <a:t>the possible </a:t>
            </a:r>
            <a:r>
              <a:rPr lang="en" dirty="0" smtClean="0"/>
              <a:t>challenges</a:t>
            </a:r>
            <a:endParaRPr lang="en" dirty="0"/>
          </a:p>
        </p:txBody>
      </p:sp>
      <p:sp>
        <p:nvSpPr>
          <p:cNvPr id="11" name="Rectangle 10"/>
          <p:cNvSpPr/>
          <p:nvPr/>
        </p:nvSpPr>
        <p:spPr>
          <a:xfrm>
            <a:off x="4424516" y="678426"/>
            <a:ext cx="6929284" cy="549853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Typical Application, Before Java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800" y="5825062"/>
            <a:ext cx="7620000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JDK</a:t>
            </a:r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36800" y="2292479"/>
            <a:ext cx="7620000" cy="3454400"/>
            <a:chOff x="2336800" y="2292479"/>
            <a:chExt cx="7620000" cy="3454400"/>
          </a:xfrm>
        </p:grpSpPr>
        <p:sp>
          <p:nvSpPr>
            <p:cNvPr id="6" name="Oval 5"/>
            <p:cNvSpPr/>
            <p:nvPr/>
          </p:nvSpPr>
          <p:spPr>
            <a:xfrm>
              <a:off x="3090331" y="2954202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3620425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577667" y="4297096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14067" y="3614602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88933" y="2954202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649133" y="3620425"/>
              <a:ext cx="1185333" cy="660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45200" y="2937931"/>
              <a:ext cx="1185333" cy="660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45199" y="4297096"/>
              <a:ext cx="1185333" cy="660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77667" y="2954202"/>
              <a:ext cx="1185333" cy="660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88932" y="4297096"/>
              <a:ext cx="1185333" cy="660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056465" y="4297096"/>
              <a:ext cx="1185333" cy="660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JAR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Cloud 22"/>
            <p:cNvSpPr/>
            <p:nvPr/>
          </p:nvSpPr>
          <p:spPr>
            <a:xfrm>
              <a:off x="2336800" y="2292479"/>
              <a:ext cx="7620000" cy="3454400"/>
            </a:xfrm>
            <a:prstGeom prst="clou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241799" y="1551646"/>
            <a:ext cx="1185333" cy="660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06530" y="1551646"/>
            <a:ext cx="1185333" cy="660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Migration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5839352"/>
            <a:ext cx="1456267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java.base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090331" y="2954202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83198" y="3620425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77667" y="4297096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98732" y="3614602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88933" y="2954202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49133" y="3620425"/>
            <a:ext cx="1185333" cy="66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45200" y="2937931"/>
            <a:ext cx="1185333" cy="66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45199" y="4297096"/>
            <a:ext cx="1185333" cy="66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77667" y="2954202"/>
            <a:ext cx="1185333" cy="66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8932" y="4297096"/>
            <a:ext cx="1185333" cy="660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56465" y="4297096"/>
            <a:ext cx="1185333" cy="66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1062" y="5839352"/>
            <a:ext cx="1778001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java.logging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443131" y="5839352"/>
            <a:ext cx="1456269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java.sql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263468" y="5823081"/>
            <a:ext cx="1498602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java.xml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2960987" y="2760133"/>
            <a:ext cx="2943874" cy="1557867"/>
          </a:xfrm>
          <a:custGeom>
            <a:avLst/>
            <a:gdLst>
              <a:gd name="connsiteX0" fmla="*/ 1966613 w 2943874"/>
              <a:gd name="connsiteY0" fmla="*/ 1473200 h 1557867"/>
              <a:gd name="connsiteX1" fmla="*/ 1848080 w 2943874"/>
              <a:gd name="connsiteY1" fmla="*/ 1524000 h 1557867"/>
              <a:gd name="connsiteX2" fmla="*/ 1746480 w 2943874"/>
              <a:gd name="connsiteY2" fmla="*/ 1540934 h 1557867"/>
              <a:gd name="connsiteX3" fmla="*/ 1678746 w 2943874"/>
              <a:gd name="connsiteY3" fmla="*/ 1557867 h 1557867"/>
              <a:gd name="connsiteX4" fmla="*/ 1001413 w 2943874"/>
              <a:gd name="connsiteY4" fmla="*/ 1540934 h 1557867"/>
              <a:gd name="connsiteX5" fmla="*/ 798213 w 2943874"/>
              <a:gd name="connsiteY5" fmla="*/ 1490134 h 1557867"/>
              <a:gd name="connsiteX6" fmla="*/ 679680 w 2943874"/>
              <a:gd name="connsiteY6" fmla="*/ 1456267 h 1557867"/>
              <a:gd name="connsiteX7" fmla="*/ 628880 w 2943874"/>
              <a:gd name="connsiteY7" fmla="*/ 1405467 h 1557867"/>
              <a:gd name="connsiteX8" fmla="*/ 493413 w 2943874"/>
              <a:gd name="connsiteY8" fmla="*/ 1337734 h 1557867"/>
              <a:gd name="connsiteX9" fmla="*/ 442613 w 2943874"/>
              <a:gd name="connsiteY9" fmla="*/ 1286934 h 1557867"/>
              <a:gd name="connsiteX10" fmla="*/ 391813 w 2943874"/>
              <a:gd name="connsiteY10" fmla="*/ 1253067 h 1557867"/>
              <a:gd name="connsiteX11" fmla="*/ 357946 w 2943874"/>
              <a:gd name="connsiteY11" fmla="*/ 1202267 h 1557867"/>
              <a:gd name="connsiteX12" fmla="*/ 256346 w 2943874"/>
              <a:gd name="connsiteY12" fmla="*/ 1134534 h 1557867"/>
              <a:gd name="connsiteX13" fmla="*/ 205546 w 2943874"/>
              <a:gd name="connsiteY13" fmla="*/ 1066800 h 1557867"/>
              <a:gd name="connsiteX14" fmla="*/ 120880 w 2943874"/>
              <a:gd name="connsiteY14" fmla="*/ 965200 h 1557867"/>
              <a:gd name="connsiteX15" fmla="*/ 53146 w 2943874"/>
              <a:gd name="connsiteY15" fmla="*/ 829734 h 1557867"/>
              <a:gd name="connsiteX16" fmla="*/ 36213 w 2943874"/>
              <a:gd name="connsiteY16" fmla="*/ 762000 h 1557867"/>
              <a:gd name="connsiteX17" fmla="*/ 19280 w 2943874"/>
              <a:gd name="connsiteY17" fmla="*/ 711200 h 1557867"/>
              <a:gd name="connsiteX18" fmla="*/ 2346 w 2943874"/>
              <a:gd name="connsiteY18" fmla="*/ 592667 h 1557867"/>
              <a:gd name="connsiteX19" fmla="*/ 53146 w 2943874"/>
              <a:gd name="connsiteY19" fmla="*/ 304800 h 1557867"/>
              <a:gd name="connsiteX20" fmla="*/ 103946 w 2943874"/>
              <a:gd name="connsiteY20" fmla="*/ 287867 h 1557867"/>
              <a:gd name="connsiteX21" fmla="*/ 171680 w 2943874"/>
              <a:gd name="connsiteY21" fmla="*/ 220134 h 1557867"/>
              <a:gd name="connsiteX22" fmla="*/ 239413 w 2943874"/>
              <a:gd name="connsiteY22" fmla="*/ 203200 h 1557867"/>
              <a:gd name="connsiteX23" fmla="*/ 307146 w 2943874"/>
              <a:gd name="connsiteY23" fmla="*/ 169334 h 1557867"/>
              <a:gd name="connsiteX24" fmla="*/ 408746 w 2943874"/>
              <a:gd name="connsiteY24" fmla="*/ 101600 h 1557867"/>
              <a:gd name="connsiteX25" fmla="*/ 510346 w 2943874"/>
              <a:gd name="connsiteY25" fmla="*/ 67734 h 1557867"/>
              <a:gd name="connsiteX26" fmla="*/ 561146 w 2943874"/>
              <a:gd name="connsiteY26" fmla="*/ 50800 h 1557867"/>
              <a:gd name="connsiteX27" fmla="*/ 679680 w 2943874"/>
              <a:gd name="connsiteY27" fmla="*/ 33867 h 1557867"/>
              <a:gd name="connsiteX28" fmla="*/ 1035280 w 2943874"/>
              <a:gd name="connsiteY28" fmla="*/ 0 h 1557867"/>
              <a:gd name="connsiteX29" fmla="*/ 1763413 w 2943874"/>
              <a:gd name="connsiteY29" fmla="*/ 16934 h 1557867"/>
              <a:gd name="connsiteX30" fmla="*/ 1831146 w 2943874"/>
              <a:gd name="connsiteY30" fmla="*/ 33867 h 1557867"/>
              <a:gd name="connsiteX31" fmla="*/ 2423813 w 2943874"/>
              <a:gd name="connsiteY31" fmla="*/ 50800 h 1557867"/>
              <a:gd name="connsiteX32" fmla="*/ 2525413 w 2943874"/>
              <a:gd name="connsiteY32" fmla="*/ 84667 h 1557867"/>
              <a:gd name="connsiteX33" fmla="*/ 2576213 w 2943874"/>
              <a:gd name="connsiteY33" fmla="*/ 135467 h 1557867"/>
              <a:gd name="connsiteX34" fmla="*/ 2677813 w 2943874"/>
              <a:gd name="connsiteY34" fmla="*/ 169334 h 1557867"/>
              <a:gd name="connsiteX35" fmla="*/ 2779413 w 2943874"/>
              <a:gd name="connsiteY35" fmla="*/ 220134 h 1557867"/>
              <a:gd name="connsiteX36" fmla="*/ 2830213 w 2943874"/>
              <a:gd name="connsiteY36" fmla="*/ 254000 h 1557867"/>
              <a:gd name="connsiteX37" fmla="*/ 2864080 w 2943874"/>
              <a:gd name="connsiteY37" fmla="*/ 304800 h 1557867"/>
              <a:gd name="connsiteX38" fmla="*/ 2914880 w 2943874"/>
              <a:gd name="connsiteY38" fmla="*/ 406400 h 1557867"/>
              <a:gd name="connsiteX39" fmla="*/ 2914880 w 2943874"/>
              <a:gd name="connsiteY39" fmla="*/ 643467 h 1557867"/>
              <a:gd name="connsiteX40" fmla="*/ 2813280 w 2943874"/>
              <a:gd name="connsiteY40" fmla="*/ 745067 h 1557867"/>
              <a:gd name="connsiteX41" fmla="*/ 2796346 w 2943874"/>
              <a:gd name="connsiteY41" fmla="*/ 795867 h 1557867"/>
              <a:gd name="connsiteX42" fmla="*/ 2694746 w 2943874"/>
              <a:gd name="connsiteY42" fmla="*/ 829734 h 1557867"/>
              <a:gd name="connsiteX43" fmla="*/ 2423813 w 2943874"/>
              <a:gd name="connsiteY43" fmla="*/ 863600 h 1557867"/>
              <a:gd name="connsiteX44" fmla="*/ 2271413 w 2943874"/>
              <a:gd name="connsiteY44" fmla="*/ 965200 h 1557867"/>
              <a:gd name="connsiteX45" fmla="*/ 2220613 w 2943874"/>
              <a:gd name="connsiteY45" fmla="*/ 999067 h 1557867"/>
              <a:gd name="connsiteX46" fmla="*/ 2169813 w 2943874"/>
              <a:gd name="connsiteY46" fmla="*/ 1100667 h 1557867"/>
              <a:gd name="connsiteX47" fmla="*/ 2152880 w 2943874"/>
              <a:gd name="connsiteY47" fmla="*/ 1151467 h 1557867"/>
              <a:gd name="connsiteX48" fmla="*/ 2119013 w 2943874"/>
              <a:gd name="connsiteY48" fmla="*/ 1303867 h 1557867"/>
              <a:gd name="connsiteX49" fmla="*/ 2085146 w 2943874"/>
              <a:gd name="connsiteY49" fmla="*/ 1405467 h 1557867"/>
              <a:gd name="connsiteX50" fmla="*/ 2034346 w 2943874"/>
              <a:gd name="connsiteY50" fmla="*/ 1456267 h 1557867"/>
              <a:gd name="connsiteX51" fmla="*/ 1966613 w 2943874"/>
              <a:gd name="connsiteY51" fmla="*/ 1473200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43874" h="1557867">
                <a:moveTo>
                  <a:pt x="1966613" y="1473200"/>
                </a:moveTo>
                <a:cubicBezTo>
                  <a:pt x="1935569" y="1484489"/>
                  <a:pt x="1892931" y="1514033"/>
                  <a:pt x="1848080" y="1524000"/>
                </a:cubicBezTo>
                <a:cubicBezTo>
                  <a:pt x="1814564" y="1531448"/>
                  <a:pt x="1780147" y="1534201"/>
                  <a:pt x="1746480" y="1540934"/>
                </a:cubicBezTo>
                <a:cubicBezTo>
                  <a:pt x="1723659" y="1545498"/>
                  <a:pt x="1701324" y="1552223"/>
                  <a:pt x="1678746" y="1557867"/>
                </a:cubicBezTo>
                <a:lnTo>
                  <a:pt x="1001413" y="1540934"/>
                </a:lnTo>
                <a:cubicBezTo>
                  <a:pt x="913540" y="1537113"/>
                  <a:pt x="881500" y="1515120"/>
                  <a:pt x="798213" y="1490134"/>
                </a:cubicBezTo>
                <a:cubicBezTo>
                  <a:pt x="585589" y="1426347"/>
                  <a:pt x="850404" y="1513174"/>
                  <a:pt x="679680" y="1456267"/>
                </a:cubicBezTo>
                <a:cubicBezTo>
                  <a:pt x="662747" y="1439334"/>
                  <a:pt x="649083" y="1418324"/>
                  <a:pt x="628880" y="1405467"/>
                </a:cubicBezTo>
                <a:cubicBezTo>
                  <a:pt x="586287" y="1378363"/>
                  <a:pt x="493413" y="1337734"/>
                  <a:pt x="493413" y="1337734"/>
                </a:cubicBezTo>
                <a:cubicBezTo>
                  <a:pt x="476480" y="1320801"/>
                  <a:pt x="461010" y="1302265"/>
                  <a:pt x="442613" y="1286934"/>
                </a:cubicBezTo>
                <a:cubicBezTo>
                  <a:pt x="426979" y="1273905"/>
                  <a:pt x="406204" y="1267458"/>
                  <a:pt x="391813" y="1253067"/>
                </a:cubicBezTo>
                <a:cubicBezTo>
                  <a:pt x="377422" y="1238676"/>
                  <a:pt x="373262" y="1215668"/>
                  <a:pt x="357946" y="1202267"/>
                </a:cubicBezTo>
                <a:cubicBezTo>
                  <a:pt x="327314" y="1175464"/>
                  <a:pt x="256346" y="1134534"/>
                  <a:pt x="256346" y="1134534"/>
                </a:cubicBezTo>
                <a:cubicBezTo>
                  <a:pt x="239413" y="1111956"/>
                  <a:pt x="223913" y="1088228"/>
                  <a:pt x="205546" y="1066800"/>
                </a:cubicBezTo>
                <a:cubicBezTo>
                  <a:pt x="151795" y="1004090"/>
                  <a:pt x="158308" y="1033817"/>
                  <a:pt x="120880" y="965200"/>
                </a:cubicBezTo>
                <a:cubicBezTo>
                  <a:pt x="96705" y="920879"/>
                  <a:pt x="53146" y="829734"/>
                  <a:pt x="53146" y="829734"/>
                </a:cubicBezTo>
                <a:cubicBezTo>
                  <a:pt x="47502" y="807156"/>
                  <a:pt x="42606" y="784377"/>
                  <a:pt x="36213" y="762000"/>
                </a:cubicBezTo>
                <a:cubicBezTo>
                  <a:pt x="31310" y="744837"/>
                  <a:pt x="22781" y="728703"/>
                  <a:pt x="19280" y="711200"/>
                </a:cubicBezTo>
                <a:cubicBezTo>
                  <a:pt x="11452" y="672063"/>
                  <a:pt x="7991" y="632178"/>
                  <a:pt x="2346" y="592667"/>
                </a:cubicBezTo>
                <a:cubicBezTo>
                  <a:pt x="4666" y="560193"/>
                  <a:pt x="-20538" y="363747"/>
                  <a:pt x="53146" y="304800"/>
                </a:cubicBezTo>
                <a:cubicBezTo>
                  <a:pt x="67084" y="293650"/>
                  <a:pt x="87013" y="293511"/>
                  <a:pt x="103946" y="287867"/>
                </a:cubicBezTo>
                <a:cubicBezTo>
                  <a:pt x="126524" y="265289"/>
                  <a:pt x="144604" y="237057"/>
                  <a:pt x="171680" y="220134"/>
                </a:cubicBezTo>
                <a:cubicBezTo>
                  <a:pt x="191415" y="207800"/>
                  <a:pt x="217622" y="211372"/>
                  <a:pt x="239413" y="203200"/>
                </a:cubicBezTo>
                <a:cubicBezTo>
                  <a:pt x="263048" y="194337"/>
                  <a:pt x="285501" y="182321"/>
                  <a:pt x="307146" y="169334"/>
                </a:cubicBezTo>
                <a:cubicBezTo>
                  <a:pt x="342048" y="148393"/>
                  <a:pt x="370132" y="114471"/>
                  <a:pt x="408746" y="101600"/>
                </a:cubicBezTo>
                <a:lnTo>
                  <a:pt x="510346" y="67734"/>
                </a:lnTo>
                <a:cubicBezTo>
                  <a:pt x="527279" y="62090"/>
                  <a:pt x="543476" y="53324"/>
                  <a:pt x="561146" y="50800"/>
                </a:cubicBezTo>
                <a:cubicBezTo>
                  <a:pt x="600657" y="45156"/>
                  <a:pt x="639966" y="37838"/>
                  <a:pt x="679680" y="33867"/>
                </a:cubicBezTo>
                <a:cubicBezTo>
                  <a:pt x="1190196" y="-17184"/>
                  <a:pt x="675285" y="45001"/>
                  <a:pt x="1035280" y="0"/>
                </a:cubicBezTo>
                <a:lnTo>
                  <a:pt x="1763413" y="16934"/>
                </a:lnTo>
                <a:cubicBezTo>
                  <a:pt x="1786664" y="17923"/>
                  <a:pt x="1807904" y="32675"/>
                  <a:pt x="1831146" y="33867"/>
                </a:cubicBezTo>
                <a:cubicBezTo>
                  <a:pt x="2028523" y="43989"/>
                  <a:pt x="2226257" y="45156"/>
                  <a:pt x="2423813" y="50800"/>
                </a:cubicBezTo>
                <a:cubicBezTo>
                  <a:pt x="2457680" y="62089"/>
                  <a:pt x="2500170" y="59424"/>
                  <a:pt x="2525413" y="84667"/>
                </a:cubicBezTo>
                <a:cubicBezTo>
                  <a:pt x="2542346" y="101600"/>
                  <a:pt x="2555279" y="123837"/>
                  <a:pt x="2576213" y="135467"/>
                </a:cubicBezTo>
                <a:cubicBezTo>
                  <a:pt x="2607419" y="152804"/>
                  <a:pt x="2648110" y="149532"/>
                  <a:pt x="2677813" y="169334"/>
                </a:cubicBezTo>
                <a:cubicBezTo>
                  <a:pt x="2823398" y="266389"/>
                  <a:pt x="2639199" y="150027"/>
                  <a:pt x="2779413" y="220134"/>
                </a:cubicBezTo>
                <a:cubicBezTo>
                  <a:pt x="2797616" y="229235"/>
                  <a:pt x="2813280" y="242711"/>
                  <a:pt x="2830213" y="254000"/>
                </a:cubicBezTo>
                <a:cubicBezTo>
                  <a:pt x="2841502" y="270933"/>
                  <a:pt x="2854979" y="286597"/>
                  <a:pt x="2864080" y="304800"/>
                </a:cubicBezTo>
                <a:cubicBezTo>
                  <a:pt x="2934187" y="445014"/>
                  <a:pt x="2817822" y="260814"/>
                  <a:pt x="2914880" y="406400"/>
                </a:cubicBezTo>
                <a:cubicBezTo>
                  <a:pt x="2943143" y="491190"/>
                  <a:pt x="2962717" y="527290"/>
                  <a:pt x="2914880" y="643467"/>
                </a:cubicBezTo>
                <a:cubicBezTo>
                  <a:pt x="2896644" y="687754"/>
                  <a:pt x="2813280" y="745067"/>
                  <a:pt x="2813280" y="745067"/>
                </a:cubicBezTo>
                <a:cubicBezTo>
                  <a:pt x="2807635" y="762000"/>
                  <a:pt x="2810871" y="785492"/>
                  <a:pt x="2796346" y="795867"/>
                </a:cubicBezTo>
                <a:cubicBezTo>
                  <a:pt x="2767297" y="816616"/>
                  <a:pt x="2728613" y="818445"/>
                  <a:pt x="2694746" y="829734"/>
                </a:cubicBezTo>
                <a:cubicBezTo>
                  <a:pt x="2574131" y="869939"/>
                  <a:pt x="2661730" y="845299"/>
                  <a:pt x="2423813" y="863600"/>
                </a:cubicBezTo>
                <a:lnTo>
                  <a:pt x="2271413" y="965200"/>
                </a:lnTo>
                <a:lnTo>
                  <a:pt x="2220613" y="999067"/>
                </a:lnTo>
                <a:cubicBezTo>
                  <a:pt x="2178052" y="1126754"/>
                  <a:pt x="2235464" y="969364"/>
                  <a:pt x="2169813" y="1100667"/>
                </a:cubicBezTo>
                <a:cubicBezTo>
                  <a:pt x="2161831" y="1116632"/>
                  <a:pt x="2157209" y="1134151"/>
                  <a:pt x="2152880" y="1151467"/>
                </a:cubicBezTo>
                <a:cubicBezTo>
                  <a:pt x="2128716" y="1248123"/>
                  <a:pt x="2145082" y="1216970"/>
                  <a:pt x="2119013" y="1303867"/>
                </a:cubicBezTo>
                <a:cubicBezTo>
                  <a:pt x="2108755" y="1338060"/>
                  <a:pt x="2110389" y="1380224"/>
                  <a:pt x="2085146" y="1405467"/>
                </a:cubicBezTo>
                <a:cubicBezTo>
                  <a:pt x="2068213" y="1422400"/>
                  <a:pt x="2052743" y="1440936"/>
                  <a:pt x="2034346" y="1456267"/>
                </a:cubicBezTo>
                <a:cubicBezTo>
                  <a:pt x="2018712" y="1469296"/>
                  <a:pt x="1997657" y="1461911"/>
                  <a:pt x="1966613" y="147320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00339" y="2777068"/>
            <a:ext cx="3035737" cy="2235200"/>
          </a:xfrm>
          <a:custGeom>
            <a:avLst/>
            <a:gdLst>
              <a:gd name="connsiteX0" fmla="*/ 1540934 w 3075543"/>
              <a:gd name="connsiteY0" fmla="*/ 1998133 h 2375537"/>
              <a:gd name="connsiteX1" fmla="*/ 1507067 w 3075543"/>
              <a:gd name="connsiteY1" fmla="*/ 1845733 h 2375537"/>
              <a:gd name="connsiteX2" fmla="*/ 1473200 w 3075543"/>
              <a:gd name="connsiteY2" fmla="*/ 1794933 h 2375537"/>
              <a:gd name="connsiteX3" fmla="*/ 1422400 w 3075543"/>
              <a:gd name="connsiteY3" fmla="*/ 1761066 h 2375537"/>
              <a:gd name="connsiteX4" fmla="*/ 1320800 w 3075543"/>
              <a:gd name="connsiteY4" fmla="*/ 1727200 h 2375537"/>
              <a:gd name="connsiteX5" fmla="*/ 1219200 w 3075543"/>
              <a:gd name="connsiteY5" fmla="*/ 1659466 h 2375537"/>
              <a:gd name="connsiteX6" fmla="*/ 1168400 w 3075543"/>
              <a:gd name="connsiteY6" fmla="*/ 1625600 h 2375537"/>
              <a:gd name="connsiteX7" fmla="*/ 1016000 w 3075543"/>
              <a:gd name="connsiteY7" fmla="*/ 1540933 h 2375537"/>
              <a:gd name="connsiteX8" fmla="*/ 914400 w 3075543"/>
              <a:gd name="connsiteY8" fmla="*/ 1473200 h 2375537"/>
              <a:gd name="connsiteX9" fmla="*/ 863600 w 3075543"/>
              <a:gd name="connsiteY9" fmla="*/ 1439333 h 2375537"/>
              <a:gd name="connsiteX10" fmla="*/ 778934 w 3075543"/>
              <a:gd name="connsiteY10" fmla="*/ 1371600 h 2375537"/>
              <a:gd name="connsiteX11" fmla="*/ 728134 w 3075543"/>
              <a:gd name="connsiteY11" fmla="*/ 1320800 h 2375537"/>
              <a:gd name="connsiteX12" fmla="*/ 677334 w 3075543"/>
              <a:gd name="connsiteY12" fmla="*/ 1286933 h 2375537"/>
              <a:gd name="connsiteX13" fmla="*/ 626534 w 3075543"/>
              <a:gd name="connsiteY13" fmla="*/ 1236133 h 2375537"/>
              <a:gd name="connsiteX14" fmla="*/ 524934 w 3075543"/>
              <a:gd name="connsiteY14" fmla="*/ 1168400 h 2375537"/>
              <a:gd name="connsiteX15" fmla="*/ 491067 w 3075543"/>
              <a:gd name="connsiteY15" fmla="*/ 1117600 h 2375537"/>
              <a:gd name="connsiteX16" fmla="*/ 474134 w 3075543"/>
              <a:gd name="connsiteY16" fmla="*/ 1066800 h 2375537"/>
              <a:gd name="connsiteX17" fmla="*/ 423334 w 3075543"/>
              <a:gd name="connsiteY17" fmla="*/ 1049866 h 2375537"/>
              <a:gd name="connsiteX18" fmla="*/ 355600 w 3075543"/>
              <a:gd name="connsiteY18" fmla="*/ 965200 h 2375537"/>
              <a:gd name="connsiteX19" fmla="*/ 321734 w 3075543"/>
              <a:gd name="connsiteY19" fmla="*/ 914400 h 2375537"/>
              <a:gd name="connsiteX20" fmla="*/ 270934 w 3075543"/>
              <a:gd name="connsiteY20" fmla="*/ 880533 h 2375537"/>
              <a:gd name="connsiteX21" fmla="*/ 220134 w 3075543"/>
              <a:gd name="connsiteY21" fmla="*/ 829733 h 2375537"/>
              <a:gd name="connsiteX22" fmla="*/ 152400 w 3075543"/>
              <a:gd name="connsiteY22" fmla="*/ 728133 h 2375537"/>
              <a:gd name="connsiteX23" fmla="*/ 67734 w 3075543"/>
              <a:gd name="connsiteY23" fmla="*/ 643466 h 2375537"/>
              <a:gd name="connsiteX24" fmla="*/ 50800 w 3075543"/>
              <a:gd name="connsiteY24" fmla="*/ 592666 h 2375537"/>
              <a:gd name="connsiteX25" fmla="*/ 0 w 3075543"/>
              <a:gd name="connsiteY25" fmla="*/ 491066 h 2375537"/>
              <a:gd name="connsiteX26" fmla="*/ 16934 w 3075543"/>
              <a:gd name="connsiteY26" fmla="*/ 203200 h 2375537"/>
              <a:gd name="connsiteX27" fmla="*/ 135467 w 3075543"/>
              <a:gd name="connsiteY27" fmla="*/ 84666 h 2375537"/>
              <a:gd name="connsiteX28" fmla="*/ 186267 w 3075543"/>
              <a:gd name="connsiteY28" fmla="*/ 50800 h 2375537"/>
              <a:gd name="connsiteX29" fmla="*/ 558800 w 3075543"/>
              <a:gd name="connsiteY29" fmla="*/ 0 h 2375537"/>
              <a:gd name="connsiteX30" fmla="*/ 1930400 w 3075543"/>
              <a:gd name="connsiteY30" fmla="*/ 16933 h 2375537"/>
              <a:gd name="connsiteX31" fmla="*/ 2015067 w 3075543"/>
              <a:gd name="connsiteY31" fmla="*/ 33866 h 2375537"/>
              <a:gd name="connsiteX32" fmla="*/ 2116667 w 3075543"/>
              <a:gd name="connsiteY32" fmla="*/ 50800 h 2375537"/>
              <a:gd name="connsiteX33" fmla="*/ 2540000 w 3075543"/>
              <a:gd name="connsiteY33" fmla="*/ 84666 h 2375537"/>
              <a:gd name="connsiteX34" fmla="*/ 2692400 w 3075543"/>
              <a:gd name="connsiteY34" fmla="*/ 118533 h 2375537"/>
              <a:gd name="connsiteX35" fmla="*/ 2844800 w 3075543"/>
              <a:gd name="connsiteY35" fmla="*/ 152400 h 2375537"/>
              <a:gd name="connsiteX36" fmla="*/ 2895600 w 3075543"/>
              <a:gd name="connsiteY36" fmla="*/ 169333 h 2375537"/>
              <a:gd name="connsiteX37" fmla="*/ 2929467 w 3075543"/>
              <a:gd name="connsiteY37" fmla="*/ 220133 h 2375537"/>
              <a:gd name="connsiteX38" fmla="*/ 2946400 w 3075543"/>
              <a:gd name="connsiteY38" fmla="*/ 270933 h 2375537"/>
              <a:gd name="connsiteX39" fmla="*/ 2997200 w 3075543"/>
              <a:gd name="connsiteY39" fmla="*/ 304800 h 2375537"/>
              <a:gd name="connsiteX40" fmla="*/ 3031067 w 3075543"/>
              <a:gd name="connsiteY40" fmla="*/ 1659466 h 2375537"/>
              <a:gd name="connsiteX41" fmla="*/ 3014134 w 3075543"/>
              <a:gd name="connsiteY41" fmla="*/ 2116666 h 2375537"/>
              <a:gd name="connsiteX42" fmla="*/ 2997200 w 3075543"/>
              <a:gd name="connsiteY42" fmla="*/ 2167466 h 2375537"/>
              <a:gd name="connsiteX43" fmla="*/ 2946400 w 3075543"/>
              <a:gd name="connsiteY43" fmla="*/ 2235200 h 2375537"/>
              <a:gd name="connsiteX44" fmla="*/ 2895600 w 3075543"/>
              <a:gd name="connsiteY44" fmla="*/ 2269066 h 2375537"/>
              <a:gd name="connsiteX45" fmla="*/ 2810934 w 3075543"/>
              <a:gd name="connsiteY45" fmla="*/ 2286000 h 2375537"/>
              <a:gd name="connsiteX46" fmla="*/ 2760134 w 3075543"/>
              <a:gd name="connsiteY46" fmla="*/ 2319866 h 2375537"/>
              <a:gd name="connsiteX47" fmla="*/ 2658534 w 3075543"/>
              <a:gd name="connsiteY47" fmla="*/ 2336800 h 2375537"/>
              <a:gd name="connsiteX48" fmla="*/ 2387600 w 3075543"/>
              <a:gd name="connsiteY48" fmla="*/ 2353733 h 2375537"/>
              <a:gd name="connsiteX49" fmla="*/ 1913467 w 3075543"/>
              <a:gd name="connsiteY49" fmla="*/ 2353733 h 2375537"/>
              <a:gd name="connsiteX50" fmla="*/ 1811867 w 3075543"/>
              <a:gd name="connsiteY50" fmla="*/ 2319866 h 2375537"/>
              <a:gd name="connsiteX51" fmla="*/ 1778000 w 3075543"/>
              <a:gd name="connsiteY51" fmla="*/ 2269066 h 2375537"/>
              <a:gd name="connsiteX52" fmla="*/ 1727200 w 3075543"/>
              <a:gd name="connsiteY52" fmla="*/ 2252133 h 2375537"/>
              <a:gd name="connsiteX53" fmla="*/ 1659467 w 3075543"/>
              <a:gd name="connsiteY53" fmla="*/ 2150533 h 2375537"/>
              <a:gd name="connsiteX54" fmla="*/ 1625600 w 3075543"/>
              <a:gd name="connsiteY54" fmla="*/ 2099733 h 2375537"/>
              <a:gd name="connsiteX55" fmla="*/ 1608667 w 3075543"/>
              <a:gd name="connsiteY55" fmla="*/ 2048933 h 2375537"/>
              <a:gd name="connsiteX56" fmla="*/ 1557867 w 3075543"/>
              <a:gd name="connsiteY56" fmla="*/ 1998133 h 2375537"/>
              <a:gd name="connsiteX57" fmla="*/ 1540934 w 3075543"/>
              <a:gd name="connsiteY57" fmla="*/ 1998133 h 237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075543" h="2375537">
                <a:moveTo>
                  <a:pt x="1540934" y="1998133"/>
                </a:moveTo>
                <a:cubicBezTo>
                  <a:pt x="1532467" y="1972733"/>
                  <a:pt x="1527909" y="1887417"/>
                  <a:pt x="1507067" y="1845733"/>
                </a:cubicBezTo>
                <a:cubicBezTo>
                  <a:pt x="1497966" y="1827530"/>
                  <a:pt x="1487591" y="1809324"/>
                  <a:pt x="1473200" y="1794933"/>
                </a:cubicBezTo>
                <a:cubicBezTo>
                  <a:pt x="1458809" y="1780542"/>
                  <a:pt x="1440997" y="1769331"/>
                  <a:pt x="1422400" y="1761066"/>
                </a:cubicBezTo>
                <a:cubicBezTo>
                  <a:pt x="1389778" y="1746568"/>
                  <a:pt x="1320800" y="1727200"/>
                  <a:pt x="1320800" y="1727200"/>
                </a:cubicBezTo>
                <a:lnTo>
                  <a:pt x="1219200" y="1659466"/>
                </a:lnTo>
                <a:cubicBezTo>
                  <a:pt x="1202267" y="1648177"/>
                  <a:pt x="1187707" y="1632036"/>
                  <a:pt x="1168400" y="1625600"/>
                </a:cubicBezTo>
                <a:cubicBezTo>
                  <a:pt x="1078987" y="1595794"/>
                  <a:pt x="1132450" y="1618567"/>
                  <a:pt x="1016000" y="1540933"/>
                </a:cubicBezTo>
                <a:lnTo>
                  <a:pt x="914400" y="1473200"/>
                </a:lnTo>
                <a:lnTo>
                  <a:pt x="863600" y="1439333"/>
                </a:lnTo>
                <a:cubicBezTo>
                  <a:pt x="787861" y="1325722"/>
                  <a:pt x="877083" y="1437032"/>
                  <a:pt x="778934" y="1371600"/>
                </a:cubicBezTo>
                <a:cubicBezTo>
                  <a:pt x="759009" y="1358316"/>
                  <a:pt x="746531" y="1336131"/>
                  <a:pt x="728134" y="1320800"/>
                </a:cubicBezTo>
                <a:cubicBezTo>
                  <a:pt x="712500" y="1307771"/>
                  <a:pt x="692968" y="1299962"/>
                  <a:pt x="677334" y="1286933"/>
                </a:cubicBezTo>
                <a:cubicBezTo>
                  <a:pt x="658937" y="1271602"/>
                  <a:pt x="645437" y="1250835"/>
                  <a:pt x="626534" y="1236133"/>
                </a:cubicBezTo>
                <a:cubicBezTo>
                  <a:pt x="594405" y="1211144"/>
                  <a:pt x="524934" y="1168400"/>
                  <a:pt x="524934" y="1168400"/>
                </a:cubicBezTo>
                <a:cubicBezTo>
                  <a:pt x="513645" y="1151467"/>
                  <a:pt x="500168" y="1135803"/>
                  <a:pt x="491067" y="1117600"/>
                </a:cubicBezTo>
                <a:cubicBezTo>
                  <a:pt x="483085" y="1101635"/>
                  <a:pt x="486755" y="1079421"/>
                  <a:pt x="474134" y="1066800"/>
                </a:cubicBezTo>
                <a:cubicBezTo>
                  <a:pt x="461513" y="1054178"/>
                  <a:pt x="440267" y="1055511"/>
                  <a:pt x="423334" y="1049866"/>
                </a:cubicBezTo>
                <a:cubicBezTo>
                  <a:pt x="390366" y="950967"/>
                  <a:pt x="432195" y="1041795"/>
                  <a:pt x="355600" y="965200"/>
                </a:cubicBezTo>
                <a:cubicBezTo>
                  <a:pt x="341210" y="950810"/>
                  <a:pt x="336124" y="928791"/>
                  <a:pt x="321734" y="914400"/>
                </a:cubicBezTo>
                <a:cubicBezTo>
                  <a:pt x="307343" y="900009"/>
                  <a:pt x="286568" y="893562"/>
                  <a:pt x="270934" y="880533"/>
                </a:cubicBezTo>
                <a:cubicBezTo>
                  <a:pt x="252537" y="865202"/>
                  <a:pt x="237067" y="846666"/>
                  <a:pt x="220134" y="829733"/>
                </a:cubicBezTo>
                <a:cubicBezTo>
                  <a:pt x="190374" y="740456"/>
                  <a:pt x="222869" y="812697"/>
                  <a:pt x="152400" y="728133"/>
                </a:cubicBezTo>
                <a:cubicBezTo>
                  <a:pt x="81844" y="643465"/>
                  <a:pt x="160869" y="705556"/>
                  <a:pt x="67734" y="643466"/>
                </a:cubicBezTo>
                <a:cubicBezTo>
                  <a:pt x="62089" y="626533"/>
                  <a:pt x="58782" y="608631"/>
                  <a:pt x="50800" y="592666"/>
                </a:cubicBezTo>
                <a:cubicBezTo>
                  <a:pt x="-14852" y="461363"/>
                  <a:pt x="42564" y="618754"/>
                  <a:pt x="0" y="491066"/>
                </a:cubicBezTo>
                <a:cubicBezTo>
                  <a:pt x="5645" y="395111"/>
                  <a:pt x="-3485" y="297127"/>
                  <a:pt x="16934" y="203200"/>
                </a:cubicBezTo>
                <a:cubicBezTo>
                  <a:pt x="44157" y="77974"/>
                  <a:pt x="68160" y="118319"/>
                  <a:pt x="135467" y="84666"/>
                </a:cubicBezTo>
                <a:cubicBezTo>
                  <a:pt x="153670" y="75565"/>
                  <a:pt x="167670" y="59065"/>
                  <a:pt x="186267" y="50800"/>
                </a:cubicBezTo>
                <a:cubicBezTo>
                  <a:pt x="319184" y="-8274"/>
                  <a:pt x="390449" y="10522"/>
                  <a:pt x="558800" y="0"/>
                </a:cubicBezTo>
                <a:lnTo>
                  <a:pt x="1930400" y="16933"/>
                </a:lnTo>
                <a:cubicBezTo>
                  <a:pt x="1959173" y="17602"/>
                  <a:pt x="1986750" y="28717"/>
                  <a:pt x="2015067" y="33866"/>
                </a:cubicBezTo>
                <a:cubicBezTo>
                  <a:pt x="2048847" y="40008"/>
                  <a:pt x="2082474" y="47692"/>
                  <a:pt x="2116667" y="50800"/>
                </a:cubicBezTo>
                <a:cubicBezTo>
                  <a:pt x="2891455" y="121236"/>
                  <a:pt x="2041874" y="29320"/>
                  <a:pt x="2540000" y="84666"/>
                </a:cubicBezTo>
                <a:cubicBezTo>
                  <a:pt x="2629568" y="114523"/>
                  <a:pt x="2561275" y="94693"/>
                  <a:pt x="2692400" y="118533"/>
                </a:cubicBezTo>
                <a:cubicBezTo>
                  <a:pt x="2740427" y="127265"/>
                  <a:pt x="2797226" y="138807"/>
                  <a:pt x="2844800" y="152400"/>
                </a:cubicBezTo>
                <a:cubicBezTo>
                  <a:pt x="2861962" y="157304"/>
                  <a:pt x="2878667" y="163689"/>
                  <a:pt x="2895600" y="169333"/>
                </a:cubicBezTo>
                <a:cubicBezTo>
                  <a:pt x="2906889" y="186266"/>
                  <a:pt x="2920366" y="201930"/>
                  <a:pt x="2929467" y="220133"/>
                </a:cubicBezTo>
                <a:cubicBezTo>
                  <a:pt x="2937449" y="236098"/>
                  <a:pt x="2935250" y="256995"/>
                  <a:pt x="2946400" y="270933"/>
                </a:cubicBezTo>
                <a:cubicBezTo>
                  <a:pt x="2959113" y="286825"/>
                  <a:pt x="2980267" y="293511"/>
                  <a:pt x="2997200" y="304800"/>
                </a:cubicBezTo>
                <a:cubicBezTo>
                  <a:pt x="3150885" y="765837"/>
                  <a:pt x="3031067" y="389244"/>
                  <a:pt x="3031067" y="1659466"/>
                </a:cubicBezTo>
                <a:cubicBezTo>
                  <a:pt x="3031067" y="1811970"/>
                  <a:pt x="3024279" y="1964499"/>
                  <a:pt x="3014134" y="2116666"/>
                </a:cubicBezTo>
                <a:cubicBezTo>
                  <a:pt x="3012947" y="2134476"/>
                  <a:pt x="3006056" y="2151968"/>
                  <a:pt x="2997200" y="2167466"/>
                </a:cubicBezTo>
                <a:cubicBezTo>
                  <a:pt x="2983198" y="2191970"/>
                  <a:pt x="2966356" y="2215244"/>
                  <a:pt x="2946400" y="2235200"/>
                </a:cubicBezTo>
                <a:cubicBezTo>
                  <a:pt x="2932010" y="2249590"/>
                  <a:pt x="2914655" y="2261920"/>
                  <a:pt x="2895600" y="2269066"/>
                </a:cubicBezTo>
                <a:cubicBezTo>
                  <a:pt x="2868652" y="2279172"/>
                  <a:pt x="2839156" y="2280355"/>
                  <a:pt x="2810934" y="2286000"/>
                </a:cubicBezTo>
                <a:cubicBezTo>
                  <a:pt x="2794001" y="2297289"/>
                  <a:pt x="2779441" y="2313430"/>
                  <a:pt x="2760134" y="2319866"/>
                </a:cubicBezTo>
                <a:cubicBezTo>
                  <a:pt x="2727562" y="2330723"/>
                  <a:pt x="2692727" y="2333692"/>
                  <a:pt x="2658534" y="2336800"/>
                </a:cubicBezTo>
                <a:cubicBezTo>
                  <a:pt x="2568418" y="2344992"/>
                  <a:pt x="2477911" y="2348089"/>
                  <a:pt x="2387600" y="2353733"/>
                </a:cubicBezTo>
                <a:cubicBezTo>
                  <a:pt x="2182042" y="2379427"/>
                  <a:pt x="2193102" y="2385999"/>
                  <a:pt x="1913467" y="2353733"/>
                </a:cubicBezTo>
                <a:cubicBezTo>
                  <a:pt x="1878004" y="2349641"/>
                  <a:pt x="1811867" y="2319866"/>
                  <a:pt x="1811867" y="2319866"/>
                </a:cubicBezTo>
                <a:cubicBezTo>
                  <a:pt x="1800578" y="2302933"/>
                  <a:pt x="1793892" y="2281779"/>
                  <a:pt x="1778000" y="2269066"/>
                </a:cubicBezTo>
                <a:cubicBezTo>
                  <a:pt x="1764062" y="2257916"/>
                  <a:pt x="1739821" y="2264754"/>
                  <a:pt x="1727200" y="2252133"/>
                </a:cubicBezTo>
                <a:cubicBezTo>
                  <a:pt x="1698419" y="2223352"/>
                  <a:pt x="1682045" y="2184400"/>
                  <a:pt x="1659467" y="2150533"/>
                </a:cubicBezTo>
                <a:lnTo>
                  <a:pt x="1625600" y="2099733"/>
                </a:lnTo>
                <a:cubicBezTo>
                  <a:pt x="1619956" y="2082800"/>
                  <a:pt x="1618568" y="2063785"/>
                  <a:pt x="1608667" y="2048933"/>
                </a:cubicBezTo>
                <a:cubicBezTo>
                  <a:pt x="1595383" y="2029008"/>
                  <a:pt x="1572827" y="2016833"/>
                  <a:pt x="1557867" y="1998133"/>
                </a:cubicBezTo>
                <a:cubicBezTo>
                  <a:pt x="1549983" y="1988277"/>
                  <a:pt x="1549401" y="2023533"/>
                  <a:pt x="1540934" y="1998133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809902" y="4216400"/>
            <a:ext cx="4556098" cy="795867"/>
          </a:xfrm>
          <a:custGeom>
            <a:avLst/>
            <a:gdLst>
              <a:gd name="connsiteX0" fmla="*/ 356631 w 4556098"/>
              <a:gd name="connsiteY0" fmla="*/ 762000 h 795867"/>
              <a:gd name="connsiteX1" fmla="*/ 356631 w 4556098"/>
              <a:gd name="connsiteY1" fmla="*/ 762000 h 795867"/>
              <a:gd name="connsiteX2" fmla="*/ 204231 w 4556098"/>
              <a:gd name="connsiteY2" fmla="*/ 745067 h 795867"/>
              <a:gd name="connsiteX3" fmla="*/ 85698 w 4556098"/>
              <a:gd name="connsiteY3" fmla="*/ 609600 h 795867"/>
              <a:gd name="connsiteX4" fmla="*/ 34898 w 4556098"/>
              <a:gd name="connsiteY4" fmla="*/ 558800 h 795867"/>
              <a:gd name="connsiteX5" fmla="*/ 1031 w 4556098"/>
              <a:gd name="connsiteY5" fmla="*/ 423333 h 795867"/>
              <a:gd name="connsiteX6" fmla="*/ 17965 w 4556098"/>
              <a:gd name="connsiteY6" fmla="*/ 270933 h 795867"/>
              <a:gd name="connsiteX7" fmla="*/ 119565 w 4556098"/>
              <a:gd name="connsiteY7" fmla="*/ 203200 h 795867"/>
              <a:gd name="connsiteX8" fmla="*/ 271965 w 4556098"/>
              <a:gd name="connsiteY8" fmla="*/ 135467 h 795867"/>
              <a:gd name="connsiteX9" fmla="*/ 373565 w 4556098"/>
              <a:gd name="connsiteY9" fmla="*/ 101600 h 795867"/>
              <a:gd name="connsiteX10" fmla="*/ 525965 w 4556098"/>
              <a:gd name="connsiteY10" fmla="*/ 84667 h 795867"/>
              <a:gd name="connsiteX11" fmla="*/ 661431 w 4556098"/>
              <a:gd name="connsiteY11" fmla="*/ 67733 h 795867"/>
              <a:gd name="connsiteX12" fmla="*/ 746098 w 4556098"/>
              <a:gd name="connsiteY12" fmla="*/ 50800 h 795867"/>
              <a:gd name="connsiteX13" fmla="*/ 1033965 w 4556098"/>
              <a:gd name="connsiteY13" fmla="*/ 50800 h 795867"/>
              <a:gd name="connsiteX14" fmla="*/ 1525031 w 4556098"/>
              <a:gd name="connsiteY14" fmla="*/ 186267 h 795867"/>
              <a:gd name="connsiteX15" fmla="*/ 1863698 w 4556098"/>
              <a:gd name="connsiteY15" fmla="*/ 169333 h 795867"/>
              <a:gd name="connsiteX16" fmla="*/ 2287031 w 4556098"/>
              <a:gd name="connsiteY16" fmla="*/ 16933 h 795867"/>
              <a:gd name="connsiteX17" fmla="*/ 2608765 w 4556098"/>
              <a:gd name="connsiteY17" fmla="*/ 33867 h 795867"/>
              <a:gd name="connsiteX18" fmla="*/ 3065965 w 4556098"/>
              <a:gd name="connsiteY18" fmla="*/ 152400 h 795867"/>
              <a:gd name="connsiteX19" fmla="*/ 3506231 w 4556098"/>
              <a:gd name="connsiteY19" fmla="*/ 67733 h 795867"/>
              <a:gd name="connsiteX20" fmla="*/ 3895698 w 4556098"/>
              <a:gd name="connsiteY20" fmla="*/ 0 h 795867"/>
              <a:gd name="connsiteX21" fmla="*/ 4115831 w 4556098"/>
              <a:gd name="connsiteY21" fmla="*/ 33867 h 795867"/>
              <a:gd name="connsiteX22" fmla="*/ 4539165 w 4556098"/>
              <a:gd name="connsiteY22" fmla="*/ 355600 h 795867"/>
              <a:gd name="connsiteX23" fmla="*/ 4556098 w 4556098"/>
              <a:gd name="connsiteY23" fmla="*/ 643467 h 795867"/>
              <a:gd name="connsiteX24" fmla="*/ 4302098 w 4556098"/>
              <a:gd name="connsiteY24" fmla="*/ 795867 h 795867"/>
              <a:gd name="connsiteX25" fmla="*/ 356631 w 4556098"/>
              <a:gd name="connsiteY25" fmla="*/ 762000 h 79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56098" h="795867">
                <a:moveTo>
                  <a:pt x="356631" y="762000"/>
                </a:moveTo>
                <a:lnTo>
                  <a:pt x="356631" y="762000"/>
                </a:lnTo>
                <a:cubicBezTo>
                  <a:pt x="305831" y="756356"/>
                  <a:pt x="253818" y="757464"/>
                  <a:pt x="204231" y="745067"/>
                </a:cubicBezTo>
                <a:cubicBezTo>
                  <a:pt x="140261" y="729075"/>
                  <a:pt x="123327" y="647229"/>
                  <a:pt x="85698" y="609600"/>
                </a:cubicBezTo>
                <a:lnTo>
                  <a:pt x="34898" y="558800"/>
                </a:lnTo>
                <a:cubicBezTo>
                  <a:pt x="21537" y="518715"/>
                  <a:pt x="1031" y="464197"/>
                  <a:pt x="1031" y="423333"/>
                </a:cubicBezTo>
                <a:cubicBezTo>
                  <a:pt x="1031" y="372220"/>
                  <a:pt x="-6268" y="315936"/>
                  <a:pt x="17965" y="270933"/>
                </a:cubicBezTo>
                <a:cubicBezTo>
                  <a:pt x="37262" y="235096"/>
                  <a:pt x="85698" y="225778"/>
                  <a:pt x="119565" y="203200"/>
                </a:cubicBezTo>
                <a:cubicBezTo>
                  <a:pt x="200071" y="149529"/>
                  <a:pt x="151053" y="175771"/>
                  <a:pt x="271965" y="135467"/>
                </a:cubicBezTo>
                <a:cubicBezTo>
                  <a:pt x="271970" y="135465"/>
                  <a:pt x="373559" y="101601"/>
                  <a:pt x="373565" y="101600"/>
                </a:cubicBezTo>
                <a:lnTo>
                  <a:pt x="525965" y="84667"/>
                </a:lnTo>
                <a:cubicBezTo>
                  <a:pt x="571160" y="79350"/>
                  <a:pt x="616453" y="74653"/>
                  <a:pt x="661431" y="67733"/>
                </a:cubicBezTo>
                <a:cubicBezTo>
                  <a:pt x="689878" y="63357"/>
                  <a:pt x="717346" y="52107"/>
                  <a:pt x="746098" y="50800"/>
                </a:cubicBezTo>
                <a:cubicBezTo>
                  <a:pt x="841955" y="46443"/>
                  <a:pt x="938009" y="50800"/>
                  <a:pt x="1033965" y="50800"/>
                </a:cubicBezTo>
                <a:lnTo>
                  <a:pt x="1525031" y="186267"/>
                </a:lnTo>
                <a:lnTo>
                  <a:pt x="1863698" y="169333"/>
                </a:lnTo>
                <a:lnTo>
                  <a:pt x="2287031" y="16933"/>
                </a:lnTo>
                <a:lnTo>
                  <a:pt x="2608765" y="33867"/>
                </a:lnTo>
                <a:lnTo>
                  <a:pt x="3065965" y="152400"/>
                </a:lnTo>
                <a:lnTo>
                  <a:pt x="3506231" y="67733"/>
                </a:lnTo>
                <a:lnTo>
                  <a:pt x="3895698" y="0"/>
                </a:lnTo>
                <a:lnTo>
                  <a:pt x="4115831" y="33867"/>
                </a:lnTo>
                <a:lnTo>
                  <a:pt x="4539165" y="355600"/>
                </a:lnTo>
                <a:lnTo>
                  <a:pt x="4556098" y="643467"/>
                </a:lnTo>
                <a:lnTo>
                  <a:pt x="4302098" y="795867"/>
                </a:lnTo>
                <a:lnTo>
                  <a:pt x="356631" y="762000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49133" y="1540934"/>
            <a:ext cx="1498600" cy="8297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lib1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49432" y="1540934"/>
            <a:ext cx="1498600" cy="8297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lib2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Migration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566" y="5568419"/>
            <a:ext cx="1456267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java.base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833280" y="5568419"/>
            <a:ext cx="1778001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java.logging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646329" y="5568419"/>
            <a:ext cx="1456269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java.sql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328148" y="5568419"/>
            <a:ext cx="1498602" cy="8805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odule</a:t>
            </a:r>
            <a:br>
              <a:rPr lang="en-US" sz="2400" dirty="0" smtClean="0"/>
            </a:br>
            <a:r>
              <a:rPr lang="en-US" sz="2400" dirty="0" err="1" smtClean="0"/>
              <a:t>java.xml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3972981" y="1716087"/>
            <a:ext cx="1498600" cy="8297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lib1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625165" y="1716087"/>
            <a:ext cx="1498600" cy="8297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lib2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12334" y="3621086"/>
            <a:ext cx="1718733" cy="8297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218081" y="3635373"/>
            <a:ext cx="1718733" cy="829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util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62916" y="3635373"/>
            <a:ext cx="1718733" cy="8297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15098" y="3635373"/>
            <a:ext cx="1718733" cy="8297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odule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srv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3" idx="2"/>
            <a:endCxn id="5" idx="0"/>
          </p:cNvCxnSpPr>
          <p:nvPr/>
        </p:nvCxnSpPr>
        <p:spPr>
          <a:xfrm flipH="1">
            <a:off x="2171700" y="4450820"/>
            <a:ext cx="1" cy="1117599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6" idx="0"/>
          </p:cNvCxnSpPr>
          <p:nvPr/>
        </p:nvCxnSpPr>
        <p:spPr>
          <a:xfrm>
            <a:off x="2171701" y="4450820"/>
            <a:ext cx="2550580" cy="1117599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2"/>
            <a:endCxn id="27" idx="0"/>
          </p:cNvCxnSpPr>
          <p:nvPr/>
        </p:nvCxnSpPr>
        <p:spPr>
          <a:xfrm>
            <a:off x="2171701" y="4450820"/>
            <a:ext cx="5202763" cy="1117599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  <a:endCxn id="26" idx="0"/>
          </p:cNvCxnSpPr>
          <p:nvPr/>
        </p:nvCxnSpPr>
        <p:spPr>
          <a:xfrm flipH="1">
            <a:off x="4722281" y="4465107"/>
            <a:ext cx="2" cy="110331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  <a:endCxn id="27" idx="0"/>
          </p:cNvCxnSpPr>
          <p:nvPr/>
        </p:nvCxnSpPr>
        <p:spPr>
          <a:xfrm flipH="1">
            <a:off x="7374464" y="4465107"/>
            <a:ext cx="1" cy="110331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2"/>
            <a:endCxn id="27" idx="0"/>
          </p:cNvCxnSpPr>
          <p:nvPr/>
        </p:nvCxnSpPr>
        <p:spPr>
          <a:xfrm flipH="1">
            <a:off x="7374464" y="4465107"/>
            <a:ext cx="2702984" cy="110331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2"/>
            <a:endCxn id="28" idx="0"/>
          </p:cNvCxnSpPr>
          <p:nvPr/>
        </p:nvCxnSpPr>
        <p:spPr>
          <a:xfrm>
            <a:off x="10077448" y="4465107"/>
            <a:ext cx="1" cy="110331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5" idx="0"/>
            <a:endCxn id="34" idx="2"/>
          </p:cNvCxnSpPr>
          <p:nvPr/>
        </p:nvCxnSpPr>
        <p:spPr>
          <a:xfrm flipH="1" flipV="1">
            <a:off x="4722281" y="2545821"/>
            <a:ext cx="2" cy="108955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9" idx="0"/>
            <a:endCxn id="34" idx="2"/>
          </p:cNvCxnSpPr>
          <p:nvPr/>
        </p:nvCxnSpPr>
        <p:spPr>
          <a:xfrm flipH="1" flipV="1">
            <a:off x="4722281" y="2545821"/>
            <a:ext cx="2652184" cy="108955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0"/>
            <a:endCxn id="35" idx="2"/>
          </p:cNvCxnSpPr>
          <p:nvPr/>
        </p:nvCxnSpPr>
        <p:spPr>
          <a:xfrm flipV="1">
            <a:off x="7374465" y="2545821"/>
            <a:ext cx="0" cy="108955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3" idx="0"/>
            <a:endCxn id="35" idx="2"/>
          </p:cNvCxnSpPr>
          <p:nvPr/>
        </p:nvCxnSpPr>
        <p:spPr>
          <a:xfrm flipV="1">
            <a:off x="2171701" y="2545821"/>
            <a:ext cx="5202764" cy="1075265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3" idx="0"/>
            <a:endCxn id="34" idx="2"/>
          </p:cNvCxnSpPr>
          <p:nvPr/>
        </p:nvCxnSpPr>
        <p:spPr>
          <a:xfrm flipV="1">
            <a:off x="2171701" y="2545821"/>
            <a:ext cx="2550580" cy="1075265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4" idx="0"/>
            <a:endCxn id="35" idx="2"/>
          </p:cNvCxnSpPr>
          <p:nvPr/>
        </p:nvCxnSpPr>
        <p:spPr>
          <a:xfrm flipH="1" flipV="1">
            <a:off x="7374465" y="2545821"/>
            <a:ext cx="2702983" cy="1089552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3" idx="3"/>
            <a:endCxn id="25" idx="1"/>
          </p:cNvCxnSpPr>
          <p:nvPr/>
        </p:nvCxnSpPr>
        <p:spPr>
          <a:xfrm>
            <a:off x="3031067" y="4035953"/>
            <a:ext cx="831849" cy="14287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5" idx="3"/>
            <a:endCxn id="29" idx="1"/>
          </p:cNvCxnSpPr>
          <p:nvPr/>
        </p:nvCxnSpPr>
        <p:spPr>
          <a:xfrm>
            <a:off x="5581649" y="4050240"/>
            <a:ext cx="933449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4" idx="1"/>
            <a:endCxn id="29" idx="3"/>
          </p:cNvCxnSpPr>
          <p:nvPr/>
        </p:nvCxnSpPr>
        <p:spPr>
          <a:xfrm flipH="1">
            <a:off x="8233831" y="4050240"/>
            <a:ext cx="98425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23" idx="0"/>
            <a:endCxn id="24" idx="0"/>
          </p:cNvCxnSpPr>
          <p:nvPr/>
        </p:nvCxnSpPr>
        <p:spPr>
          <a:xfrm rot="16200000" flipH="1">
            <a:off x="6117430" y="-324644"/>
            <a:ext cx="14287" cy="7905747"/>
          </a:xfrm>
          <a:prstGeom prst="curvedConnector3">
            <a:avLst>
              <a:gd name="adj1" fmla="val -18430272"/>
            </a:avLst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24" idx="2"/>
            <a:endCxn id="25" idx="2"/>
          </p:cNvCxnSpPr>
          <p:nvPr/>
        </p:nvCxnSpPr>
        <p:spPr>
          <a:xfrm rot="5400000">
            <a:off x="7399866" y="1787525"/>
            <a:ext cx="12700" cy="5355165"/>
          </a:xfrm>
          <a:prstGeom prst="curvedConnector3">
            <a:avLst>
              <a:gd name="adj1" fmla="val 4333339"/>
            </a:avLst>
          </a:prstGeom>
          <a:ln w="254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Migration: Possible Challenges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376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Inappropriate Dependencies on Unsupported JDK Internal APIs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Java Dependency Analysis Tool (</a:t>
            </a:r>
            <a:r>
              <a:rPr lang="en-US" dirty="0" err="1" smtClean="0"/>
              <a:t>JDeps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/>
              <a:t>T</a:t>
            </a:r>
            <a:r>
              <a:rPr lang="en-US" sz="2600" dirty="0" smtClean="0"/>
              <a:t>o </a:t>
            </a:r>
            <a:r>
              <a:rPr lang="en-US" sz="2600" dirty="0"/>
              <a:t>discover all the static library </a:t>
            </a:r>
            <a:r>
              <a:rPr lang="en-US" sz="2600" dirty="0" smtClean="0"/>
              <a:t>dependencies</a:t>
            </a:r>
            <a:endParaRPr lang="en-US" sz="2600" dirty="0"/>
          </a:p>
          <a:p>
            <a:pPr lvl="1"/>
            <a:r>
              <a:rPr lang="en-US" sz="2600" dirty="0" smtClean="0"/>
              <a:t>To </a:t>
            </a:r>
            <a:r>
              <a:rPr lang="en-US" sz="2600" dirty="0"/>
              <a:t>discover the possible usages of internal JDK </a:t>
            </a:r>
            <a:r>
              <a:rPr lang="en-US" sz="2600" dirty="0" smtClean="0"/>
              <a:t>APIs</a:t>
            </a:r>
            <a:endParaRPr lang="en-US" sz="2600" dirty="0"/>
          </a:p>
          <a:p>
            <a:pPr lvl="1"/>
            <a:r>
              <a:rPr lang="en-US" sz="2600" dirty="0" smtClean="0"/>
              <a:t>T</a:t>
            </a:r>
            <a:r>
              <a:rPr lang="en-US" sz="2600" smtClean="0"/>
              <a:t>o </a:t>
            </a:r>
            <a:r>
              <a:rPr lang="en-US" sz="2600" dirty="0"/>
              <a:t>automatically generate a module descriptor for a JAR </a:t>
            </a:r>
            <a:r>
              <a:rPr lang="en-US" sz="2600" dirty="0" smtClean="0"/>
              <a:t>file</a:t>
            </a:r>
          </a:p>
          <a:p>
            <a:pPr lvl="1"/>
            <a:endParaRPr lang="en-US" dirty="0" smtClean="0"/>
          </a:p>
          <a:p>
            <a:r>
              <a:rPr lang="en-US" dirty="0"/>
              <a:t>Replace </a:t>
            </a:r>
            <a:r>
              <a:rPr lang="en-US" dirty="0" smtClean="0"/>
              <a:t>unsupported JDK </a:t>
            </a:r>
            <a:r>
              <a:rPr lang="en-US" dirty="0"/>
              <a:t>internal APIs with supported </a:t>
            </a:r>
            <a:r>
              <a:rPr lang="en-US" dirty="0" smtClean="0"/>
              <a:t>APIs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Migration: Possible Challenges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Cyclic Dependencies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Modules </a:t>
            </a:r>
            <a:r>
              <a:rPr lang="en-US" dirty="0"/>
              <a:t>are directly or indirectly dependent on each other. </a:t>
            </a:r>
            <a:endParaRPr lang="en-US" dirty="0" smtClean="0"/>
          </a:p>
          <a:p>
            <a:pPr lvl="1"/>
            <a:r>
              <a:rPr lang="en-US" sz="2600" dirty="0" smtClean="0"/>
              <a:t>Not allowed in Java 9</a:t>
            </a:r>
            <a:endParaRPr lang="en-US" sz="2600" dirty="0"/>
          </a:p>
          <a:p>
            <a:pPr lvl="1"/>
            <a:r>
              <a:rPr lang="en-US" sz="2600" dirty="0" smtClean="0"/>
              <a:t>Compile error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be solved with interfaces, service provider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Modularity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Simply put, modularity is a design principle that helps us to achieve:</a:t>
            </a:r>
          </a:p>
          <a:p>
            <a:endParaRPr lang="en-US" dirty="0"/>
          </a:p>
          <a:p>
            <a:r>
              <a:rPr lang="en-US" dirty="0" smtClean="0"/>
              <a:t>Loose coupling between components</a:t>
            </a:r>
          </a:p>
          <a:p>
            <a:endParaRPr lang="en-US" dirty="0" smtClean="0"/>
          </a:p>
          <a:p>
            <a:r>
              <a:rPr lang="en-US" dirty="0" smtClean="0"/>
              <a:t>Clear contracts and dependencies between components</a:t>
            </a:r>
          </a:p>
          <a:p>
            <a:endParaRPr lang="en-US" dirty="0"/>
          </a:p>
          <a:p>
            <a:r>
              <a:rPr lang="en-US" dirty="0" smtClean="0"/>
              <a:t>Hidden implementation using strong encapsulation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Some Useful Resources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2375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www.oracle.com/corporate/features/understanding-java-9-modules.html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https://books.google.com/books?id=xjy4DgAAQBAJ&amp;lpg=PA7&amp;ots=SqiNy3QkTx&amp;dq=chapter%202%20The%20module%20system”%</a:t>
            </a:r>
            <a:r>
              <a:rPr lang="en-US" sz="2000" dirty="0" smtClean="0">
                <a:hlinkClick r:id="rId4"/>
              </a:rPr>
              <a:t>20in%20Java%209%20Revealed&amp;pg=PA7#v=onepage&amp;q&amp;f=false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5"/>
              </a:rPr>
              <a:t>http://openjdk.java.net/projects/jigsaw/spec/sotms/#</a:t>
            </a:r>
            <a:r>
              <a:rPr lang="en-US" sz="2000" dirty="0" smtClean="0">
                <a:hlinkClick r:id="rId5"/>
              </a:rPr>
              <a:t>defining-modules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6"/>
              </a:rPr>
              <a:t>http://openjdk.java.net/projects/jigsaw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openjdk.java.net/projects/jigsaw/talks/intro-modular-dev-j1-2016.pdf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openjdk.java.net/projects/jigsaw/talks/adv-modular-dev-j1-2016.pdf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openjdk.java.net/projects/jigsaw/talks/modules-and-services-j1-2016.pdf</a:t>
            </a:r>
            <a:endParaRPr lang="en-US" sz="20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hlinkClick r:id="rId10"/>
              </a:rPr>
              <a:t>http</a:t>
            </a:r>
            <a:r>
              <a:rPr lang="en-US" sz="2000" dirty="0">
                <a:hlinkClick r:id="rId10"/>
              </a:rPr>
              <a:t>://</a:t>
            </a:r>
            <a:r>
              <a:rPr lang="en-US" sz="2000" dirty="0" smtClean="0">
                <a:hlinkClick r:id="rId10"/>
              </a:rPr>
              <a:t>openjdk.java.net/projects/jigsaw/goals-reqs/03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hlinkClick r:id="rId11"/>
              </a:rPr>
              <a:t>https://www.romexsoft.com/blog/migrate-to-java-9</a:t>
            </a:r>
            <a:r>
              <a:rPr lang="en-US" sz="2000" dirty="0" smtClean="0">
                <a:hlinkClick r:id="rId11"/>
              </a:rPr>
              <a:t>/</a:t>
            </a: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Java; One Of The Most Widely Used Programming Languages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38" y="1825625"/>
            <a:ext cx="9314924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12106"/>
            <a:ext cx="10515600" cy="365125"/>
          </a:xfrm>
        </p:spPr>
        <p:txBody>
          <a:bodyPr/>
          <a:lstStyle/>
          <a:p>
            <a:pPr algn="l"/>
            <a:r>
              <a:rPr lang="en-US" dirty="0" smtClean="0"/>
              <a:t>Based on a report from JetBrains on the State of the Developer Ecosystem in 2018: https://www.jetbrains.com/research/devecosystem-2018/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 &amp; Modularity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40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10198" y="2417941"/>
            <a:ext cx="8771600" cy="35527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Java Platform Module System</a:t>
            </a:r>
          </a:p>
          <a:p>
            <a:pPr algn="ctr"/>
            <a:r>
              <a:rPr lang="en-US" sz="3200" dirty="0" smtClean="0"/>
              <a:t>in</a:t>
            </a:r>
          </a:p>
          <a:p>
            <a:pPr algn="ctr"/>
            <a:r>
              <a:rPr lang="en-US" sz="3400" dirty="0" smtClean="0"/>
              <a:t>Java 9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7" y="1281295"/>
            <a:ext cx="1512813" cy="15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Life before Java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0685"/>
          </a:xfrm>
        </p:spPr>
        <p:txBody>
          <a:bodyPr/>
          <a:lstStyle/>
          <a:p>
            <a:r>
              <a:rPr lang="en-US" dirty="0" smtClean="0"/>
              <a:t>Java source code written in the form of Java types</a:t>
            </a:r>
          </a:p>
          <a:p>
            <a:r>
              <a:rPr lang="en-US" dirty="0" smtClean="0"/>
              <a:t>Types arranged into packages</a:t>
            </a:r>
          </a:p>
          <a:p>
            <a:r>
              <a:rPr lang="en-US" dirty="0" smtClean="0"/>
              <a:t>The compiled code for types and libraries packaged into JAR files</a:t>
            </a:r>
          </a:p>
          <a:p>
            <a:r>
              <a:rPr lang="en-US" dirty="0" smtClean="0"/>
              <a:t>Adding all JAR files to the class path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8232" y="4161247"/>
            <a:ext cx="7197213" cy="2269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9229" y="4748981"/>
            <a:ext cx="2684206" cy="14780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Type1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Type2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7337" y="4748981"/>
            <a:ext cx="2684206" cy="14780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Type4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Type5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Type6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229" y="4350153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Package 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26337" y="4350153"/>
            <a:ext cx="111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Package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Limitations, before Java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408"/>
          </a:xfrm>
        </p:spPr>
        <p:txBody>
          <a:bodyPr>
            <a:normAutofit/>
          </a:bodyPr>
          <a:lstStyle/>
          <a:p>
            <a:r>
              <a:rPr lang="en-US" dirty="0" smtClean="0"/>
              <a:t>No boundaries for accessibility</a:t>
            </a:r>
          </a:p>
          <a:p>
            <a:pPr lvl="1"/>
            <a:r>
              <a:rPr lang="en-US" dirty="0" smtClean="0"/>
              <a:t>”Public” modifier is too open!</a:t>
            </a:r>
          </a:p>
          <a:p>
            <a:r>
              <a:rPr lang="en-US" dirty="0" smtClean="0"/>
              <a:t>No explicit </a:t>
            </a:r>
            <a:r>
              <a:rPr lang="en-US" dirty="0"/>
              <a:t>contracts and dependencies between </a:t>
            </a:r>
            <a:r>
              <a:rPr lang="en-US" dirty="0" smtClean="0"/>
              <a:t>JARs</a:t>
            </a:r>
          </a:p>
          <a:p>
            <a:r>
              <a:rPr lang="en-US" dirty="0" smtClean="0"/>
              <a:t>Weak </a:t>
            </a:r>
            <a:r>
              <a:rPr lang="en-US" dirty="0"/>
              <a:t>encapsulation of elements within the </a:t>
            </a:r>
            <a:r>
              <a:rPr lang="en-US" dirty="0" smtClean="0"/>
              <a:t>JARs</a:t>
            </a:r>
          </a:p>
          <a:p>
            <a:r>
              <a:rPr lang="en-US" dirty="0" smtClean="0"/>
              <a:t>Security issues</a:t>
            </a:r>
          </a:p>
          <a:p>
            <a:r>
              <a:rPr lang="en-US" dirty="0" smtClean="0"/>
              <a:t>Possible runtime errors due to missing types and JARs</a:t>
            </a:r>
          </a:p>
          <a:p>
            <a:pPr lvl="1"/>
            <a:r>
              <a:rPr lang="en-US" dirty="0" smtClean="0"/>
              <a:t>JAR hell</a:t>
            </a:r>
          </a:p>
          <a:p>
            <a:r>
              <a:rPr lang="en-US" dirty="0" smtClean="0"/>
              <a:t>Large </a:t>
            </a:r>
            <a:r>
              <a:rPr lang="en-US" dirty="0" smtClean="0"/>
              <a:t>monolithic JDK</a:t>
            </a:r>
          </a:p>
          <a:p>
            <a:pPr lvl="1"/>
            <a:r>
              <a:rPr lang="en-US" dirty="0" smtClean="0"/>
              <a:t>Deployment limitations</a:t>
            </a:r>
          </a:p>
          <a:p>
            <a:pPr lvl="1"/>
            <a:r>
              <a:rPr lang="en-US" dirty="0" smtClean="0"/>
              <a:t>Access to JDK internals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97" y="365125"/>
            <a:ext cx="1621603" cy="14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What’s New in JDK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99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500" dirty="0" smtClean="0"/>
              <a:t>Modular JDK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The JDK was too big!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Divide </a:t>
            </a:r>
            <a:r>
              <a:rPr lang="en-US" sz="3000" dirty="0"/>
              <a:t>the JDK into a set of modules </a:t>
            </a:r>
            <a:endParaRPr lang="en-US" sz="3000" dirty="0" smtClean="0"/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Security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Java.* modules vs. </a:t>
            </a:r>
            <a:r>
              <a:rPr lang="en-US" sz="2600" dirty="0" err="1" smtClean="0"/>
              <a:t>jdk</a:t>
            </a:r>
            <a:r>
              <a:rPr lang="en-US" sz="2600" dirty="0" smtClean="0"/>
              <a:t>.* modules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5" y="711712"/>
            <a:ext cx="2115025" cy="11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JDK Before &amp; After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146"/>
            <a:ext cx="5002161" cy="40107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07626" y="3819832"/>
            <a:ext cx="929148" cy="47194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81" y="2912806"/>
            <a:ext cx="507260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</TotalTime>
  <Words>1482</Words>
  <Application>Microsoft Macintosh PowerPoint</Application>
  <PresentationFormat>Widescreen</PresentationFormat>
  <Paragraphs>436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Hebrew</vt:lpstr>
      <vt:lpstr>Britannic Bold</vt:lpstr>
      <vt:lpstr>Calibri</vt:lpstr>
      <vt:lpstr>Calibri Light</vt:lpstr>
      <vt:lpstr>Courier</vt:lpstr>
      <vt:lpstr>Wingdings</vt:lpstr>
      <vt:lpstr>Arial</vt:lpstr>
      <vt:lpstr>Office Theme</vt:lpstr>
      <vt:lpstr>Architecture-Based Development In Java SE 9</vt:lpstr>
      <vt:lpstr>In a Software System</vt:lpstr>
      <vt:lpstr>Modularity</vt:lpstr>
      <vt:lpstr>Java; One Of The Most Widely Used Programming Languages</vt:lpstr>
      <vt:lpstr>Java &amp; Modularity</vt:lpstr>
      <vt:lpstr>Life before Java 9</vt:lpstr>
      <vt:lpstr>Limitations, before Java 9</vt:lpstr>
      <vt:lpstr>What’s New in JDK 9</vt:lpstr>
      <vt:lpstr>JDK Before &amp; After 9</vt:lpstr>
      <vt:lpstr>What’s New in JDK 9</vt:lpstr>
      <vt:lpstr>Java Applications: 8 vs. 9</vt:lpstr>
      <vt:lpstr>What’s New in JDK 9</vt:lpstr>
      <vt:lpstr>Java-9 Modules</vt:lpstr>
      <vt:lpstr>Not Just a Container of Packages …</vt:lpstr>
      <vt:lpstr>Module Declaration</vt:lpstr>
      <vt:lpstr>Module Dependencies</vt:lpstr>
      <vt:lpstr>Module Dependencies</vt:lpstr>
      <vt:lpstr>Module Dependencies</vt:lpstr>
      <vt:lpstr>Module Dependencies</vt:lpstr>
      <vt:lpstr>Module Dependencies</vt:lpstr>
      <vt:lpstr>All Together</vt:lpstr>
      <vt:lpstr>All Together</vt:lpstr>
      <vt:lpstr>JDK 9: Main Goals</vt:lpstr>
      <vt:lpstr>PowerPoint Presentation</vt:lpstr>
      <vt:lpstr>A Typical Application, Before Java 9</vt:lpstr>
      <vt:lpstr>Migration</vt:lpstr>
      <vt:lpstr>Migration</vt:lpstr>
      <vt:lpstr>Migration: Possible Challenges</vt:lpstr>
      <vt:lpstr>Migration: Possible Challenges</vt:lpstr>
      <vt:lpstr>Some Useful Resources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and Repair of Architectural Inconsistencies  in Java</dc:title>
  <dc:creator>Negar Ghorbani</dc:creator>
  <cp:lastModifiedBy>Negar Ghorbani</cp:lastModifiedBy>
  <cp:revision>85</cp:revision>
  <dcterms:created xsi:type="dcterms:W3CDTF">2018-10-15T20:01:04Z</dcterms:created>
  <dcterms:modified xsi:type="dcterms:W3CDTF">2018-10-22T16:45:58Z</dcterms:modified>
</cp:coreProperties>
</file>