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2"/>
  </p:notesMasterIdLst>
  <p:sldIdLst>
    <p:sldId id="259" r:id="rId2"/>
    <p:sldId id="342" r:id="rId3"/>
    <p:sldId id="328" r:id="rId4"/>
    <p:sldId id="343" r:id="rId5"/>
    <p:sldId id="344" r:id="rId6"/>
    <p:sldId id="333" r:id="rId7"/>
    <p:sldId id="327" r:id="rId8"/>
    <p:sldId id="291" r:id="rId9"/>
    <p:sldId id="329" r:id="rId10"/>
    <p:sldId id="332" r:id="rId11"/>
    <p:sldId id="330" r:id="rId12"/>
    <p:sldId id="331" r:id="rId13"/>
    <p:sldId id="292" r:id="rId14"/>
    <p:sldId id="293" r:id="rId15"/>
    <p:sldId id="294" r:id="rId16"/>
    <p:sldId id="298" r:id="rId17"/>
    <p:sldId id="267" r:id="rId18"/>
    <p:sldId id="338" r:id="rId19"/>
    <p:sldId id="269" r:id="rId20"/>
    <p:sldId id="339" r:id="rId21"/>
    <p:sldId id="270" r:id="rId22"/>
    <p:sldId id="271" r:id="rId23"/>
    <p:sldId id="295" r:id="rId24"/>
    <p:sldId id="340" r:id="rId25"/>
    <p:sldId id="341" r:id="rId26"/>
    <p:sldId id="299" r:id="rId27"/>
    <p:sldId id="300" r:id="rId28"/>
    <p:sldId id="334" r:id="rId29"/>
    <p:sldId id="296" r:id="rId30"/>
    <p:sldId id="302" r:id="rId31"/>
    <p:sldId id="303" r:id="rId32"/>
    <p:sldId id="305" r:id="rId33"/>
    <p:sldId id="306" r:id="rId34"/>
    <p:sldId id="337" r:id="rId35"/>
    <p:sldId id="307" r:id="rId36"/>
    <p:sldId id="308" r:id="rId37"/>
    <p:sldId id="310" r:id="rId38"/>
    <p:sldId id="311" r:id="rId39"/>
    <p:sldId id="335" r:id="rId40"/>
    <p:sldId id="33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6"/>
    <p:restoredTop sz="93879"/>
  </p:normalViewPr>
  <p:slideViewPr>
    <p:cSldViewPr snapToGrid="0" snapToObjects="1">
      <p:cViewPr varScale="1">
        <p:scale>
          <a:sx n="136" d="100"/>
          <a:sy n="136" d="100"/>
        </p:scale>
        <p:origin x="240" y="1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58387-9969-F647-AC7E-3F8B3517E84C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0DF2A-BFC3-CF48-A501-E467DAFF4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47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42AE1-24F9-364C-93E2-6988606647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6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42AE1-24F9-364C-93E2-6988606647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08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42AE1-24F9-364C-93E2-69886066471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70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0DF2A-BFC3-CF48-A501-E467DAFF4CF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91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0DF2A-BFC3-CF48-A501-E467DAFF4CF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01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0DF2A-BFC3-CF48-A501-E467DAFF4C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97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42AE1-24F9-364C-93E2-6988606647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60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0DF2A-BFC3-CF48-A501-E467DAFF4C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84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42AE1-24F9-364C-93E2-6988606647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47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42AE1-24F9-364C-93E2-6988606647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96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40DF2A-BFC3-CF48-A501-E467DAFF4C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92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42AE1-24F9-364C-93E2-6988606647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69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42AE1-24F9-364C-93E2-6988606647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43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77A0C-7A63-D045-BE9F-7D79A31DE104}" type="datetime1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73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ECC9C-F824-B24C-8293-8A76476A8FF8}" type="datetime1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20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B5C2E-809E-884B-AA45-79375E01DEEB}" type="datetime1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63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94126-4B4D-FF43-9E5D-5A8D0FF75625}" type="datetime1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67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4A291-C1D0-0040-9E9B-5CFFEF1F6BF3}" type="datetime1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29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B47F-58B7-8F42-82F1-8BF35D58DFA6}" type="datetime1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50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34070-B6EA-3E49-9D02-AB8967ABE776}" type="datetime1">
              <a:rPr lang="en-US" smtClean="0"/>
              <a:t>10/24/18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24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87378-3665-1B45-83C9-A00A7D6C1579}" type="datetime1">
              <a:rPr lang="en-US" smtClean="0"/>
              <a:t>10/24/18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38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959A9-5264-4E40-BDFF-FC47DE8A880E}" type="datetime1">
              <a:rPr lang="en-US" smtClean="0"/>
              <a:t>10/24/18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9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4EFAA-75DD-CF46-8C7D-0C3304630C68}" type="datetime1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4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1D5C-8FDD-5443-AFB0-6B0FDE144A6B}" type="datetime1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25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49C3C-9E06-4547-9CE5-9FCF01A44F4F}" type="datetime1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04A88-31C7-E748-A91D-9EB08693A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6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1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982" y="573837"/>
            <a:ext cx="11798708" cy="2311264"/>
          </a:xfrm>
        </p:spPr>
        <p:txBody>
          <a:bodyPr>
            <a:normAutofit/>
          </a:bodyPr>
          <a:lstStyle/>
          <a:p>
            <a:r>
              <a:rPr lang="en-US" sz="4400" b="1" dirty="0"/>
              <a:t>Software Architectural Principles in Contemporary Mobile Software: From Conception to Practice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6678" y="3980328"/>
            <a:ext cx="9144000" cy="1887071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/>
              <a:t>Sam Malek</a:t>
            </a:r>
          </a:p>
          <a:p>
            <a:r>
              <a:rPr lang="en-US" sz="3600" dirty="0"/>
              <a:t>Software Architecture</a:t>
            </a:r>
          </a:p>
          <a:p>
            <a:r>
              <a:rPr lang="en-US" sz="3600" dirty="0"/>
              <a:t>INF 221</a:t>
            </a:r>
          </a:p>
          <a:p>
            <a:r>
              <a:rPr lang="en-US" sz="3600" dirty="0"/>
              <a:t>Fall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02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672" y="246587"/>
            <a:ext cx="10515600" cy="1325563"/>
          </a:xfrm>
        </p:spPr>
        <p:txBody>
          <a:bodyPr/>
          <a:lstStyle/>
          <a:p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672" y="1707087"/>
            <a:ext cx="10515600" cy="4351338"/>
          </a:xfrm>
        </p:spPr>
        <p:txBody>
          <a:bodyPr/>
          <a:lstStyle/>
          <a:p>
            <a:endParaRPr lang="en-US" sz="1600" b="1"/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>
          <a:xfrm>
            <a:off x="8746072" y="6237812"/>
            <a:ext cx="2743200" cy="365125"/>
          </a:xfrm>
        </p:spPr>
        <p:txBody>
          <a:bodyPr/>
          <a:lstStyle/>
          <a:p>
            <a:fld id="{4A822907-8A9D-4F6B-98F6-913902AD56B5}" type="slidenum">
              <a:rPr lang="en-US" smtClean="0"/>
              <a:t>10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35472" y="46562"/>
            <a:ext cx="11950700" cy="6692900"/>
          </a:xfrm>
          <a:prstGeom prst="round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5" name="Rounded Rectangle 4"/>
          <p:cNvSpPr/>
          <p:nvPr/>
        </p:nvSpPr>
        <p:spPr>
          <a:xfrm>
            <a:off x="949250" y="285272"/>
            <a:ext cx="10755922" cy="881583"/>
          </a:xfrm>
          <a:prstGeom prst="roundRect">
            <a:avLst/>
          </a:prstGeom>
          <a:solidFill>
            <a:schemeClr val="lt1">
              <a:alpha val="0"/>
            </a:schemeClr>
          </a:solidFill>
          <a:ln w="22225"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6" name="Rectangle 5"/>
          <p:cNvSpPr/>
          <p:nvPr/>
        </p:nvSpPr>
        <p:spPr>
          <a:xfrm>
            <a:off x="2145405" y="936073"/>
            <a:ext cx="1491762" cy="1651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solidFill>
              <a:schemeClr val="bg1">
                <a:alpha val="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/>
              <a:t>Phone         SMS     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73672" y="5768554"/>
            <a:ext cx="10755922" cy="667820"/>
          </a:xfrm>
          <a:prstGeom prst="roundRect">
            <a:avLst/>
          </a:prstGeom>
          <a:ln w="2222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8" name="Oval 7"/>
          <p:cNvSpPr/>
          <p:nvPr/>
        </p:nvSpPr>
        <p:spPr>
          <a:xfrm>
            <a:off x="443557" y="5560503"/>
            <a:ext cx="1222623" cy="1083921"/>
          </a:xfrm>
          <a:prstGeom prst="ellipse">
            <a:avLst/>
          </a:prstGeom>
          <a:solidFill>
            <a:srgbClr val="D7514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LINUX </a:t>
            </a:r>
          </a:p>
          <a:p>
            <a:pPr algn="ctr"/>
            <a:r>
              <a:rPr lang="en-US" sz="1200" b="1" dirty="0"/>
              <a:t>KERNEL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187987" y="5871954"/>
            <a:ext cx="1137139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AUDIO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39294" y="5873864"/>
            <a:ext cx="125157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BLUTOOTH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868401" y="5875774"/>
            <a:ext cx="125157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CAMERA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21439" y="5873864"/>
            <a:ext cx="125157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DISPLAY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238177" y="5871954"/>
            <a:ext cx="125157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POWER </a:t>
            </a:r>
            <a:r>
              <a:rPr lang="en-US" sz="1100" b="1" dirty="0">
                <a:solidFill>
                  <a:schemeClr val="tx1"/>
                </a:solidFill>
              </a:rPr>
              <a:t>Management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61950" y="4537635"/>
            <a:ext cx="10755922" cy="667820"/>
          </a:xfrm>
          <a:prstGeom prst="roundRect">
            <a:avLst/>
          </a:prstGeom>
          <a:ln w="222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15" name="Oval 14"/>
          <p:cNvSpPr/>
          <p:nvPr/>
        </p:nvSpPr>
        <p:spPr>
          <a:xfrm>
            <a:off x="431835" y="4329584"/>
            <a:ext cx="1222623" cy="108392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HAL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468365" y="4641035"/>
            <a:ext cx="1137139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AUDIO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100672" y="4642945"/>
            <a:ext cx="1251570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BLUTOOTH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32979" y="4644855"/>
            <a:ext cx="1251570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CAMERA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79717" y="4642945"/>
            <a:ext cx="1251570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DRM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226455" y="4641035"/>
            <a:ext cx="1251570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SENSORS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675009" y="4641035"/>
            <a:ext cx="680715" cy="4455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…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675009" y="5883604"/>
            <a:ext cx="680715" cy="44555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…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61950" y="3178882"/>
            <a:ext cx="5129822" cy="883573"/>
          </a:xfrm>
          <a:prstGeom prst="roundRect">
            <a:avLst/>
          </a:prstGeom>
          <a:ln w="22225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24" name="Oval 23"/>
          <p:cNvSpPr/>
          <p:nvPr/>
        </p:nvSpPr>
        <p:spPr>
          <a:xfrm>
            <a:off x="431835" y="3037613"/>
            <a:ext cx="1222623" cy="108392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NATIVE LIB.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036565" y="3244035"/>
            <a:ext cx="1223107" cy="342007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AUDIO </a:t>
            </a:r>
            <a:r>
              <a:rPr lang="en-US" sz="1200" b="1" dirty="0" err="1">
                <a:solidFill>
                  <a:schemeClr val="tx1"/>
                </a:solidFill>
              </a:rPr>
              <a:t>Mgr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036565" y="3649285"/>
            <a:ext cx="1251570" cy="342007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LIBC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376772" y="3651195"/>
            <a:ext cx="1251570" cy="342007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OPENGL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376772" y="3269999"/>
            <a:ext cx="1251570" cy="342007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SQLITE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26457" y="3260839"/>
            <a:ext cx="1251570" cy="342007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WEBKIT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726457" y="3654539"/>
            <a:ext cx="1251570" cy="342007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FREETYPE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499149" y="3191582"/>
            <a:ext cx="5178265" cy="883573"/>
          </a:xfrm>
          <a:prstGeom prst="roundRect">
            <a:avLst/>
          </a:prstGeom>
          <a:ln w="222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32" name="Oval 31"/>
          <p:cNvSpPr/>
          <p:nvPr/>
        </p:nvSpPr>
        <p:spPr>
          <a:xfrm>
            <a:off x="6184935" y="3102682"/>
            <a:ext cx="1222623" cy="108392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Android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Runtime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903965" y="3256735"/>
            <a:ext cx="1223107" cy="3420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DALVIK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903964" y="3661985"/>
            <a:ext cx="2591777" cy="3420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CORE LIBRARIES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244172" y="3282699"/>
            <a:ext cx="1251570" cy="3420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ART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961950" y="1357356"/>
            <a:ext cx="10755922" cy="1374380"/>
          </a:xfrm>
          <a:prstGeom prst="roundRect">
            <a:avLst/>
          </a:prstGeom>
          <a:ln w="22225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/>
          </a:p>
        </p:txBody>
      </p:sp>
      <p:sp>
        <p:nvSpPr>
          <p:cNvPr id="37" name="Oval 36"/>
          <p:cNvSpPr/>
          <p:nvPr/>
        </p:nvSpPr>
        <p:spPr>
          <a:xfrm>
            <a:off x="431835" y="1515182"/>
            <a:ext cx="1222623" cy="108392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Android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FRMWRK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662350" y="1396773"/>
            <a:ext cx="2274763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CONTENT PROVIDER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666242" y="1409013"/>
            <a:ext cx="1370781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MANAGERS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951157" y="2217245"/>
            <a:ext cx="1222245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ACTIVITY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271957" y="2229945"/>
            <a:ext cx="1222245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LOCATION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4580057" y="2217245"/>
            <a:ext cx="1222245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PACKAGE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5888157" y="2217245"/>
            <a:ext cx="1587916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NOTIFICATION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551857" y="2229945"/>
            <a:ext cx="1237892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RESOURCE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8847257" y="2242645"/>
            <a:ext cx="1587916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TELEPHONY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460156" y="2242645"/>
            <a:ext cx="1157093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WINDOW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2569965" y="2057172"/>
            <a:ext cx="83351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574979" y="2044546"/>
            <a:ext cx="12701" cy="1726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51" idx="0"/>
          </p:cNvCxnSpPr>
          <p:nvPr/>
        </p:nvCxnSpPr>
        <p:spPr>
          <a:xfrm flipH="1" flipV="1">
            <a:off x="3883079" y="2057172"/>
            <a:ext cx="1" cy="172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 flipV="1">
            <a:off x="5191179" y="2069872"/>
            <a:ext cx="1" cy="172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 flipV="1">
            <a:off x="6715179" y="2057172"/>
            <a:ext cx="1" cy="172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8124879" y="2095272"/>
            <a:ext cx="1" cy="172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9572679" y="2107972"/>
            <a:ext cx="1" cy="172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10893481" y="2069872"/>
            <a:ext cx="11591" cy="198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339911" y="1873688"/>
            <a:ext cx="0" cy="177772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ounded Rectangle 55"/>
          <p:cNvSpPr/>
          <p:nvPr/>
        </p:nvSpPr>
        <p:spPr>
          <a:xfrm>
            <a:off x="8630309" y="1409013"/>
            <a:ext cx="2274763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VIEW SYSTEM</a:t>
            </a:r>
          </a:p>
        </p:txBody>
      </p:sp>
      <p:sp>
        <p:nvSpPr>
          <p:cNvPr id="57" name="Oval 56"/>
          <p:cNvSpPr/>
          <p:nvPr/>
        </p:nvSpPr>
        <p:spPr>
          <a:xfrm>
            <a:off x="419135" y="151284"/>
            <a:ext cx="1222623" cy="108392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APPS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73" y="326995"/>
            <a:ext cx="517228" cy="58576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81" y="324949"/>
            <a:ext cx="517228" cy="58576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87" y="563605"/>
            <a:ext cx="406400" cy="4064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349" y="554892"/>
            <a:ext cx="406400" cy="4064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72" y="516462"/>
            <a:ext cx="406400" cy="4064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64" y="364318"/>
            <a:ext cx="812800" cy="812800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7760337" y="5878309"/>
            <a:ext cx="1251570" cy="4572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Binder (IPC)</a:t>
            </a:r>
          </a:p>
        </p:txBody>
      </p:sp>
    </p:spTree>
    <p:extLst>
      <p:ext uri="{BB962C8B-B14F-4D97-AF65-F5344CB8AC3E}">
        <p14:creationId xmlns:p14="http://schemas.microsoft.com/office/powerpoint/2010/main" val="1174468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8216"/>
            <a:ext cx="10515600" cy="1325563"/>
          </a:xfrm>
        </p:spPr>
        <p:txBody>
          <a:bodyPr/>
          <a:lstStyle/>
          <a:p>
            <a:r>
              <a:rPr lang="en-US" dirty="0"/>
              <a:t>Android apps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3473"/>
            <a:ext cx="10515600" cy="4593490"/>
          </a:xfrm>
        </p:spPr>
        <p:txBody>
          <a:bodyPr>
            <a:normAutofit/>
          </a:bodyPr>
          <a:lstStyle/>
          <a:p>
            <a:r>
              <a:rPr lang="en-US" dirty="0"/>
              <a:t>Android provides a rich </a:t>
            </a:r>
            <a:r>
              <a:rPr lang="en-US" dirty="0">
                <a:solidFill>
                  <a:srgbClr val="FF0000"/>
                </a:solidFill>
              </a:rPr>
              <a:t>application development framework  (ADF)</a:t>
            </a:r>
          </a:p>
          <a:p>
            <a:r>
              <a:rPr lang="en-US" dirty="0"/>
              <a:t>Two types of Apps</a:t>
            </a:r>
          </a:p>
          <a:p>
            <a:pPr lvl="1"/>
            <a:r>
              <a:rPr lang="en-US" dirty="0"/>
              <a:t>Platform Apps</a:t>
            </a:r>
          </a:p>
          <a:p>
            <a:pPr lvl="2"/>
            <a:r>
              <a:rPr lang="en-US" dirty="0"/>
              <a:t>Phone, Browser, Alarm, etc.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party Apps</a:t>
            </a:r>
          </a:p>
          <a:p>
            <a:pPr lvl="2"/>
            <a:r>
              <a:rPr lang="en-US" dirty="0"/>
              <a:t>Facebook, Twitter, Expedia,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97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8858"/>
            <a:ext cx="10741152" cy="1325563"/>
          </a:xfrm>
        </p:spPr>
        <p:txBody>
          <a:bodyPr/>
          <a:lstStyle/>
          <a:p>
            <a:r>
              <a:rPr lang="en-US"/>
              <a:t>Role of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344" y="1583472"/>
            <a:ext cx="11329416" cy="4772877"/>
          </a:xfrm>
        </p:spPr>
        <p:txBody>
          <a:bodyPr>
            <a:normAutofit/>
          </a:bodyPr>
          <a:lstStyle/>
          <a:p>
            <a:r>
              <a:rPr lang="en-US" dirty="0"/>
              <a:t>Software architecture plays a significant role in the development of modern mobile software</a:t>
            </a:r>
          </a:p>
          <a:p>
            <a:r>
              <a:rPr lang="en-US" dirty="0"/>
              <a:t>Software architectural support in Android plays a key role in its meteoric rise and success</a:t>
            </a:r>
          </a:p>
          <a:p>
            <a:r>
              <a:rPr lang="en-US" dirty="0"/>
              <a:t>ADF provides support for the realization of software architectural elements</a:t>
            </a:r>
          </a:p>
          <a:p>
            <a:pPr lvl="1"/>
            <a:r>
              <a:rPr lang="en-US" dirty="0"/>
              <a:t>Components </a:t>
            </a:r>
          </a:p>
          <a:p>
            <a:pPr lvl="1"/>
            <a:r>
              <a:rPr lang="en-US" dirty="0"/>
              <a:t>Connectors</a:t>
            </a:r>
          </a:p>
          <a:p>
            <a:pPr lvl="1"/>
            <a:r>
              <a:rPr lang="en-US" dirty="0"/>
              <a:t>Events (messages)</a:t>
            </a:r>
          </a:p>
          <a:p>
            <a:pPr lvl="1"/>
            <a:r>
              <a:rPr lang="en-US" dirty="0"/>
              <a:t>Configurations</a:t>
            </a:r>
          </a:p>
          <a:p>
            <a:pPr lvl="1"/>
            <a:r>
              <a:rPr lang="en-US" dirty="0"/>
              <a:t>Architectural styles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61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4443"/>
            <a:ext cx="10515600" cy="1325563"/>
          </a:xfrm>
        </p:spPr>
        <p:txBody>
          <a:bodyPr/>
          <a:lstStyle/>
          <a:p>
            <a:r>
              <a:rPr lang="en-US" dirty="0"/>
              <a:t>Architectural principles in Android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Software Architecture Building Blocks</a:t>
            </a:r>
          </a:p>
          <a:p>
            <a:r>
              <a:rPr lang="en-US" dirty="0"/>
              <a:t>Hierarchical (De)composition</a:t>
            </a:r>
          </a:p>
          <a:p>
            <a:r>
              <a:rPr lang="en-US" dirty="0"/>
              <a:t>Architectural Design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5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4443"/>
            <a:ext cx="10515600" cy="1325563"/>
          </a:xfrm>
        </p:spPr>
        <p:txBody>
          <a:bodyPr/>
          <a:lstStyle/>
          <a:p>
            <a:r>
              <a:rPr lang="en-US" dirty="0"/>
              <a:t>Architectural principles in Android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Software Architecture Building Blocks</a:t>
            </a:r>
          </a:p>
          <a:p>
            <a:r>
              <a:rPr lang="en-US" dirty="0"/>
              <a:t>Hierarchical (De)composition</a:t>
            </a:r>
          </a:p>
          <a:p>
            <a:r>
              <a:rPr lang="en-US" dirty="0"/>
              <a:t>Architectural Design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0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365125"/>
            <a:ext cx="10942320" cy="925793"/>
          </a:xfrm>
        </p:spPr>
        <p:txBody>
          <a:bodyPr>
            <a:normAutofit/>
          </a:bodyPr>
          <a:lstStyle/>
          <a:p>
            <a:r>
              <a:rPr lang="en-US" dirty="0"/>
              <a:t>Architectural building blocks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8" y="1435608"/>
            <a:ext cx="10878312" cy="474135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Software architectural design </a:t>
            </a:r>
            <a:r>
              <a:rPr lang="en-US" dirty="0"/>
              <a:t>is the process of conceptualizing a software system in terms of its architectural elements</a:t>
            </a:r>
          </a:p>
          <a:p>
            <a:pPr lvl="1"/>
            <a:r>
              <a:rPr lang="en-US" dirty="0"/>
              <a:t>The design idioms and elements a developer employs to decompose a system into its constituents</a:t>
            </a:r>
          </a:p>
          <a:p>
            <a:pPr lvl="1"/>
            <a:endParaRPr lang="en-US" dirty="0"/>
          </a:p>
          <a:p>
            <a:r>
              <a:rPr lang="en-US" dirty="0"/>
              <a:t>The paper describes how many of the same constructs devised by the software-architecture community for desktop applications have found their way into Android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3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176" y="365125"/>
            <a:ext cx="11017624" cy="925793"/>
          </a:xfrm>
        </p:spPr>
        <p:txBody>
          <a:bodyPr>
            <a:normAutofit/>
          </a:bodyPr>
          <a:lstStyle/>
          <a:p>
            <a:r>
              <a:rPr lang="en-US" dirty="0"/>
              <a:t>Architectural building blocks: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0918"/>
            <a:ext cx="10515600" cy="4886045"/>
          </a:xfrm>
        </p:spPr>
        <p:txBody>
          <a:bodyPr>
            <a:normAutofit/>
          </a:bodyPr>
          <a:lstStyle/>
          <a:p>
            <a:r>
              <a:rPr lang="en-US" b="1" dirty="0"/>
              <a:t>Components</a:t>
            </a:r>
            <a:r>
              <a:rPr lang="en-US" dirty="0"/>
              <a:t> are the basic building blocks of Android Apps. </a:t>
            </a:r>
          </a:p>
          <a:p>
            <a:r>
              <a:rPr lang="en-US" dirty="0"/>
              <a:t>Android provides four types of components: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Activity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Service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Content Provider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Broadcast Receiver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13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921" y="199296"/>
            <a:ext cx="11625579" cy="914400"/>
          </a:xfrm>
        </p:spPr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920" y="1224093"/>
            <a:ext cx="11777979" cy="4874955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A single Activity defines a single viewable screen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The actions, not the layout</a:t>
            </a:r>
          </a:p>
          <a:p>
            <a:pPr>
              <a:spcAft>
                <a:spcPts val="1200"/>
              </a:spcAft>
            </a:pPr>
            <a:r>
              <a:rPr lang="en-US" dirty="0"/>
              <a:t>An email app may have several activities; one shows a list of emails, another to compose an email, and another for reading emails</a:t>
            </a:r>
          </a:p>
          <a:p>
            <a:pPr>
              <a:spcAft>
                <a:spcPts val="1200"/>
              </a:spcAft>
            </a:pPr>
            <a:r>
              <a:rPr lang="en-US" dirty="0"/>
              <a:t>Although activities in one app work together to achieve the app’s main functionality, they are independent</a:t>
            </a:r>
          </a:p>
          <a:p>
            <a:pPr>
              <a:spcAft>
                <a:spcPts val="1200"/>
              </a:spcAft>
            </a:pPr>
            <a:r>
              <a:rPr lang="en-US" dirty="0"/>
              <a:t>Other apps can start any activity in the email app (if the email app allows it)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Photo app can start “Compose Email” activity of an email app to send an image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21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7848" y="90805"/>
            <a:ext cx="10515600" cy="1325563"/>
          </a:xfrm>
        </p:spPr>
        <p:txBody>
          <a:bodyPr/>
          <a:lstStyle/>
          <a:p>
            <a:r>
              <a:rPr lang="en-US" altLang="en-US"/>
              <a:t>Activity lifecycle</a:t>
            </a:r>
            <a:endParaRPr lang="en-US" altLang="en-US" dirty="0"/>
          </a:p>
        </p:txBody>
      </p:sp>
      <p:pic>
        <p:nvPicPr>
          <p:cNvPr id="82949" name="Picture 5" descr="activity_life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21" y="0"/>
            <a:ext cx="5191125" cy="67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7848" y="1487489"/>
            <a:ext cx="62483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An activity has a structured life cycle</a:t>
            </a:r>
          </a:p>
          <a:p>
            <a:pPr marL="742950" lvl="1" indent="-285750">
              <a:lnSpc>
                <a:spcPct val="90000"/>
              </a:lnSpc>
              <a:buFont typeface="Arial" charset="0"/>
              <a:buChar char="•"/>
            </a:pPr>
            <a:r>
              <a:rPr lang="en-US" altLang="en-US" sz="2400" dirty="0"/>
              <a:t>Different events in the life of an Activity happen, either via the user touching buttons or programmatically, putting the Activity in different states </a:t>
            </a:r>
          </a:p>
        </p:txBody>
      </p:sp>
    </p:spTree>
    <p:extLst>
      <p:ext uri="{BB962C8B-B14F-4D97-AF65-F5344CB8AC3E}">
        <p14:creationId xmlns:p14="http://schemas.microsoft.com/office/powerpoint/2010/main" val="431288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1" y="189136"/>
            <a:ext cx="10082214" cy="914400"/>
          </a:xfrm>
        </p:spPr>
        <p:txBody>
          <a:bodyPr/>
          <a:lstStyle/>
          <a:p>
            <a:r>
              <a:rPr lang="en-US" dirty="0"/>
              <a:t>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599" y="1335723"/>
            <a:ext cx="11437471" cy="3670767"/>
          </a:xfrm>
        </p:spPr>
        <p:txBody>
          <a:bodyPr/>
          <a:lstStyle/>
          <a:p>
            <a:r>
              <a:rPr lang="en-US" dirty="0"/>
              <a:t>Runs in the background to perform long-running operations </a:t>
            </a:r>
          </a:p>
          <a:p>
            <a:pPr lvl="1"/>
            <a:r>
              <a:rPr lang="en-US" dirty="0"/>
              <a:t>A service might upgrade the app, download an attachment, or play music</a:t>
            </a:r>
          </a:p>
          <a:p>
            <a:r>
              <a:rPr lang="en-US" dirty="0"/>
              <a:t>A service does not provide a user interface.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197" y="2972752"/>
            <a:ext cx="5870924" cy="3566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" y="2972752"/>
            <a:ext cx="25146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53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2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8154" y="1163917"/>
            <a:ext cx="11936361" cy="4973484"/>
            <a:chOff x="98322" y="800125"/>
            <a:chExt cx="11936361" cy="4973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22" y="800125"/>
              <a:ext cx="11936361" cy="497348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635045" y="800125"/>
              <a:ext cx="6715432" cy="2179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2285" y="137343"/>
            <a:ext cx="11326760" cy="1325563"/>
          </a:xfrm>
        </p:spPr>
        <p:txBody>
          <a:bodyPr/>
          <a:lstStyle/>
          <a:p>
            <a:r>
              <a:rPr lang="en-US" dirty="0"/>
              <a:t>Evolution of mobile computing</a:t>
            </a:r>
          </a:p>
        </p:txBody>
      </p:sp>
    </p:spTree>
    <p:extLst>
      <p:ext uri="{BB962C8B-B14F-4D97-AF65-F5344CB8AC3E}">
        <p14:creationId xmlns:p14="http://schemas.microsoft.com/office/powerpoint/2010/main" val="1259638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9456" y="291973"/>
            <a:ext cx="3858768" cy="1325563"/>
          </a:xfrm>
        </p:spPr>
        <p:txBody>
          <a:bodyPr/>
          <a:lstStyle/>
          <a:p>
            <a:r>
              <a:rPr lang="en-US" altLang="en-US" dirty="0"/>
              <a:t>Service lifecycle</a:t>
            </a:r>
          </a:p>
        </p:txBody>
      </p:sp>
      <p:pic>
        <p:nvPicPr>
          <p:cNvPr id="84997" name="Picture 5" descr="service_life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472" y="204216"/>
            <a:ext cx="52451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29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179" y="2416728"/>
            <a:ext cx="7772400" cy="4181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270416"/>
            <a:ext cx="9026413" cy="914400"/>
          </a:xfrm>
        </p:spPr>
        <p:txBody>
          <a:bodyPr>
            <a:normAutofit/>
          </a:bodyPr>
          <a:lstStyle/>
          <a:p>
            <a:r>
              <a:rPr lang="en-US" dirty="0"/>
              <a:t>Content provider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299" y="1234869"/>
            <a:ext cx="11259560" cy="3670767"/>
          </a:xfrm>
        </p:spPr>
        <p:txBody>
          <a:bodyPr/>
          <a:lstStyle/>
          <a:p>
            <a:r>
              <a:rPr lang="en-US" dirty="0"/>
              <a:t>Manages access to a structured set of data (file system, SQLite database, web, or any other persistent storage) </a:t>
            </a:r>
          </a:p>
          <a:p>
            <a:r>
              <a:rPr lang="en-US" dirty="0"/>
              <a:t>Content provider allows other apps to query or even modify the data.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1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19" y="311056"/>
            <a:ext cx="9934895" cy="914400"/>
          </a:xfrm>
        </p:spPr>
        <p:txBody>
          <a:bodyPr/>
          <a:lstStyle/>
          <a:p>
            <a:r>
              <a:rPr lang="en-US" dirty="0"/>
              <a:t>Broadcast receiver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886" y="1225456"/>
            <a:ext cx="11328289" cy="3670767"/>
          </a:xfrm>
        </p:spPr>
        <p:txBody>
          <a:bodyPr/>
          <a:lstStyle/>
          <a:p>
            <a:r>
              <a:rPr lang="en-US" dirty="0"/>
              <a:t>Component that responds to system-wide broadcast announcements</a:t>
            </a:r>
          </a:p>
          <a:p>
            <a:r>
              <a:rPr lang="en-US" dirty="0"/>
              <a:t>Many broadcast actions originate from the system, such as Low Battery signal</a:t>
            </a:r>
          </a:p>
          <a:p>
            <a:r>
              <a:rPr lang="en-US" dirty="0"/>
              <a:t>Apps can also initiate broadcasts to notify other apps</a:t>
            </a:r>
          </a:p>
          <a:p>
            <a:r>
              <a:rPr lang="en-US" dirty="0"/>
              <a:t>Broadcast is intended to do very minimal work or start a service to do long-running 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901" y="3840764"/>
            <a:ext cx="6735687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7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744" y="55845"/>
            <a:ext cx="10515600" cy="1087156"/>
          </a:xfrm>
        </p:spPr>
        <p:txBody>
          <a:bodyPr/>
          <a:lstStyle/>
          <a:p>
            <a:r>
              <a:rPr lang="en-US" dirty="0"/>
              <a:t>Android apps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299" y="920330"/>
            <a:ext cx="7691715" cy="59436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57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7" y="45085"/>
            <a:ext cx="11672047" cy="1325563"/>
          </a:xfrm>
        </p:spPr>
        <p:txBody>
          <a:bodyPr/>
          <a:lstStyle/>
          <a:p>
            <a:r>
              <a:rPr lang="en-US" dirty="0"/>
              <a:t>Architectural building blocks: Events/Messages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188720"/>
            <a:ext cx="11588674" cy="5413786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Intent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Android’s message object consisting of a payload as well as meta-data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It can be used to start an Activity, bind to a Service, or send a broadcast</a:t>
            </a:r>
          </a:p>
          <a:p>
            <a:pPr>
              <a:spcAft>
                <a:spcPts val="600"/>
              </a:spcAft>
            </a:pPr>
            <a:r>
              <a:rPr lang="en-US" dirty="0"/>
              <a:t>Consists of 5 types of information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Action: (mandatory) describes the type of action (e.g., view, send) to be performed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Name: (optional) the name of Android component that should handle this Intent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Data: (optional) specifies the type of data (e.g., URI, MIME) that should be acted 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Category: (optional) string containing information about the kind of component (e.g., </a:t>
            </a:r>
            <a:r>
              <a:rPr lang="en-US" dirty="0" err="1"/>
              <a:t>browsable</a:t>
            </a:r>
            <a:r>
              <a:rPr lang="en-US" dirty="0"/>
              <a:t>, launcher) that should handle the Intent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Extras: (optional) key-value pairs for carrying the Intent’s payload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Flags: (optional) instructions for Android as to how the Intent should be used to launch an activity</a:t>
            </a:r>
          </a:p>
          <a:p>
            <a:pPr lvl="1">
              <a:spcAft>
                <a:spcPts val="600"/>
              </a:spcAft>
            </a:pPr>
            <a:endParaRPr lang="en-US" dirty="0"/>
          </a:p>
          <a:p>
            <a:pPr lvl="1">
              <a:spcAft>
                <a:spcPts val="6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20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7" y="45085"/>
            <a:ext cx="11672047" cy="1325563"/>
          </a:xfrm>
        </p:spPr>
        <p:txBody>
          <a:bodyPr/>
          <a:lstStyle/>
          <a:p>
            <a:r>
              <a:rPr lang="en-US" dirty="0"/>
              <a:t>Architectural building blocks: Interfaces/Ports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71016"/>
            <a:ext cx="11588674" cy="533149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Intent Filters represent the interfaces/ports of components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Used by Android OS to determine the set of Activities, Services, and Broadcast Receivers that can handle an Intent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Android matches the information specified in an Intent filter against information contained in an Intent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sz="1600" dirty="0">
                <a:solidFill>
                  <a:srgbClr val="000088"/>
                </a:solidFill>
              </a:rPr>
              <a:t>&lt;activity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7F0055"/>
                </a:solidFill>
              </a:rPr>
              <a:t>android:name</a:t>
            </a:r>
            <a:r>
              <a:rPr lang="en-US" sz="1600" dirty="0">
                <a:solidFill>
                  <a:srgbClr val="666600"/>
                </a:solidFill>
              </a:rPr>
              <a:t>=</a:t>
            </a:r>
            <a:r>
              <a:rPr lang="en-US" sz="1600" dirty="0">
                <a:solidFill>
                  <a:srgbClr val="008800"/>
                </a:solidFill>
              </a:rPr>
              <a:t>".</a:t>
            </a:r>
            <a:r>
              <a:rPr lang="en-US" sz="1600" dirty="0" err="1">
                <a:solidFill>
                  <a:srgbClr val="008800"/>
                </a:solidFill>
              </a:rPr>
              <a:t>CustomActivity</a:t>
            </a:r>
            <a:r>
              <a:rPr lang="en-US" sz="1600" dirty="0">
                <a:solidFill>
                  <a:srgbClr val="008800"/>
                </a:solidFill>
              </a:rPr>
              <a:t>"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7F0055"/>
                </a:solidFill>
              </a:rPr>
              <a:t>android:label</a:t>
            </a:r>
            <a:r>
              <a:rPr lang="en-US" sz="1600" dirty="0">
                <a:solidFill>
                  <a:srgbClr val="666600"/>
                </a:solidFill>
              </a:rPr>
              <a:t>=</a:t>
            </a:r>
            <a:r>
              <a:rPr lang="en-US" sz="1600" dirty="0">
                <a:solidFill>
                  <a:srgbClr val="008800"/>
                </a:solidFill>
              </a:rPr>
              <a:t>"@string/</a:t>
            </a:r>
            <a:r>
              <a:rPr lang="en-US" sz="1600" dirty="0" err="1">
                <a:solidFill>
                  <a:srgbClr val="008800"/>
                </a:solidFill>
              </a:rPr>
              <a:t>app_name</a:t>
            </a:r>
            <a:r>
              <a:rPr lang="en-US" sz="1600" dirty="0">
                <a:solidFill>
                  <a:srgbClr val="008800"/>
                </a:solidFill>
              </a:rPr>
              <a:t>"</a:t>
            </a:r>
            <a:r>
              <a:rPr lang="en-US" sz="1600" dirty="0">
                <a:solidFill>
                  <a:srgbClr val="000088"/>
                </a:solidFill>
              </a:rPr>
              <a:t>&gt;</a:t>
            </a:r>
            <a:r>
              <a:rPr lang="en-US" sz="1600" dirty="0"/>
              <a:t> 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sz="1600" dirty="0">
                <a:solidFill>
                  <a:srgbClr val="000088"/>
                </a:solidFill>
              </a:rPr>
              <a:t>	&lt;intent-filter&gt;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		</a:t>
            </a:r>
            <a:r>
              <a:rPr lang="en-US" sz="1600" dirty="0">
                <a:solidFill>
                  <a:srgbClr val="000088"/>
                </a:solidFill>
              </a:rPr>
              <a:t>&lt;action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7F0055"/>
                </a:solidFill>
              </a:rPr>
              <a:t>android:name</a:t>
            </a:r>
            <a:r>
              <a:rPr lang="en-US" sz="1600" dirty="0">
                <a:solidFill>
                  <a:srgbClr val="666600"/>
                </a:solidFill>
              </a:rPr>
              <a:t>=</a:t>
            </a:r>
            <a:r>
              <a:rPr lang="en-US" sz="1600" dirty="0">
                <a:solidFill>
                  <a:srgbClr val="008800"/>
                </a:solidFill>
              </a:rPr>
              <a:t>"</a:t>
            </a:r>
            <a:r>
              <a:rPr lang="en-US" sz="1600" dirty="0" err="1">
                <a:solidFill>
                  <a:srgbClr val="008800"/>
                </a:solidFill>
              </a:rPr>
              <a:t>android.intent.action.VIEW</a:t>
            </a:r>
            <a:r>
              <a:rPr lang="en-US" sz="1600" dirty="0">
                <a:solidFill>
                  <a:srgbClr val="008800"/>
                </a:solidFill>
              </a:rPr>
              <a:t>"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0088"/>
                </a:solidFill>
              </a:rPr>
              <a:t>/&gt;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		</a:t>
            </a:r>
            <a:r>
              <a:rPr lang="en-US" sz="1600" dirty="0">
                <a:solidFill>
                  <a:srgbClr val="000088"/>
                </a:solidFill>
              </a:rPr>
              <a:t>&lt;action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7F0055"/>
                </a:solidFill>
              </a:rPr>
              <a:t>android:name</a:t>
            </a:r>
            <a:r>
              <a:rPr lang="en-US" sz="1600" dirty="0">
                <a:solidFill>
                  <a:srgbClr val="666600"/>
                </a:solidFill>
              </a:rPr>
              <a:t>=</a:t>
            </a:r>
            <a:r>
              <a:rPr lang="en-US" sz="1600" dirty="0">
                <a:solidFill>
                  <a:srgbClr val="008800"/>
                </a:solidFill>
              </a:rPr>
              <a:t>"</a:t>
            </a:r>
            <a:r>
              <a:rPr lang="en-US" sz="1600" dirty="0" err="1">
                <a:solidFill>
                  <a:srgbClr val="008800"/>
                </a:solidFill>
              </a:rPr>
              <a:t>com.example.My</a:t>
            </a:r>
            <a:r>
              <a:rPr lang="en-US" sz="1600" dirty="0">
                <a:solidFill>
                  <a:srgbClr val="008800"/>
                </a:solidFill>
              </a:rPr>
              <a:t> </a:t>
            </a:r>
            <a:r>
              <a:rPr lang="en-US" sz="1600" dirty="0" err="1">
                <a:solidFill>
                  <a:srgbClr val="008800"/>
                </a:solidFill>
              </a:rPr>
              <a:t>Application.LAUNCH</a:t>
            </a:r>
            <a:r>
              <a:rPr lang="en-US" sz="1600" dirty="0">
                <a:solidFill>
                  <a:srgbClr val="008800"/>
                </a:solidFill>
              </a:rPr>
              <a:t>"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0088"/>
                </a:solidFill>
              </a:rPr>
              <a:t>/&gt;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		</a:t>
            </a:r>
            <a:r>
              <a:rPr lang="en-US" sz="1600" dirty="0">
                <a:solidFill>
                  <a:srgbClr val="000088"/>
                </a:solidFill>
              </a:rPr>
              <a:t>&lt;category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7F0055"/>
                </a:solidFill>
              </a:rPr>
              <a:t>android:name</a:t>
            </a:r>
            <a:r>
              <a:rPr lang="en-US" sz="1600" dirty="0">
                <a:solidFill>
                  <a:srgbClr val="666600"/>
                </a:solidFill>
              </a:rPr>
              <a:t>=</a:t>
            </a:r>
            <a:r>
              <a:rPr lang="en-US" sz="1600" dirty="0">
                <a:solidFill>
                  <a:srgbClr val="008800"/>
                </a:solidFill>
              </a:rPr>
              <a:t>"</a:t>
            </a:r>
            <a:r>
              <a:rPr lang="en-US" sz="1600" dirty="0" err="1">
                <a:solidFill>
                  <a:srgbClr val="008800"/>
                </a:solidFill>
              </a:rPr>
              <a:t>android.intent.category.DEFAULT</a:t>
            </a:r>
            <a:r>
              <a:rPr lang="en-US" sz="1600" dirty="0">
                <a:solidFill>
                  <a:srgbClr val="008800"/>
                </a:solidFill>
              </a:rPr>
              <a:t>"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0088"/>
                </a:solidFill>
              </a:rPr>
              <a:t>/&gt;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		</a:t>
            </a:r>
            <a:r>
              <a:rPr lang="en-US" sz="1600" dirty="0">
                <a:solidFill>
                  <a:srgbClr val="000088"/>
                </a:solidFill>
              </a:rPr>
              <a:t>&lt;data</a:t>
            </a:r>
            <a:r>
              <a:rPr lang="en-US" sz="1600" dirty="0"/>
              <a:t> </a:t>
            </a:r>
            <a:r>
              <a:rPr lang="en-US" sz="1600" dirty="0" err="1">
                <a:solidFill>
                  <a:srgbClr val="7F0055"/>
                </a:solidFill>
              </a:rPr>
              <a:t>android:scheme</a:t>
            </a:r>
            <a:r>
              <a:rPr lang="en-US" sz="1600" dirty="0">
                <a:solidFill>
                  <a:srgbClr val="666600"/>
                </a:solidFill>
              </a:rPr>
              <a:t>=</a:t>
            </a:r>
            <a:r>
              <a:rPr lang="en-US" sz="1600" dirty="0">
                <a:solidFill>
                  <a:srgbClr val="008800"/>
                </a:solidFill>
              </a:rPr>
              <a:t>"http"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0088"/>
                </a:solidFill>
              </a:rPr>
              <a:t>/&gt;</a:t>
            </a:r>
            <a:br>
              <a:rPr lang="en-US" sz="1600" dirty="0">
                <a:solidFill>
                  <a:srgbClr val="000088"/>
                </a:solidFill>
              </a:rPr>
            </a:br>
            <a:r>
              <a:rPr lang="en-US" sz="1600" dirty="0">
                <a:solidFill>
                  <a:srgbClr val="000088"/>
                </a:solidFill>
              </a:rPr>
              <a:t>	&lt;/intent-filter&gt;</a:t>
            </a:r>
            <a:r>
              <a:rPr lang="en-US" sz="1600" dirty="0"/>
              <a:t> 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sz="1600" dirty="0">
                <a:solidFill>
                  <a:srgbClr val="000088"/>
                </a:solidFill>
              </a:rPr>
              <a:t>&lt;/activity&gt;</a:t>
            </a:r>
          </a:p>
          <a:p>
            <a:pPr marL="0" indent="0">
              <a:spcAft>
                <a:spcPts val="600"/>
              </a:spcAft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2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7" y="45085"/>
            <a:ext cx="11672047" cy="1325563"/>
          </a:xfrm>
        </p:spPr>
        <p:txBody>
          <a:bodyPr/>
          <a:lstStyle/>
          <a:p>
            <a:r>
              <a:rPr lang="en-US" dirty="0"/>
              <a:t>Architectural building blocks: Connectors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271016"/>
            <a:ext cx="11588674" cy="533149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Connectors</a:t>
            </a:r>
            <a:r>
              <a:rPr lang="en-US" dirty="0"/>
              <a:t> allow different components to communicate with one another using a variety of mechanisms</a:t>
            </a:r>
          </a:p>
          <a:p>
            <a:pPr>
              <a:spcAft>
                <a:spcPts val="600"/>
              </a:spcAft>
            </a:pPr>
            <a:r>
              <a:rPr lang="en-US" dirty="0"/>
              <a:t>Android provides four type of connectors: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Explicit message-based: The target component is specified in the Intent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Implicit message-based: The meta-data of an Intent (e.g., action, data) is matched against Intent Filters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Data access: Provides an interface for adding, removing, updating, and querying the stored data in a Content Provider</a:t>
            </a:r>
          </a:p>
          <a:p>
            <a:pPr marL="914400" lvl="1" indent="-45720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Remote procedure call (RPC): provides IPC through method-invocation interaction using stubs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18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9093"/>
            <a:ext cx="11558016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Architectural building blocks: Configuration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52" y="1434656"/>
            <a:ext cx="11548872" cy="5075872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Every application must have a XML-based </a:t>
            </a:r>
            <a:r>
              <a:rPr lang="en-US" i="1" dirty="0"/>
              <a:t>manifest</a:t>
            </a:r>
            <a:r>
              <a:rPr lang="en-US" dirty="0"/>
              <a:t> file in its root directory</a:t>
            </a:r>
          </a:p>
          <a:p>
            <a:pPr>
              <a:spcAft>
                <a:spcPts val="600"/>
              </a:spcAft>
            </a:pPr>
            <a:r>
              <a:rPr lang="en-US" dirty="0"/>
              <a:t>The manifest file is akin to the concept of </a:t>
            </a:r>
            <a:r>
              <a:rPr lang="en-US" dirty="0">
                <a:solidFill>
                  <a:srgbClr val="FF0000"/>
                </a:solidFill>
              </a:rPr>
              <a:t>architectural description languages (ADL) </a:t>
            </a:r>
            <a:r>
              <a:rPr lang="en-US" dirty="0"/>
              <a:t>– we will cover this later in the class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Presents information about each app to the Android runtime environment to be able to execute/manage the app</a:t>
            </a:r>
          </a:p>
          <a:p>
            <a:pPr>
              <a:spcAft>
                <a:spcPts val="600"/>
              </a:spcAft>
            </a:pPr>
            <a:r>
              <a:rPr lang="en-US" dirty="0"/>
              <a:t>Among other things, the manifest file has the following information:</a:t>
            </a:r>
          </a:p>
          <a:p>
            <a:pPr lvl="1"/>
            <a:r>
              <a:rPr lang="en-US" dirty="0"/>
              <a:t>Defines the the Java package that uniquely identifies the App</a:t>
            </a:r>
          </a:p>
          <a:p>
            <a:pPr lvl="1"/>
            <a:r>
              <a:rPr lang="en-US" dirty="0"/>
              <a:t>Lists the components that comprise the app</a:t>
            </a:r>
          </a:p>
          <a:p>
            <a:pPr lvl="1"/>
            <a:r>
              <a:rPr lang="en-US" dirty="0"/>
              <a:t>Describes the component’s interfaces, e.g., which Intent message they can handle</a:t>
            </a:r>
          </a:p>
          <a:p>
            <a:pPr lvl="1"/>
            <a:r>
              <a:rPr lang="en-US" dirty="0"/>
              <a:t>Describes the required permissions that the app needs to be able to access protected APIs and other apps</a:t>
            </a:r>
          </a:p>
          <a:p>
            <a:pPr lvl="1"/>
            <a:r>
              <a:rPr lang="en-US" dirty="0"/>
              <a:t>Declares the permissions that other apps are required to have in order to interact with the app’s component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34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99949"/>
            <a:ext cx="10704576" cy="1225931"/>
          </a:xfrm>
        </p:spPr>
        <p:txBody>
          <a:bodyPr/>
          <a:lstStyle/>
          <a:p>
            <a:r>
              <a:rPr lang="en-US" dirty="0"/>
              <a:t>Part of a manifest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28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336" y="1676400"/>
            <a:ext cx="6598084" cy="3733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21536" y="1600200"/>
            <a:ext cx="6400800" cy="685800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21536" y="2286000"/>
            <a:ext cx="6400800" cy="2057400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21536" y="4343400"/>
            <a:ext cx="6400800" cy="1219200"/>
          </a:xfrm>
          <a:prstGeom prst="rect">
            <a:avLst/>
          </a:prstGeom>
          <a:noFill/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8250936" y="1600200"/>
            <a:ext cx="2133600" cy="761999"/>
          </a:xfrm>
          <a:prstGeom prst="wedgeRoundRectCallout">
            <a:avLst>
              <a:gd name="adj1" fmla="val -60494"/>
              <a:gd name="adj2" fmla="val -3922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800" dirty="0">
                <a:solidFill>
                  <a:schemeClr val="tx1"/>
                </a:solidFill>
              </a:rPr>
              <a:t>App’s permissions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250936" y="2743201"/>
            <a:ext cx="2133600" cy="761999"/>
          </a:xfrm>
          <a:prstGeom prst="wedgeRoundRectCallout">
            <a:avLst>
              <a:gd name="adj1" fmla="val -60494"/>
              <a:gd name="adj2" fmla="val -3922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800" dirty="0">
                <a:solidFill>
                  <a:schemeClr val="tx1"/>
                </a:solidFill>
              </a:rPr>
              <a:t>Specification of an Activity component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8250936" y="4343400"/>
            <a:ext cx="2133600" cy="761999"/>
          </a:xfrm>
          <a:prstGeom prst="wedgeRoundRectCallout">
            <a:avLst>
              <a:gd name="adj1" fmla="val -60494"/>
              <a:gd name="adj2" fmla="val -3922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800" dirty="0">
                <a:solidFill>
                  <a:schemeClr val="tx1"/>
                </a:solidFill>
              </a:rPr>
              <a:t>Specification of a Service component</a:t>
            </a:r>
          </a:p>
        </p:txBody>
      </p:sp>
    </p:spTree>
    <p:extLst>
      <p:ext uri="{BB962C8B-B14F-4D97-AF65-F5344CB8AC3E}">
        <p14:creationId xmlns:p14="http://schemas.microsoft.com/office/powerpoint/2010/main" val="10985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4443"/>
            <a:ext cx="10515600" cy="1325563"/>
          </a:xfrm>
        </p:spPr>
        <p:txBody>
          <a:bodyPr/>
          <a:lstStyle/>
          <a:p>
            <a:r>
              <a:rPr lang="en-US" dirty="0"/>
              <a:t>Architectural principles in Android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Software Architecture Building Blocks</a:t>
            </a:r>
          </a:p>
          <a:p>
            <a:r>
              <a:rPr lang="en-US" b="1" dirty="0"/>
              <a:t>Hierarchical (De)composition</a:t>
            </a:r>
          </a:p>
          <a:p>
            <a:r>
              <a:rPr lang="en-US" dirty="0"/>
              <a:t>Architectural Design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17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000" y="544332"/>
            <a:ext cx="8979356" cy="57690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4048" y="6391905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Source: </a:t>
            </a:r>
            <a:r>
              <a:rPr lang="en-US" i="1" dirty="0" err="1"/>
              <a:t>Statista</a:t>
            </a:r>
            <a:r>
              <a:rPr lang="en-US" i="1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1281710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" y="118237"/>
            <a:ext cx="11375136" cy="1325563"/>
          </a:xfrm>
        </p:spPr>
        <p:txBody>
          <a:bodyPr/>
          <a:lstStyle/>
          <a:p>
            <a:r>
              <a:rPr lang="en-US" dirty="0"/>
              <a:t>Hierarchical (de)composition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904" y="1344706"/>
            <a:ext cx="11439144" cy="516367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An approach to mitigate the complexity of architecture</a:t>
            </a:r>
          </a:p>
          <a:p>
            <a:pPr>
              <a:spcAft>
                <a:spcPts val="600"/>
              </a:spcAft>
            </a:pPr>
            <a:r>
              <a:rPr lang="en-US" dirty="0"/>
              <a:t>The key to achieving the hierarchies in architecture is the ability to </a:t>
            </a:r>
            <a:r>
              <a:rPr lang="en-US" u="sng" dirty="0"/>
              <a:t>mask</a:t>
            </a:r>
            <a:r>
              <a:rPr lang="en-US" dirty="0"/>
              <a:t> the interfaces of the lower-level components through granular higher-level components</a:t>
            </a:r>
          </a:p>
          <a:p>
            <a:pPr>
              <a:spcAft>
                <a:spcPts val="600"/>
              </a:spcAft>
            </a:pPr>
            <a:r>
              <a:rPr lang="en-US" dirty="0"/>
              <a:t>Generally, composition can be achieved in two ways: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Behavioral: services are orchestrated using a work-flow language (e.g., BPEL) to realize a higher-level service known as </a:t>
            </a:r>
            <a:r>
              <a:rPr lang="en-US" i="1" dirty="0"/>
              <a:t>composite service </a:t>
            </a:r>
            <a:r>
              <a:rPr lang="en-US" dirty="0"/>
              <a:t>– as in the </a:t>
            </a:r>
            <a:r>
              <a:rPr lang="en-US" i="1" dirty="0"/>
              <a:t>Service Oriented Architecture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Structural: a component at one layer of abstraction may itself consist of an internal architecture with lower-level component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07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344" y="96185"/>
            <a:ext cx="10887456" cy="831663"/>
          </a:xfrm>
        </p:spPr>
        <p:txBody>
          <a:bodyPr/>
          <a:lstStyle/>
          <a:p>
            <a:r>
              <a:rPr lang="en-US" dirty="0"/>
              <a:t>Hierarchical (de)composition in Android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983006"/>
            <a:ext cx="11473731" cy="1658358"/>
          </a:xfrm>
        </p:spPr>
        <p:txBody>
          <a:bodyPr>
            <a:noAutofit/>
          </a:bodyPr>
          <a:lstStyle/>
          <a:p>
            <a:r>
              <a:rPr lang="en-US" sz="2400" dirty="0"/>
              <a:t>Android follows a </a:t>
            </a:r>
            <a:r>
              <a:rPr lang="en-US" sz="2400" b="1" dirty="0"/>
              <a:t>structural</a:t>
            </a:r>
            <a:r>
              <a:rPr lang="en-US" sz="2400" dirty="0"/>
              <a:t> approach</a:t>
            </a:r>
          </a:p>
          <a:p>
            <a:pPr lvl="1"/>
            <a:r>
              <a:rPr lang="en-US" sz="1800" dirty="0"/>
              <a:t>A mobile software system is built in terms of apps</a:t>
            </a:r>
          </a:p>
          <a:p>
            <a:pPr lvl="1"/>
            <a:r>
              <a:rPr lang="en-US" sz="1800" dirty="0"/>
              <a:t>Apps are in turn built in terms of components</a:t>
            </a:r>
          </a:p>
          <a:p>
            <a:pPr lvl="1"/>
            <a:r>
              <a:rPr lang="en-US" sz="1800" dirty="0"/>
              <a:t>Finally, Activity components are built in terms of </a:t>
            </a:r>
            <a:r>
              <a:rPr lang="en-US" sz="1800" b="1" dirty="0"/>
              <a:t>Fragments</a:t>
            </a:r>
            <a:r>
              <a:rPr lang="en-US" sz="1800" dirty="0"/>
              <a:t> -- sub-activity components used to manage a part of UI</a:t>
            </a:r>
          </a:p>
        </p:txBody>
      </p:sp>
      <p:sp>
        <p:nvSpPr>
          <p:cNvPr id="192" name="Slide Number Placeholder 191"/>
          <p:cNvSpPr>
            <a:spLocks noGrp="1"/>
          </p:cNvSpPr>
          <p:nvPr>
            <p:ph type="sldNum" sz="quarter" idx="12"/>
          </p:nvPr>
        </p:nvSpPr>
        <p:spPr>
          <a:xfrm>
            <a:off x="8872994" y="6300693"/>
            <a:ext cx="2743200" cy="365125"/>
          </a:xfrm>
        </p:spPr>
        <p:txBody>
          <a:bodyPr/>
          <a:lstStyle/>
          <a:p>
            <a:fld id="{2B004A88-31C7-E748-A91D-9EB08693A4DB}" type="slidenum">
              <a:rPr lang="en-US" sz="1400" smtClean="0"/>
              <a:t>31</a:t>
            </a:fld>
            <a:endParaRPr lang="en-US" sz="1400" dirty="0"/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849" y="2697387"/>
            <a:ext cx="8150087" cy="391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77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284443"/>
            <a:ext cx="10649712" cy="1325563"/>
          </a:xfrm>
        </p:spPr>
        <p:txBody>
          <a:bodyPr/>
          <a:lstStyle/>
          <a:p>
            <a:r>
              <a:rPr lang="en-US" dirty="0"/>
              <a:t>Architectural principles in Android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Software Architecture Building Blocks</a:t>
            </a:r>
          </a:p>
          <a:p>
            <a:r>
              <a:rPr lang="en-US" dirty="0"/>
              <a:t>Hierarchical (De)composition</a:t>
            </a:r>
          </a:p>
          <a:p>
            <a:r>
              <a:rPr lang="en-US" b="1" dirty="0"/>
              <a:t>Architectural Design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640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1125"/>
            <a:ext cx="10845800" cy="1325563"/>
          </a:xfrm>
        </p:spPr>
        <p:txBody>
          <a:bodyPr/>
          <a:lstStyle/>
          <a:p>
            <a:r>
              <a:rPr lang="en-US" dirty="0"/>
              <a:t>Architectural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03724"/>
            <a:ext cx="11125200" cy="5177117"/>
          </a:xfrm>
        </p:spPr>
        <p:txBody>
          <a:bodyPr/>
          <a:lstStyle/>
          <a:p>
            <a:r>
              <a:rPr lang="en-US" dirty="0"/>
              <a:t>Android supports five types of architectural styles</a:t>
            </a:r>
          </a:p>
          <a:p>
            <a:pPr lvl="1"/>
            <a:r>
              <a:rPr lang="en-US" dirty="0"/>
              <a:t>Message-based explicit invocation</a:t>
            </a:r>
          </a:p>
          <a:p>
            <a:pPr lvl="1"/>
            <a:r>
              <a:rPr lang="en-US" dirty="0"/>
              <a:t>Message-based implicit-invocation</a:t>
            </a:r>
          </a:p>
          <a:p>
            <a:pPr lvl="1"/>
            <a:r>
              <a:rPr lang="en-US" dirty="0"/>
              <a:t>Publish-subscribe style</a:t>
            </a:r>
          </a:p>
          <a:p>
            <a:pPr lvl="1"/>
            <a:r>
              <a:rPr lang="en-US" dirty="0"/>
              <a:t>Shared state</a:t>
            </a:r>
          </a:p>
          <a:p>
            <a:pPr lvl="1"/>
            <a:r>
              <a:rPr lang="en-US" dirty="0"/>
              <a:t>Distributed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73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Message-based </a:t>
            </a:r>
            <a:r>
              <a:rPr lang="en-US" b="1" dirty="0"/>
              <a:t>explicit</a:t>
            </a:r>
            <a:r>
              <a:rPr lang="en-US" dirty="0"/>
              <a:t> invocation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852" y="1435660"/>
            <a:ext cx="10860741" cy="1819604"/>
          </a:xfrm>
        </p:spPr>
        <p:txBody>
          <a:bodyPr/>
          <a:lstStyle/>
          <a:p>
            <a:r>
              <a:rPr lang="en-US" dirty="0"/>
              <a:t>Components communicate directly using Intent messages</a:t>
            </a:r>
          </a:p>
          <a:p>
            <a:r>
              <a:rPr lang="en-US" dirty="0"/>
              <a:t>The Intent explicitly identifies the name of the recipient component</a:t>
            </a:r>
          </a:p>
          <a:p>
            <a:r>
              <a:rPr lang="en-US" dirty="0"/>
              <a:t>It reduces the communication overhead and unnecessary computation </a:t>
            </a:r>
          </a:p>
          <a:p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37104" y="534477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Intent </a:t>
            </a:r>
            <a:r>
              <a:rPr lang="en-US" dirty="0" err="1"/>
              <a:t>i</a:t>
            </a:r>
            <a:r>
              <a:rPr lang="en-US" dirty="0"/>
              <a:t> = new Intent(</a:t>
            </a:r>
            <a:r>
              <a:rPr lang="en-US" dirty="0" err="1"/>
              <a:t>FirstActivity.this</a:t>
            </a:r>
            <a:r>
              <a:rPr lang="en-US" dirty="0"/>
              <a:t>, </a:t>
            </a:r>
            <a:r>
              <a:rPr lang="en-US" dirty="0" err="1"/>
              <a:t>SecondActivity.class</a:t>
            </a:r>
            <a:r>
              <a:rPr lang="en-US" dirty="0"/>
              <a:t>);</a:t>
            </a:r>
          </a:p>
          <a:p>
            <a:r>
              <a:rPr lang="en-US" dirty="0" err="1"/>
              <a:t>startActivity</a:t>
            </a:r>
            <a:r>
              <a:rPr lang="en-US" dirty="0"/>
              <a:t>(</a:t>
            </a:r>
            <a:r>
              <a:rPr lang="en-US" dirty="0" err="1"/>
              <a:t>i</a:t>
            </a:r>
            <a:r>
              <a:rPr lang="en-US" dirty="0"/>
              <a:t>);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207764" y="4289413"/>
            <a:ext cx="2687158" cy="431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870" y="3723949"/>
            <a:ext cx="364084" cy="37166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599944" y="3772716"/>
            <a:ext cx="1607820" cy="10058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Activity </a:t>
            </a:r>
            <a:r>
              <a:rPr lang="en-US" dirty="0" err="1">
                <a:solidFill>
                  <a:schemeClr val="tx1"/>
                </a:solidFill>
              </a:rPr>
              <a:t>firstActivity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932" y="3723949"/>
            <a:ext cx="364084" cy="37166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894922" y="3772716"/>
            <a:ext cx="1563278" cy="10058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Activity </a:t>
            </a:r>
            <a:r>
              <a:rPr lang="en-US" dirty="0" err="1">
                <a:solidFill>
                  <a:schemeClr val="tx1"/>
                </a:solidFill>
              </a:rPr>
              <a:t>secondActivity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872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7693"/>
            <a:ext cx="10515600" cy="1325563"/>
          </a:xfrm>
        </p:spPr>
        <p:txBody>
          <a:bodyPr/>
          <a:lstStyle/>
          <a:p>
            <a:r>
              <a:rPr lang="en-US" dirty="0"/>
              <a:t>2. Message-based </a:t>
            </a:r>
            <a:r>
              <a:rPr lang="en-US" b="1" dirty="0"/>
              <a:t>implicit</a:t>
            </a:r>
            <a:r>
              <a:rPr lang="en-US" dirty="0"/>
              <a:t> invocation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617536"/>
            <a:ext cx="10649712" cy="1905747"/>
          </a:xfrm>
        </p:spPr>
        <p:txBody>
          <a:bodyPr>
            <a:normAutofit/>
          </a:bodyPr>
          <a:lstStyle/>
          <a:p>
            <a:r>
              <a:rPr lang="en-US" dirty="0"/>
              <a:t>Components communicate using Intent messages that are not tagged with the intended recipients</a:t>
            </a:r>
          </a:p>
          <a:p>
            <a:r>
              <a:rPr lang="en-US" dirty="0"/>
              <a:t>Attributes of the Intent are matched against the Intent Filters defined by each component</a:t>
            </a:r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35</a:t>
            </a:fld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098292" y="4276867"/>
            <a:ext cx="949452" cy="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loud 10"/>
          <p:cNvSpPr/>
          <p:nvPr/>
        </p:nvSpPr>
        <p:spPr>
          <a:xfrm>
            <a:off x="4047744" y="3343302"/>
            <a:ext cx="2827366" cy="200253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Android Runtime Environment</a:t>
            </a:r>
          </a:p>
        </p:txBody>
      </p:sp>
      <p:cxnSp>
        <p:nvCxnSpPr>
          <p:cNvPr id="27" name="Straight Arrow Connector 26"/>
          <p:cNvCxnSpPr>
            <a:stCxn id="11" idx="0"/>
            <a:endCxn id="33" idx="1"/>
          </p:cNvCxnSpPr>
          <p:nvPr/>
        </p:nvCxnSpPr>
        <p:spPr>
          <a:xfrm flipV="1">
            <a:off x="6872754" y="4338829"/>
            <a:ext cx="1011070" cy="574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102" y="3752612"/>
            <a:ext cx="364084" cy="3716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08176" y="3752612"/>
            <a:ext cx="1682496" cy="10546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Activity </a:t>
            </a:r>
            <a:r>
              <a:rPr lang="en-US" dirty="0" err="1">
                <a:solidFill>
                  <a:schemeClr val="tx1"/>
                </a:solidFill>
              </a:rPr>
              <a:t>firstActivity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139" y="3816221"/>
            <a:ext cx="364084" cy="37166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883824" y="3847099"/>
            <a:ext cx="1753951" cy="983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Activity </a:t>
            </a:r>
            <a:r>
              <a:rPr lang="en-US" dirty="0" err="1">
                <a:solidFill>
                  <a:schemeClr val="tx1"/>
                </a:solidFill>
              </a:rPr>
              <a:t>secondActivity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86814" y="520799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Intent read1=new Intent(); read1.setAction(</a:t>
            </a:r>
            <a:r>
              <a:rPr lang="en-US" dirty="0" err="1"/>
              <a:t>android.content.Intent.ACTION_VIEW</a:t>
            </a:r>
            <a:r>
              <a:rPr lang="en-US" dirty="0"/>
              <a:t>); read1.setData(</a:t>
            </a:r>
            <a:r>
              <a:rPr lang="en-US" dirty="0" err="1"/>
              <a:t>ContactsContract.Contacts.CONTENT_URI</a:t>
            </a:r>
            <a:r>
              <a:rPr lang="en-US" dirty="0"/>
              <a:t>); </a:t>
            </a:r>
            <a:r>
              <a:rPr lang="en-US" dirty="0" err="1"/>
              <a:t>startActivity</a:t>
            </a:r>
            <a:r>
              <a:rPr lang="en-US" dirty="0"/>
              <a:t>(read1);</a:t>
            </a:r>
          </a:p>
        </p:txBody>
      </p:sp>
    </p:spTree>
    <p:extLst>
      <p:ext uri="{BB962C8B-B14F-4D97-AF65-F5344CB8AC3E}">
        <p14:creationId xmlns:p14="http://schemas.microsoft.com/office/powerpoint/2010/main" val="1639968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Publish-subscribe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9859"/>
            <a:ext cx="10515600" cy="1896035"/>
          </a:xfrm>
        </p:spPr>
        <p:txBody>
          <a:bodyPr/>
          <a:lstStyle/>
          <a:p>
            <a:r>
              <a:rPr lang="en-US" dirty="0"/>
              <a:t>Specialization of implicit invocation style</a:t>
            </a:r>
          </a:p>
          <a:p>
            <a:r>
              <a:rPr lang="en-US" dirty="0"/>
              <a:t>Broadcast receivers are leveraged to dispatch messages to multiple receiving components and receive Intents from other components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36</a:t>
            </a:fld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019633" y="4807426"/>
            <a:ext cx="1974759" cy="11312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BroadcastReceiver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secondReceiver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6693408" y="4873752"/>
            <a:ext cx="1326225" cy="35549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8" idx="3"/>
          </p:cNvCxnSpPr>
          <p:nvPr/>
        </p:nvCxnSpPr>
        <p:spPr>
          <a:xfrm>
            <a:off x="3074568" y="3545861"/>
            <a:ext cx="1224535" cy="67753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loud 34"/>
          <p:cNvSpPr/>
          <p:nvPr/>
        </p:nvSpPr>
        <p:spPr>
          <a:xfrm>
            <a:off x="4124949" y="3533716"/>
            <a:ext cx="2827366" cy="200253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Android Runtime Environment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6876288" y="3836994"/>
            <a:ext cx="1126408" cy="28479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998" y="3018557"/>
            <a:ext cx="364084" cy="371669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392072" y="3018557"/>
            <a:ext cx="1682496" cy="10546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Activity </a:t>
            </a:r>
            <a:r>
              <a:rPr lang="en-US" dirty="0" err="1">
                <a:solidFill>
                  <a:schemeClr val="tx1"/>
                </a:solidFill>
              </a:rPr>
              <a:t>firstActivity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002696" y="3209545"/>
            <a:ext cx="1973408" cy="1119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BroadcastReceiver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firstReceiver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8988552" y="4357253"/>
            <a:ext cx="14808" cy="407406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1275628" y="560220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Intent intent = new Intent(); </a:t>
            </a:r>
            <a:r>
              <a:rPr lang="en-US" dirty="0" err="1"/>
              <a:t>intent.setAction</a:t>
            </a:r>
            <a:r>
              <a:rPr lang="en-US" dirty="0"/>
              <a:t>("</a:t>
            </a:r>
            <a:r>
              <a:rPr lang="en-US" dirty="0" err="1"/>
              <a:t>com.tutorialspoint.CUSTOM_INTENT</a:t>
            </a:r>
            <a:r>
              <a:rPr lang="en-US" dirty="0"/>
              <a:t>"); </a:t>
            </a:r>
            <a:r>
              <a:rPr lang="en-US" dirty="0" err="1"/>
              <a:t>sendBroadcast</a:t>
            </a:r>
            <a:r>
              <a:rPr lang="en-US" dirty="0"/>
              <a:t>(intent);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722" y="3244679"/>
            <a:ext cx="282806" cy="28280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010" y="4825714"/>
            <a:ext cx="282806" cy="28280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 rot="20576902">
            <a:off x="6548173" y="3163228"/>
            <a:ext cx="1318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Subscribe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6620458" y="3323263"/>
            <a:ext cx="1377391" cy="452699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 rot="1690309">
            <a:off x="3209157" y="3450347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Publish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430833" y="4490770"/>
            <a:ext cx="1682496" cy="10546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batteryService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727" y="4527618"/>
            <a:ext cx="266700" cy="266700"/>
          </a:xfrm>
          <a:prstGeom prst="rect">
            <a:avLst/>
          </a:prstGeom>
        </p:spPr>
      </p:pic>
      <p:cxnSp>
        <p:nvCxnSpPr>
          <p:cNvPr id="60" name="Straight Arrow Connector 59"/>
          <p:cNvCxnSpPr/>
          <p:nvPr/>
        </p:nvCxnSpPr>
        <p:spPr>
          <a:xfrm flipV="1">
            <a:off x="3128049" y="4723780"/>
            <a:ext cx="1034310" cy="27534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6466160" y="5127494"/>
            <a:ext cx="1553474" cy="46979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263831" y="4110273"/>
            <a:ext cx="17394" cy="343921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20878562">
            <a:off x="3073290" y="4469026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Publish</a:t>
            </a:r>
          </a:p>
        </p:txBody>
      </p:sp>
      <p:sp>
        <p:nvSpPr>
          <p:cNvPr id="26" name="TextBox 25"/>
          <p:cNvSpPr txBox="1"/>
          <p:nvPr/>
        </p:nvSpPr>
        <p:spPr>
          <a:xfrm rot="969614">
            <a:off x="6494815" y="5364969"/>
            <a:ext cx="1318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Subscribe</a:t>
            </a:r>
          </a:p>
        </p:txBody>
      </p:sp>
    </p:spTree>
    <p:extLst>
      <p:ext uri="{BB962C8B-B14F-4D97-AF65-F5344CB8AC3E}">
        <p14:creationId xmlns:p14="http://schemas.microsoft.com/office/powerpoint/2010/main" val="690515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666" y="127381"/>
            <a:ext cx="10761134" cy="1325563"/>
          </a:xfrm>
        </p:spPr>
        <p:txBody>
          <a:bodyPr/>
          <a:lstStyle/>
          <a:p>
            <a:r>
              <a:rPr lang="en-US" dirty="0"/>
              <a:t>4. Shared state (blackboard)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667" y="1344168"/>
            <a:ext cx="10913534" cy="2985502"/>
          </a:xfrm>
        </p:spPr>
        <p:txBody>
          <a:bodyPr/>
          <a:lstStyle/>
          <a:p>
            <a:r>
              <a:rPr lang="en-US" dirty="0"/>
              <a:t>Multiple components communicate through a shared data store</a:t>
            </a:r>
          </a:p>
          <a:p>
            <a:r>
              <a:rPr lang="en-US" dirty="0"/>
              <a:t>Content provider allows data to be accessed/modified in an expedient manner </a:t>
            </a:r>
          </a:p>
          <a:p>
            <a:r>
              <a:rPr lang="en-US" dirty="0"/>
              <a:t>A data-access connector accessible through Android’s </a:t>
            </a:r>
            <a:r>
              <a:rPr lang="en-US" dirty="0" err="1"/>
              <a:t>ContentResolver</a:t>
            </a:r>
            <a:r>
              <a:rPr lang="en-US" dirty="0"/>
              <a:t> class provides the interface to the Content Providers</a:t>
            </a: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37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500116" y="4102611"/>
            <a:ext cx="1961388" cy="19019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ContentProvider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myContent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267" y="4159940"/>
            <a:ext cx="285841" cy="3305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344" y="4549262"/>
            <a:ext cx="2395220" cy="1041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526" y="3847088"/>
            <a:ext cx="364084" cy="37166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44600" y="3847088"/>
            <a:ext cx="1682496" cy="10546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Activity </a:t>
            </a:r>
            <a:r>
              <a:rPr lang="en-US" dirty="0" err="1">
                <a:solidFill>
                  <a:schemeClr val="tx1"/>
                </a:solidFill>
              </a:rPr>
              <a:t>firstActivity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83361" y="5106281"/>
            <a:ext cx="1682496" cy="10546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>
                <a:solidFill>
                  <a:schemeClr val="tx1"/>
                </a:solidFill>
              </a:rPr>
              <a:t>batteryService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255" y="5143129"/>
            <a:ext cx="266700" cy="2667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960112" y="4325193"/>
            <a:ext cx="694944" cy="3108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insert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944136" y="4717112"/>
            <a:ext cx="710920" cy="3108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update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952238" y="5100464"/>
            <a:ext cx="702818" cy="3108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delete</a:t>
            </a:r>
          </a:p>
        </p:txBody>
      </p:sp>
      <p:cxnSp>
        <p:nvCxnSpPr>
          <p:cNvPr id="31" name="Straight Arrow Connector 30"/>
          <p:cNvCxnSpPr>
            <a:stCxn id="19" idx="3"/>
            <a:endCxn id="14" idx="1"/>
          </p:cNvCxnSpPr>
          <p:nvPr/>
        </p:nvCxnSpPr>
        <p:spPr>
          <a:xfrm>
            <a:off x="7461504" y="5053587"/>
            <a:ext cx="1005840" cy="16375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967478" y="5499752"/>
            <a:ext cx="702818" cy="3108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query</a:t>
            </a:r>
          </a:p>
        </p:txBody>
      </p:sp>
      <p:cxnSp>
        <p:nvCxnSpPr>
          <p:cNvPr id="38" name="Straight Arrow Connector 37"/>
          <p:cNvCxnSpPr>
            <a:endCxn id="22" idx="1"/>
          </p:cNvCxnSpPr>
          <p:nvPr/>
        </p:nvCxnSpPr>
        <p:spPr>
          <a:xfrm flipV="1">
            <a:off x="2708026" y="4480641"/>
            <a:ext cx="2252086" cy="980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5" idx="3"/>
            <a:endCxn id="33" idx="1"/>
          </p:cNvCxnSpPr>
          <p:nvPr/>
        </p:nvCxnSpPr>
        <p:spPr>
          <a:xfrm>
            <a:off x="2765857" y="5633585"/>
            <a:ext cx="2201621" cy="2161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923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267" y="90805"/>
            <a:ext cx="10659533" cy="1325563"/>
          </a:xfrm>
        </p:spPr>
        <p:txBody>
          <a:bodyPr/>
          <a:lstStyle/>
          <a:p>
            <a:r>
              <a:rPr lang="en-US" dirty="0"/>
              <a:t>5. Distributed objects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76" y="1270000"/>
            <a:ext cx="11219688" cy="26802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Objects in a distributed system communicate through RPC</a:t>
            </a:r>
          </a:p>
          <a:p>
            <a:r>
              <a:rPr lang="en-US" dirty="0"/>
              <a:t>Components can leverage the </a:t>
            </a:r>
            <a:r>
              <a:rPr lang="en-US" i="1" dirty="0">
                <a:solidFill>
                  <a:srgbClr val="FF0000"/>
                </a:solidFill>
              </a:rPr>
              <a:t>Android Interface Definition Language (AIDL)</a:t>
            </a:r>
            <a:r>
              <a:rPr lang="en-US" dirty="0"/>
              <a:t> to specify the interface through which they can communicate</a:t>
            </a:r>
          </a:p>
          <a:p>
            <a:r>
              <a:rPr lang="en-US" dirty="0"/>
              <a:t>AIDL specifies the interface of the Service that can be accessed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rgbClr val="FF0000"/>
                </a:solidFill>
              </a:rPr>
              <a:t>Stub</a:t>
            </a:r>
            <a:r>
              <a:rPr lang="en-US" dirty="0"/>
              <a:t> class is created through which the interface can be accessed as if it was local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38</a:t>
            </a:fld>
            <a:endParaRPr lang="en-US"/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1823720" y="4320623"/>
            <a:ext cx="2184400" cy="1981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lIns="0" tIns="0" rIns="0" bIns="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dirty="0">
                <a:solidFill>
                  <a:srgbClr val="502800"/>
                </a:solidFill>
                <a:latin typeface="Comic Sans MS" charset="0"/>
              </a:rPr>
              <a:t>Process</a:t>
            </a:r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 flipV="1">
            <a:off x="2128520" y="5235023"/>
            <a:ext cx="1524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976120" y="4549223"/>
            <a:ext cx="304800" cy="381000"/>
          </a:xfrm>
          <a:prstGeom prst="rect">
            <a:avLst/>
          </a:prstGeom>
          <a:solidFill>
            <a:srgbClr val="FFA1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rgbClr val="663300"/>
                </a:solidFill>
                <a:latin typeface="Comic Sans MS" charset="0"/>
              </a:rPr>
              <a:t>C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500120" y="4549223"/>
            <a:ext cx="304800" cy="381000"/>
          </a:xfrm>
          <a:prstGeom prst="rect">
            <a:avLst/>
          </a:prstGeom>
          <a:solidFill>
            <a:srgbClr val="FFA1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rgbClr val="663300"/>
                </a:solidFill>
                <a:latin typeface="Comic Sans MS" charset="0"/>
              </a:rPr>
              <a:t>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2128520" y="4930223"/>
            <a:ext cx="0" cy="1143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3652520" y="4930223"/>
            <a:ext cx="0" cy="1143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V="1">
            <a:off x="2128520" y="5692223"/>
            <a:ext cx="15240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2585720" y="4854023"/>
            <a:ext cx="58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>
                <a:latin typeface="Comic Sans MS" charset="0"/>
              </a:rPr>
              <a:t>call</a:t>
            </a: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2433320" y="5311223"/>
            <a:ext cx="952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>
                <a:latin typeface="Comic Sans MS" charset="0"/>
              </a:rPr>
              <a:t>return</a:t>
            </a:r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>
            <a:off x="2128520" y="500642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>
            <a:off x="2128520" y="569222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>
            <a:off x="3652520" y="5235023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5879592" y="3923748"/>
            <a:ext cx="1600200" cy="2743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lIns="0" tIns="0" rIns="0" bIns="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dirty="0">
                <a:solidFill>
                  <a:srgbClr val="502800"/>
                </a:solidFill>
                <a:latin typeface="Comic Sans MS" charset="0"/>
              </a:rPr>
              <a:t>Process</a:t>
            </a:r>
          </a:p>
        </p:txBody>
      </p:sp>
      <p:sp>
        <p:nvSpPr>
          <p:cNvPr id="24" name="Rectangle 19"/>
          <p:cNvSpPr>
            <a:spLocks noChangeArrowheads="1"/>
          </p:cNvSpPr>
          <p:nvPr/>
        </p:nvSpPr>
        <p:spPr bwMode="auto">
          <a:xfrm>
            <a:off x="7936992" y="3923748"/>
            <a:ext cx="1600200" cy="2743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lIns="0" tIns="0" rIns="0" bIns="0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1800" dirty="0">
                <a:solidFill>
                  <a:srgbClr val="502800"/>
                </a:solidFill>
                <a:latin typeface="Comic Sans MS" charset="0"/>
              </a:rPr>
              <a:t>Process</a:t>
            </a:r>
          </a:p>
        </p:txBody>
      </p:sp>
      <p:sp>
        <p:nvSpPr>
          <p:cNvPr id="25" name="AutoShape 50"/>
          <p:cNvSpPr>
            <a:spLocks noChangeArrowheads="1"/>
          </p:cNvSpPr>
          <p:nvPr/>
        </p:nvSpPr>
        <p:spPr bwMode="auto">
          <a:xfrm rot="16200000">
            <a:off x="6184392" y="4380948"/>
            <a:ext cx="3048000" cy="1676400"/>
          </a:xfrm>
          <a:prstGeom prst="cloudCallout">
            <a:avLst>
              <a:gd name="adj1" fmla="val 17421"/>
              <a:gd name="adj2" fmla="val 153"/>
            </a:avLst>
          </a:prstGeom>
          <a:solidFill>
            <a:schemeClr val="accent4">
              <a:lumMod val="40000"/>
              <a:lumOff val="60000"/>
              <a:alpha val="70195"/>
            </a:schemeClr>
          </a:solidFill>
          <a:ln>
            <a:noFill/>
          </a:ln>
          <a:extLst/>
        </p:spPr>
        <p:txBody>
          <a:bodyPr rot="10800000" lIns="92075" tIns="46038" rIns="92075" bIns="46038" anchor="ctr"/>
          <a:lstStyle>
            <a:lvl1pPr marL="231775" indent="-23177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800">
                <a:solidFill>
                  <a:srgbClr val="665B2E"/>
                </a:solidFill>
                <a:latin typeface="Comic Sans MS" charset="0"/>
              </a:rPr>
              <a:t>middleware</a:t>
            </a:r>
          </a:p>
        </p:txBody>
      </p:sp>
      <p:sp>
        <p:nvSpPr>
          <p:cNvPr id="26" name="Line 20"/>
          <p:cNvSpPr>
            <a:spLocks noChangeShapeType="1"/>
          </p:cNvSpPr>
          <p:nvPr/>
        </p:nvSpPr>
        <p:spPr bwMode="auto">
          <a:xfrm flipV="1">
            <a:off x="6184392" y="4761948"/>
            <a:ext cx="9144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6031992" y="4076148"/>
            <a:ext cx="304800" cy="381000"/>
          </a:xfrm>
          <a:prstGeom prst="rect">
            <a:avLst/>
          </a:prstGeom>
          <a:solidFill>
            <a:srgbClr val="FFA1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rgbClr val="663300"/>
                </a:solidFill>
                <a:latin typeface="Comic Sans MS" charset="0"/>
              </a:rPr>
              <a:t>C</a:t>
            </a:r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9079992" y="4076148"/>
            <a:ext cx="304800" cy="381000"/>
          </a:xfrm>
          <a:prstGeom prst="rect">
            <a:avLst/>
          </a:prstGeom>
          <a:solidFill>
            <a:srgbClr val="FFA1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rgbClr val="663300"/>
                </a:solidFill>
                <a:latin typeface="Comic Sans MS" charset="0"/>
              </a:rPr>
              <a:t>S</a:t>
            </a:r>
          </a:p>
        </p:txBody>
      </p:sp>
      <p:sp>
        <p:nvSpPr>
          <p:cNvPr id="29" name="Line 23"/>
          <p:cNvSpPr>
            <a:spLocks noChangeShapeType="1"/>
          </p:cNvSpPr>
          <p:nvPr/>
        </p:nvSpPr>
        <p:spPr bwMode="auto">
          <a:xfrm>
            <a:off x="6184392" y="4457148"/>
            <a:ext cx="0" cy="1905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>
            <a:off x="9232392" y="4457148"/>
            <a:ext cx="0" cy="1905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25"/>
          <p:cNvSpPr>
            <a:spLocks noChangeShapeType="1"/>
          </p:cNvSpPr>
          <p:nvPr/>
        </p:nvSpPr>
        <p:spPr bwMode="auto">
          <a:xfrm flipV="1">
            <a:off x="6184392" y="6057348"/>
            <a:ext cx="9144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Rectangle 26"/>
          <p:cNvSpPr>
            <a:spLocks noChangeArrowheads="1"/>
          </p:cNvSpPr>
          <p:nvPr/>
        </p:nvSpPr>
        <p:spPr bwMode="auto">
          <a:xfrm>
            <a:off x="6336792" y="4380948"/>
            <a:ext cx="58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>
                <a:latin typeface="Comic Sans MS" charset="0"/>
              </a:rPr>
              <a:t>call</a:t>
            </a:r>
          </a:p>
        </p:txBody>
      </p:sp>
      <p:sp>
        <p:nvSpPr>
          <p:cNvPr id="33" name="Rectangle 27"/>
          <p:cNvSpPr>
            <a:spLocks noChangeArrowheads="1"/>
          </p:cNvSpPr>
          <p:nvPr/>
        </p:nvSpPr>
        <p:spPr bwMode="auto">
          <a:xfrm>
            <a:off x="6184392" y="5676348"/>
            <a:ext cx="952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>
                <a:latin typeface="Comic Sans MS" charset="0"/>
              </a:rPr>
              <a:t>return</a:t>
            </a:r>
          </a:p>
        </p:txBody>
      </p:sp>
      <p:sp>
        <p:nvSpPr>
          <p:cNvPr id="34" name="Line 28"/>
          <p:cNvSpPr>
            <a:spLocks noChangeShapeType="1"/>
          </p:cNvSpPr>
          <p:nvPr/>
        </p:nvSpPr>
        <p:spPr bwMode="auto">
          <a:xfrm>
            <a:off x="6184392" y="453334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29"/>
          <p:cNvSpPr>
            <a:spLocks noChangeShapeType="1"/>
          </p:cNvSpPr>
          <p:nvPr/>
        </p:nvSpPr>
        <p:spPr bwMode="auto">
          <a:xfrm>
            <a:off x="6184392" y="605734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0"/>
          <p:cNvSpPr>
            <a:spLocks noChangeShapeType="1"/>
          </p:cNvSpPr>
          <p:nvPr/>
        </p:nvSpPr>
        <p:spPr bwMode="auto">
          <a:xfrm>
            <a:off x="9232392" y="5219148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Rectangle 31"/>
          <p:cNvSpPr>
            <a:spLocks noChangeArrowheads="1"/>
          </p:cNvSpPr>
          <p:nvPr/>
        </p:nvSpPr>
        <p:spPr bwMode="auto">
          <a:xfrm>
            <a:off x="6946392" y="4076148"/>
            <a:ext cx="304800" cy="381000"/>
          </a:xfrm>
          <a:prstGeom prst="rect">
            <a:avLst/>
          </a:prstGeom>
          <a:solidFill>
            <a:srgbClr val="FFA1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rgbClr val="663300"/>
                </a:solidFill>
                <a:latin typeface="Comic Sans MS" charset="0"/>
              </a:rPr>
              <a:t>Cs</a:t>
            </a:r>
          </a:p>
        </p:txBody>
      </p:sp>
      <p:sp>
        <p:nvSpPr>
          <p:cNvPr id="38" name="Line 32"/>
          <p:cNvSpPr>
            <a:spLocks noChangeShapeType="1"/>
          </p:cNvSpPr>
          <p:nvPr/>
        </p:nvSpPr>
        <p:spPr bwMode="auto">
          <a:xfrm>
            <a:off x="7098792" y="4457148"/>
            <a:ext cx="0" cy="1905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33"/>
          <p:cNvSpPr>
            <a:spLocks noChangeShapeType="1"/>
          </p:cNvSpPr>
          <p:nvPr/>
        </p:nvSpPr>
        <p:spPr bwMode="auto">
          <a:xfrm>
            <a:off x="7098792" y="4761948"/>
            <a:ext cx="0" cy="152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34"/>
          <p:cNvSpPr>
            <a:spLocks noChangeShapeType="1"/>
          </p:cNvSpPr>
          <p:nvPr/>
        </p:nvSpPr>
        <p:spPr bwMode="auto">
          <a:xfrm>
            <a:off x="7098792" y="5904948"/>
            <a:ext cx="0" cy="152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35"/>
          <p:cNvSpPr>
            <a:spLocks noChangeShapeType="1"/>
          </p:cNvSpPr>
          <p:nvPr/>
        </p:nvSpPr>
        <p:spPr bwMode="auto">
          <a:xfrm>
            <a:off x="7098792" y="4914348"/>
            <a:ext cx="1219200" cy="1524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36"/>
          <p:cNvSpPr>
            <a:spLocks noChangeArrowheads="1"/>
          </p:cNvSpPr>
          <p:nvPr/>
        </p:nvSpPr>
        <p:spPr bwMode="auto">
          <a:xfrm>
            <a:off x="8165592" y="4076148"/>
            <a:ext cx="304800" cy="381000"/>
          </a:xfrm>
          <a:prstGeom prst="rect">
            <a:avLst/>
          </a:prstGeom>
          <a:solidFill>
            <a:srgbClr val="FFA1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rgbClr val="663300"/>
                </a:solidFill>
                <a:latin typeface="Comic Sans MS" charset="0"/>
              </a:rPr>
              <a:t>Ss</a:t>
            </a:r>
          </a:p>
        </p:txBody>
      </p:sp>
      <p:sp>
        <p:nvSpPr>
          <p:cNvPr id="43" name="Line 37"/>
          <p:cNvSpPr>
            <a:spLocks noChangeShapeType="1"/>
          </p:cNvSpPr>
          <p:nvPr/>
        </p:nvSpPr>
        <p:spPr bwMode="auto">
          <a:xfrm>
            <a:off x="8317992" y="4457148"/>
            <a:ext cx="0" cy="1905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40"/>
          <p:cNvSpPr>
            <a:spLocks noChangeShapeType="1"/>
          </p:cNvSpPr>
          <p:nvPr/>
        </p:nvSpPr>
        <p:spPr bwMode="auto">
          <a:xfrm flipV="1">
            <a:off x="8317992" y="5219148"/>
            <a:ext cx="9144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Rectangle 41"/>
          <p:cNvSpPr>
            <a:spLocks noChangeArrowheads="1"/>
          </p:cNvSpPr>
          <p:nvPr/>
        </p:nvSpPr>
        <p:spPr bwMode="auto">
          <a:xfrm>
            <a:off x="8470392" y="4838148"/>
            <a:ext cx="58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>
                <a:latin typeface="Comic Sans MS" charset="0"/>
              </a:rPr>
              <a:t>call</a:t>
            </a:r>
          </a:p>
        </p:txBody>
      </p:sp>
      <p:sp>
        <p:nvSpPr>
          <p:cNvPr id="46" name="Line 42"/>
          <p:cNvSpPr>
            <a:spLocks noChangeShapeType="1"/>
          </p:cNvSpPr>
          <p:nvPr/>
        </p:nvSpPr>
        <p:spPr bwMode="auto">
          <a:xfrm flipV="1">
            <a:off x="8317992" y="5600148"/>
            <a:ext cx="9144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Rectangle 43"/>
          <p:cNvSpPr>
            <a:spLocks noChangeArrowheads="1"/>
          </p:cNvSpPr>
          <p:nvPr/>
        </p:nvSpPr>
        <p:spPr bwMode="auto">
          <a:xfrm>
            <a:off x="8317992" y="5279473"/>
            <a:ext cx="952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>
                <a:latin typeface="Comic Sans MS" charset="0"/>
              </a:rPr>
              <a:t>return</a:t>
            </a:r>
          </a:p>
        </p:txBody>
      </p:sp>
      <p:sp>
        <p:nvSpPr>
          <p:cNvPr id="48" name="Line 44"/>
          <p:cNvSpPr>
            <a:spLocks noChangeShapeType="1"/>
          </p:cNvSpPr>
          <p:nvPr/>
        </p:nvSpPr>
        <p:spPr bwMode="auto">
          <a:xfrm>
            <a:off x="8317992" y="5600148"/>
            <a:ext cx="0" cy="152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45"/>
          <p:cNvSpPr>
            <a:spLocks noChangeShapeType="1"/>
          </p:cNvSpPr>
          <p:nvPr/>
        </p:nvSpPr>
        <p:spPr bwMode="auto">
          <a:xfrm flipH="1">
            <a:off x="7098792" y="5752548"/>
            <a:ext cx="1219200" cy="1524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8317992" y="5066748"/>
            <a:ext cx="0" cy="1524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099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251" y="70930"/>
            <a:ext cx="10996654" cy="1325563"/>
          </a:xfrm>
        </p:spPr>
        <p:txBody>
          <a:bodyPr/>
          <a:lstStyle/>
          <a:p>
            <a:r>
              <a:rPr lang="en-US" dirty="0"/>
              <a:t>K-9 mail client app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772" y="1125109"/>
            <a:ext cx="5930449" cy="547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68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078" y="138983"/>
            <a:ext cx="11383296" cy="1325563"/>
          </a:xfrm>
        </p:spPr>
        <p:txBody>
          <a:bodyPr/>
          <a:lstStyle/>
          <a:p>
            <a:r>
              <a:rPr lang="en-US" dirty="0"/>
              <a:t>Mobile software is the future of software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361" y="1552575"/>
            <a:ext cx="70104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454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244" y="118637"/>
            <a:ext cx="10849555" cy="1325563"/>
          </a:xfrm>
        </p:spPr>
        <p:txBody>
          <a:bodyPr/>
          <a:lstStyle/>
          <a:p>
            <a:r>
              <a:rPr lang="en-US" dirty="0"/>
              <a:t>Recovered architecture of K-9 mail client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17" y="1433325"/>
            <a:ext cx="10614991" cy="442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95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809" y="89822"/>
            <a:ext cx="11565555" cy="1325563"/>
          </a:xfrm>
        </p:spPr>
        <p:txBody>
          <a:bodyPr>
            <a:normAutofit/>
          </a:bodyPr>
          <a:lstStyle/>
          <a:p>
            <a:r>
              <a:rPr lang="en-US" dirty="0"/>
              <a:t>iPhone frenzy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11809" y="5718742"/>
            <a:ext cx="10515600" cy="808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But mobile computing was not always like this…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7" y="1337190"/>
            <a:ext cx="5264812" cy="4119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791" y="1337190"/>
            <a:ext cx="6179573" cy="411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52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822" y="1060704"/>
            <a:ext cx="3661546" cy="2454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920" y="3688810"/>
            <a:ext cx="2968657" cy="29686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88" y="81661"/>
            <a:ext cx="11283696" cy="1325563"/>
          </a:xfrm>
        </p:spPr>
        <p:txBody>
          <a:bodyPr/>
          <a:lstStyle/>
          <a:p>
            <a:r>
              <a:rPr lang="en-US" dirty="0"/>
              <a:t>Historical perspective on mobile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88" y="1407224"/>
            <a:ext cx="7626096" cy="5085016"/>
          </a:xfrm>
        </p:spPr>
        <p:txBody>
          <a:bodyPr>
            <a:normAutofit/>
          </a:bodyPr>
          <a:lstStyle/>
          <a:p>
            <a:r>
              <a:rPr lang="en-US" dirty="0"/>
              <a:t>Highly rigid systems</a:t>
            </a:r>
          </a:p>
          <a:p>
            <a:r>
              <a:rPr lang="en-US" dirty="0"/>
              <a:t>Software “hacked” in low-level languages</a:t>
            </a:r>
          </a:p>
          <a:p>
            <a:r>
              <a:rPr lang="en-US" dirty="0"/>
              <a:t>Device shipped with a predefined set of apps</a:t>
            </a:r>
          </a:p>
          <a:p>
            <a:r>
              <a:rPr lang="en-US" dirty="0"/>
              <a:t>Not much customization possible</a:t>
            </a:r>
          </a:p>
          <a:p>
            <a:r>
              <a:rPr lang="en-US" dirty="0"/>
              <a:t>End result: consumers were not enthused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3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-11391"/>
            <a:ext cx="11237976" cy="1325563"/>
          </a:xfrm>
        </p:spPr>
        <p:txBody>
          <a:bodyPr/>
          <a:lstStyle/>
          <a:p>
            <a:r>
              <a:rPr lang="en-US" dirty="0"/>
              <a:t>Mobile computing drivers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176" y="1314172"/>
            <a:ext cx="10062336" cy="4940323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b="1" dirty="0"/>
              <a:t>App Ecosystem: </a:t>
            </a:r>
            <a:r>
              <a:rPr lang="en-US" sz="2400" dirty="0"/>
              <a:t>Open the platform to enable third-party developers to extend and enrich a platform through additional capabilities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b="1" dirty="0"/>
              <a:t>Developer Productivity: </a:t>
            </a:r>
            <a:r>
              <a:rPr lang="en-US" sz="2400" dirty="0"/>
              <a:t>To have a rich ecosystem, you need to enable creation of apps without highly specialized skills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b="1" dirty="0"/>
              <a:t>Interoperability: </a:t>
            </a:r>
            <a:r>
              <a:rPr lang="en-US" sz="2400" dirty="0"/>
              <a:t>Enable rich interactions among a device’s apps to give the user a feeling of an integrated software system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b="1" dirty="0"/>
              <a:t>Security &amp; Privacy: </a:t>
            </a:r>
            <a:r>
              <a:rPr lang="en-US" sz="2400" dirty="0"/>
              <a:t>Interoperability among different apps should be achieved in a secure manner to protect user’s sensitive information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b="1" dirty="0"/>
              <a:t>Resource constraints: </a:t>
            </a:r>
            <a:r>
              <a:rPr lang="en-US" sz="2400" dirty="0"/>
              <a:t>The limited resources (e.g., energy &amp; memory) in mobile platform pose an ever-present challenge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7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0283837" y="994276"/>
            <a:ext cx="1695344" cy="1009405"/>
            <a:chOff x="10219829" y="884548"/>
            <a:chExt cx="1695344" cy="100940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7" t="7536" r="5612" b="8381"/>
            <a:stretch/>
          </p:blipFill>
          <p:spPr>
            <a:xfrm>
              <a:off x="10621238" y="1168800"/>
              <a:ext cx="734106" cy="725153"/>
            </a:xfrm>
            <a:prstGeom prst="rect">
              <a:avLst/>
            </a:prstGeom>
          </p:spPr>
        </p:pic>
        <p:pic>
          <p:nvPicPr>
            <p:cNvPr id="11" name="Content Placeholder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1067" y="941832"/>
              <a:ext cx="734106" cy="73410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9829" y="884548"/>
              <a:ext cx="734106" cy="73410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315" y="2197397"/>
            <a:ext cx="731520" cy="7315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558" y="3041482"/>
            <a:ext cx="1786908" cy="1110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023" y="4049509"/>
            <a:ext cx="1463040" cy="10972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240" y="5139832"/>
            <a:ext cx="902894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6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>
            <a:spLocks noChangeAspect="1"/>
          </p:cNvSpPr>
          <p:nvPr/>
        </p:nvSpPr>
        <p:spPr>
          <a:xfrm>
            <a:off x="2465891" y="56129"/>
            <a:ext cx="6492240" cy="64922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7" t="7536" r="5612" b="8381"/>
          <a:stretch/>
        </p:blipFill>
        <p:spPr>
          <a:xfrm>
            <a:off x="2668346" y="772886"/>
            <a:ext cx="914400" cy="903248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175" y="543718"/>
            <a:ext cx="914400" cy="914400"/>
          </a:xfrm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04A88-31C7-E748-A91D-9EB08693A4DB}" type="slidenum">
              <a:rPr lang="en-US" smtClean="0"/>
              <a:t>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37" y="486434"/>
            <a:ext cx="9144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558" y="452453"/>
            <a:ext cx="9144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74" y="3906062"/>
            <a:ext cx="2059701" cy="12801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820" y="3233709"/>
            <a:ext cx="902894" cy="1005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685" y="3206815"/>
            <a:ext cx="1005840" cy="1005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91" y="5811487"/>
            <a:ext cx="1463040" cy="10972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105" y="1095429"/>
            <a:ext cx="2796460" cy="256032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3500281" y="3496702"/>
            <a:ext cx="4894510" cy="15813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Solution: domain-specific software architectures</a:t>
            </a:r>
          </a:p>
        </p:txBody>
      </p:sp>
    </p:spTree>
    <p:extLst>
      <p:ext uri="{BB962C8B-B14F-4D97-AF65-F5344CB8AC3E}">
        <p14:creationId xmlns:p14="http://schemas.microsoft.com/office/powerpoint/2010/main" val="1044843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684" y="91343"/>
            <a:ext cx="10515600" cy="1325563"/>
          </a:xfrm>
        </p:spPr>
        <p:txBody>
          <a:bodyPr/>
          <a:lstStyle/>
          <a:p>
            <a:r>
              <a:rPr lang="en-US" dirty="0"/>
              <a:t>Android 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952" y="1428972"/>
            <a:ext cx="7237184" cy="4693024"/>
          </a:xfrm>
        </p:spPr>
        <p:txBody>
          <a:bodyPr>
            <a:normAutofit/>
          </a:bodyPr>
          <a:lstStyle/>
          <a:p>
            <a:r>
              <a:rPr lang="en-US" dirty="0"/>
              <a:t>Android platform is based on a multi-user Linux kernel</a:t>
            </a:r>
          </a:p>
          <a:p>
            <a:r>
              <a:rPr lang="en-US" dirty="0"/>
              <a:t>Each app is a Linux process with a unique Linux user ID</a:t>
            </a:r>
          </a:p>
          <a:p>
            <a:r>
              <a:rPr lang="en-US" dirty="0"/>
              <a:t>Only Android apps can run on Android</a:t>
            </a:r>
          </a:p>
          <a:p>
            <a:r>
              <a:rPr lang="en-US" dirty="0"/>
              <a:t>Each app runs within an instance of Android runtime environment (ART or </a:t>
            </a:r>
            <a:r>
              <a:rPr lang="en-US" dirty="0" err="1"/>
              <a:t>Dalvik</a:t>
            </a:r>
            <a:r>
              <a:rPr lang="en-US" dirty="0"/>
              <a:t>)</a:t>
            </a:r>
          </a:p>
          <a:p>
            <a:r>
              <a:rPr lang="en-US" dirty="0"/>
              <a:t>Data and resources are protected via permission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758169" y="1428972"/>
            <a:ext cx="4140082" cy="4044284"/>
            <a:chOff x="5893434" y="3559236"/>
            <a:chExt cx="3007421" cy="3007421"/>
          </a:xfrm>
        </p:grpSpPr>
        <p:sp>
          <p:nvSpPr>
            <p:cNvPr id="6" name="Rounded Rectangle 5"/>
            <p:cNvSpPr/>
            <p:nvPr/>
          </p:nvSpPr>
          <p:spPr>
            <a:xfrm>
              <a:off x="5893434" y="3559236"/>
              <a:ext cx="3007421" cy="3007421"/>
            </a:xfrm>
            <a:prstGeom prst="roundRect">
              <a:avLst>
                <a:gd name="adj" fmla="val 7859"/>
              </a:avLst>
            </a:prstGeom>
            <a:solidFill>
              <a:srgbClr val="F1F2EE"/>
            </a:solidFill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6038766" y="3745292"/>
              <a:ext cx="2714852" cy="44710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Android Apps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6045245" y="4367344"/>
              <a:ext cx="2714852" cy="44710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Android Framework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45245" y="5971206"/>
              <a:ext cx="2714852" cy="44710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Linux Kernel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535498" y="4966845"/>
              <a:ext cx="1226004" cy="90380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Libraries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051725" y="4966845"/>
              <a:ext cx="1237558" cy="90380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Android Runtime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7191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14939</TotalTime>
  <Words>1827</Words>
  <Application>Microsoft Macintosh PowerPoint</Application>
  <PresentationFormat>Widescreen</PresentationFormat>
  <Paragraphs>313</Paragraphs>
  <Slides>40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ＭＳ Ｐゴシック</vt:lpstr>
      <vt:lpstr>Arial</vt:lpstr>
      <vt:lpstr>Calibri</vt:lpstr>
      <vt:lpstr>Calibri Light</vt:lpstr>
      <vt:lpstr>Comic Sans MS</vt:lpstr>
      <vt:lpstr>Office Theme</vt:lpstr>
      <vt:lpstr>Software Architectural Principles in Contemporary Mobile Software: From Conception to Practice</vt:lpstr>
      <vt:lpstr>Evolution of mobile computing</vt:lpstr>
      <vt:lpstr>PowerPoint Presentation</vt:lpstr>
      <vt:lpstr>Mobile software is the future of software</vt:lpstr>
      <vt:lpstr>iPhone frenzy</vt:lpstr>
      <vt:lpstr>Historical perspective on mobile devices</vt:lpstr>
      <vt:lpstr>Mobile computing drivers</vt:lpstr>
      <vt:lpstr>PowerPoint Presentation</vt:lpstr>
      <vt:lpstr>Android platform</vt:lpstr>
      <vt:lpstr>PowerPoint Presentation</vt:lpstr>
      <vt:lpstr>Android apps</vt:lpstr>
      <vt:lpstr>Role of architecture</vt:lpstr>
      <vt:lpstr>Architectural principles in Android</vt:lpstr>
      <vt:lpstr>Architectural principles in Android</vt:lpstr>
      <vt:lpstr>Architectural building blocks</vt:lpstr>
      <vt:lpstr>Architectural building blocks: Components</vt:lpstr>
      <vt:lpstr>Activity</vt:lpstr>
      <vt:lpstr>Activity lifecycle</vt:lpstr>
      <vt:lpstr>Service</vt:lpstr>
      <vt:lpstr>Service lifecycle</vt:lpstr>
      <vt:lpstr>Content provider</vt:lpstr>
      <vt:lpstr>Broadcast receiver</vt:lpstr>
      <vt:lpstr>Android apps</vt:lpstr>
      <vt:lpstr>Architectural building blocks: Events/Messages</vt:lpstr>
      <vt:lpstr>Architectural building blocks: Interfaces/Ports</vt:lpstr>
      <vt:lpstr>Architectural building blocks: Connectors</vt:lpstr>
      <vt:lpstr>Architectural building blocks: Configuration</vt:lpstr>
      <vt:lpstr>Part of a manifest file</vt:lpstr>
      <vt:lpstr>Architectural principles in Android</vt:lpstr>
      <vt:lpstr>Hierarchical (de)composition</vt:lpstr>
      <vt:lpstr>Hierarchical (de)composition in Android</vt:lpstr>
      <vt:lpstr>Architectural principles in Android</vt:lpstr>
      <vt:lpstr>Architectural styles</vt:lpstr>
      <vt:lpstr>1. Message-based explicit invocation style</vt:lpstr>
      <vt:lpstr>2. Message-based implicit invocation style</vt:lpstr>
      <vt:lpstr>3. Publish-subscribe style</vt:lpstr>
      <vt:lpstr>4. Shared state (blackboard) style</vt:lpstr>
      <vt:lpstr>5. Distributed objects Style</vt:lpstr>
      <vt:lpstr>K-9 mail client app</vt:lpstr>
      <vt:lpstr>Recovered architecture of K-9 mail client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Self-Adaptive Android  Framework</dc:title>
  <dc:creator>Mahmoud Hammad</dc:creator>
  <cp:lastModifiedBy>Sam Malek</cp:lastModifiedBy>
  <cp:revision>660</cp:revision>
  <dcterms:created xsi:type="dcterms:W3CDTF">2015-12-07T16:55:09Z</dcterms:created>
  <dcterms:modified xsi:type="dcterms:W3CDTF">2018-10-24T17:36:19Z</dcterms:modified>
</cp:coreProperties>
</file>