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32" r:id="rId1"/>
  </p:sldMasterIdLst>
  <p:notesMasterIdLst>
    <p:notesMasterId r:id="rId92"/>
  </p:notesMasterIdLst>
  <p:sldIdLst>
    <p:sldId id="256" r:id="rId2"/>
    <p:sldId id="413" r:id="rId3"/>
    <p:sldId id="454" r:id="rId4"/>
    <p:sldId id="411" r:id="rId5"/>
    <p:sldId id="485" r:id="rId6"/>
    <p:sldId id="282" r:id="rId7"/>
    <p:sldId id="453" r:id="rId8"/>
    <p:sldId id="338" r:id="rId9"/>
    <p:sldId id="339" r:id="rId10"/>
    <p:sldId id="403" r:id="rId11"/>
    <p:sldId id="404" r:id="rId12"/>
    <p:sldId id="366" r:id="rId13"/>
    <p:sldId id="340" r:id="rId14"/>
    <p:sldId id="460" r:id="rId15"/>
    <p:sldId id="463" r:id="rId16"/>
    <p:sldId id="465" r:id="rId17"/>
    <p:sldId id="464" r:id="rId18"/>
    <p:sldId id="341" r:id="rId19"/>
    <p:sldId id="342" r:id="rId20"/>
    <p:sldId id="383" r:id="rId21"/>
    <p:sldId id="372" r:id="rId22"/>
    <p:sldId id="373" r:id="rId23"/>
    <p:sldId id="374" r:id="rId24"/>
    <p:sldId id="375" r:id="rId25"/>
    <p:sldId id="466" r:id="rId26"/>
    <p:sldId id="400" r:id="rId27"/>
    <p:sldId id="405" r:id="rId28"/>
    <p:sldId id="406" r:id="rId29"/>
    <p:sldId id="358" r:id="rId30"/>
    <p:sldId id="359" r:id="rId31"/>
    <p:sldId id="414" r:id="rId32"/>
    <p:sldId id="415" r:id="rId33"/>
    <p:sldId id="417" r:id="rId34"/>
    <p:sldId id="289" r:id="rId35"/>
    <p:sldId id="441" r:id="rId36"/>
    <p:sldId id="487" r:id="rId37"/>
    <p:sldId id="443" r:id="rId38"/>
    <p:sldId id="299" r:id="rId39"/>
    <p:sldId id="300" r:id="rId40"/>
    <p:sldId id="467" r:id="rId41"/>
    <p:sldId id="468" r:id="rId42"/>
    <p:sldId id="306" r:id="rId43"/>
    <p:sldId id="304" r:id="rId44"/>
    <p:sldId id="308" r:id="rId45"/>
    <p:sldId id="305" r:id="rId46"/>
    <p:sldId id="309" r:id="rId47"/>
    <p:sldId id="310" r:id="rId48"/>
    <p:sldId id="311" r:id="rId49"/>
    <p:sldId id="312" r:id="rId50"/>
    <p:sldId id="313" r:id="rId51"/>
    <p:sldId id="350" r:id="rId52"/>
    <p:sldId id="314" r:id="rId53"/>
    <p:sldId id="315" r:id="rId54"/>
    <p:sldId id="319" r:id="rId55"/>
    <p:sldId id="316" r:id="rId56"/>
    <p:sldId id="317" r:id="rId57"/>
    <p:sldId id="320" r:id="rId58"/>
    <p:sldId id="419" r:id="rId59"/>
    <p:sldId id="422" r:id="rId60"/>
    <p:sldId id="449" r:id="rId61"/>
    <p:sldId id="437" r:id="rId62"/>
    <p:sldId id="426" r:id="rId63"/>
    <p:sldId id="427" r:id="rId64"/>
    <p:sldId id="435" r:id="rId65"/>
    <p:sldId id="428" r:id="rId66"/>
    <p:sldId id="325" r:id="rId67"/>
    <p:sldId id="326" r:id="rId68"/>
    <p:sldId id="436" r:id="rId69"/>
    <p:sldId id="429" r:id="rId70"/>
    <p:sldId id="328" r:id="rId71"/>
    <p:sldId id="329" r:id="rId72"/>
    <p:sldId id="438" r:id="rId73"/>
    <p:sldId id="430" r:id="rId74"/>
    <p:sldId id="331" r:id="rId75"/>
    <p:sldId id="439" r:id="rId76"/>
    <p:sldId id="431" r:id="rId77"/>
    <p:sldId id="332" r:id="rId78"/>
    <p:sldId id="333" r:id="rId79"/>
    <p:sldId id="351" r:id="rId80"/>
    <p:sldId id="401" r:id="rId81"/>
    <p:sldId id="470" r:id="rId82"/>
    <p:sldId id="471" r:id="rId83"/>
    <p:sldId id="472" r:id="rId84"/>
    <p:sldId id="473" r:id="rId85"/>
    <p:sldId id="474" r:id="rId86"/>
    <p:sldId id="478" r:id="rId87"/>
    <p:sldId id="479" r:id="rId88"/>
    <p:sldId id="480" r:id="rId89"/>
    <p:sldId id="481" r:id="rId90"/>
    <p:sldId id="488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964"/>
    <a:srgbClr val="F6CFB4"/>
    <a:srgbClr val="E5D388"/>
    <a:srgbClr val="E4B3A9"/>
    <a:srgbClr val="D79286"/>
    <a:srgbClr val="C16367"/>
    <a:srgbClr val="FEC8BC"/>
    <a:srgbClr val="F6C1B5"/>
    <a:srgbClr val="236B88"/>
    <a:srgbClr val="F2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1"/>
    <p:restoredTop sz="79470"/>
  </p:normalViewPr>
  <p:slideViewPr>
    <p:cSldViewPr snapToGrid="0" snapToObjects="1">
      <p:cViewPr>
        <p:scale>
          <a:sx n="92" d="100"/>
          <a:sy n="92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97DB0-F053-184A-A696-EA7182BF27EB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61AAD-07B4-0949-8827-15429FC3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4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06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arguably the most popular PL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 the past 2 decades)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27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news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s-I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8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 code is modularized - with EXPLICIT SUPPORT  for defining software components and their dependencies.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Developers can CONTROL what part of the code be accessible by which outside module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Before: Large MONOLITH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Java 9 DIVIDES the platform into a set of modules known 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 modules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Encapsulate most of the JDK's internal APIs by default -&gt; INACCESSIBLE at compile time,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IMPLEMENTATION of a java application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MA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CONTAIN  some / all of the platform modules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 CUSTOM Java runtime image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only needed  memory usage &amp; scalable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50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&amp; data &amp;</a:t>
            </a:r>
            <a:r>
              <a:rPr lang="en-US" baseline="0" dirty="0" smtClean="0"/>
              <a:t> resources including some static info </a:t>
            </a:r>
            <a:r>
              <a:rPr lang="en-US" baseline="0" dirty="0" smtClean="0">
                <a:sym typeface="Wingdings"/>
              </a:rPr>
              <a:t> types</a:t>
            </a:r>
          </a:p>
          <a:p>
            <a:r>
              <a:rPr lang="en-US" baseline="0" dirty="0" smtClean="0">
                <a:sym typeface="Wingdings"/>
              </a:rPr>
              <a:t>packages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9: additional layer + descriptor : dependencies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29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22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Bunch of modules </a:t>
            </a:r>
            <a:r>
              <a:rPr lang="en-US" dirty="0" smtClean="0">
                <a:sym typeface="Wingdings"/>
              </a:rPr>
              <a:t> represent components</a:t>
            </a:r>
            <a:r>
              <a:rPr lang="en-US" baseline="0" dirty="0" smtClean="0">
                <a:sym typeface="Wingdings"/>
              </a:rPr>
              <a:t> with some dep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12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TREAT modules as a fundamental new kind of Java program component.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def.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module has a descriptor file, module-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info.java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the declaration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11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Starts with the keyword module and followed by a unique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modulename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body</a:t>
            </a: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body can be EMPTY or contain 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set of dep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specifies EXPOSURE / NEEDS ACCESS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6E941-D612-E648-910C-784AA067E9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51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module body can utilize COMBINATIONS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5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module directives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specify module dependencies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directives include </a:t>
            </a:r>
            <a:r>
              <a:rPr lang="is-I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explain one by one with example</a:t>
            </a:r>
            <a:endParaRPr lang="is-I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7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2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comprises the principal design decisions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every system has an architecture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explicitly documented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0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specifies one of the module’s packages WHOSE public &amp; protected types should be accessible to code in all other modules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3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indicates a specific package’s public, protected  and even private types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accessible at runtime via reflection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---------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Open the entire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34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96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how a java app looks like</a:t>
            </a:r>
          </a:p>
          <a:p>
            <a:endParaRPr lang="en-US" dirty="0" smtClean="0"/>
          </a:p>
          <a:p>
            <a:r>
              <a:rPr lang="en-US" dirty="0" smtClean="0"/>
              <a:t>Modules – packages</a:t>
            </a:r>
            <a:r>
              <a:rPr lang="en-US" baseline="0" dirty="0" smtClean="0"/>
              <a:t> – different types of dependencies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85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this drastic change of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providing arch support in the mainstream PL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architectural inconsistencies???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discuss architectural inconsistencies in this context in terms of inconsistent module dependencies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13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Java’s module system, the developer </a:t>
            </a: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explicitly specifies the system’s components (i.e., modules in Java)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well 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specific nature of their dependencies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file called module-info. </a:t>
            </a: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instance the figure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25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 provide any mechanism to ensure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prescriptive architecture specified in the module-info file -- is in fact consistent with –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descriptive architecture of the implemented software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result in architectural inconsistencies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19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specifying dependencies between modules : </a:t>
            </a: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Insufficiently specified dependencies -- already checked  -- Java platform.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e.g., a module attempts to use a package it does not have a requires directive for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compile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excess dependencies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a module EITHER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exposes more of its internals than are used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requires internals of other modules that it never uses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26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Excessively exposing the internals of a module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result in errors or security issues arising in the module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due to granting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66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</a:p>
          <a:p>
            <a:r>
              <a:rPr lang="en-US" dirty="0" smtClean="0"/>
              <a:t>With</a:t>
            </a:r>
          </a:p>
          <a:p>
            <a:r>
              <a:rPr lang="en-US" dirty="0" smtClean="0"/>
              <a:t>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13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7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FORMALLY SPECIFIED 8 types of inconsistent dependencies --  that MAY ARISE  when using JPMS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time constraints …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Recall</a:t>
            </a:r>
            <a:r>
              <a:rPr lang="en-US" baseline="0" dirty="0" smtClean="0"/>
              <a:t> requires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722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 exports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11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Recall</a:t>
            </a:r>
            <a:r>
              <a:rPr lang="en-US" baseline="0" dirty="0" smtClean="0"/>
              <a:t> open</a:t>
            </a:r>
          </a:p>
          <a:p>
            <a:pPr rtl="0"/>
            <a:endParaRPr lang="en-US" baseline="0" dirty="0" smtClean="0"/>
          </a:p>
          <a:p>
            <a:pPr rtl="0"/>
            <a:r>
              <a:rPr lang="en-US" baseline="0" dirty="0" smtClean="0"/>
              <a:t>Bigger security threat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923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introducing various types of inconsistent dependencies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describe how we LEVERAGE these definitions to DESIGN and IMPLEMENT DARCY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737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Automatic technique for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022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high-level overview of DARCY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comprised of two phases,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Detection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Repair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detection phase :  takes a Java application as INPUT and identifies any INSTANCE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8 inconsistent dependencies </a:t>
            </a: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repair phase : takes the RESULTS of the detection phase as INPUT and TRANSFORM the module descriptor file to repair.</a:t>
            </a: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85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more detailed view: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identify ACTUAL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dependencies of an input Java application, Darcy RELIES on static analysis, REPRESENTED as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Dependency Analysis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Figure.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521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implementation of DARCY, we LEVERAGED CLASSYCLE for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Dependency Analysis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/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Classycle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explores class files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dirty="0" smtClean="0"/>
              <a:t>Complete</a:t>
            </a:r>
            <a:r>
              <a:rPr lang="en-US" baseline="0" dirty="0" smtClean="0"/>
              <a:t> report : All dep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err="1" smtClean="0">
                <a:sym typeface="Wingdings"/>
              </a:rPr>
              <a:t>src</a:t>
            </a:r>
            <a:r>
              <a:rPr lang="en-US" baseline="0" dirty="0" smtClean="0">
                <a:sym typeface="Wingdings"/>
              </a:rPr>
              <a:t>  class &amp; </a:t>
            </a:r>
            <a:r>
              <a:rPr lang="en-US" baseline="0" dirty="0" err="1" smtClean="0">
                <a:sym typeface="Wingdings"/>
              </a:rPr>
              <a:t>pckg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system’s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prescriptive architecture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captures the design decisions made prior to the system’s construction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It is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as-conceived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as-intended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 </a:t>
            </a:r>
            <a:endParaRPr lang="en-US" dirty="0" smtClean="0">
              <a:effectLst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Wingdings" charset="2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Wingdings" charset="2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system’s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descriptive architecture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describes how the system has been built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It is the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as-implemented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as-realized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</a:t>
            </a:r>
            <a:endParaRPr lang="en-US" dirty="0" smtClean="0"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550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Reflection Analysis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identifies usage of reflection in the input application.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321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Reflective invocation of a method, occurs in three stages: </a:t>
            </a:r>
          </a:p>
          <a:p>
            <a:pPr marL="228600" indent="-228600" rtl="0">
              <a:buAutoNum type="arabicParenBoth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class with the method of interest is obtained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ClassLoader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 load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NetClass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the method of interest to be invoked is identified 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getAddress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retrieved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the method of interest is actually invoked. </a:t>
            </a:r>
          </a:p>
          <a:p>
            <a:pPr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backward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identifying all reflective calls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follows the use-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chain the invoked method instance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identify all possible definitions of the method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actual : type open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117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Extracting the actual dependencies of type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ServiceLoader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Usage Analysis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55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</a:t>
            </a:r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 of consuming a service class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obtains a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ServiceLoader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MyService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providers of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MyService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service loader can LOCATE and INSTANCIATE ALL providers of the given service : using the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iterator</a:t>
            </a:r>
          </a:p>
          <a:p>
            <a:pPr rtl="0" fontAlgn="base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: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service provider with the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getService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 is desired</a:t>
            </a:r>
            <a:endParaRPr lang="en-US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leverages a custom static analysis using the Soot framework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identify usage of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java.util.ServiceLoader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input application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 fontAlgn="base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actual dependencies of type uses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Which shows</a:t>
            </a:r>
            <a:r>
              <a:rPr lang="en-US" baseline="0" dirty="0" smtClean="0"/>
              <a:t> : type uses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503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results of the class dependency analysis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TRACES of any actual usage of reflection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TRACES of any actual usage of a service  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stored in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 Dependencies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a database component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035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extracting a prescriptive architecture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Module-Info Scanner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examines all module-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info.java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files within the input Java application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extracts all specified dependencies which are defined at the package level.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6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collected information of specified dependencies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56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goal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identify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EXISTING INSTANCES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inconsistency scenarios previously described.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516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directive in a module-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info.java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Inconsistency Analysis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EXPLORES actual and specified dependencies, stored in their respective database components, </a:t>
            </a: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identify any OCCURANCE of an inconsistent dependency. </a:t>
            </a: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 MATCHING INSTANCE found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 : identified inconsistency , modules affected , specific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directives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74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RESULTS of the detection phase including the TYPE and DETAILS of identified inconsistencies.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stored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used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repair phase.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Ideally</a:t>
            </a:r>
          </a:p>
          <a:p>
            <a:r>
              <a:rPr lang="en-US" dirty="0" smtClean="0"/>
              <a:t>Reality</a:t>
            </a:r>
          </a:p>
          <a:p>
            <a:r>
              <a:rPr lang="en-US" dirty="0" smtClean="0"/>
              <a:t>Arch inconsistency</a:t>
            </a:r>
          </a:p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9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repair inconsistent dependencies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 the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Module-Info Transformer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55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Inconsistencies found in the previous phase are ALL UNNECESSARILLY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Module-Info Transformer 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 to DELETE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MODIFY those inconsistent dependencies specified in the module-info files.</a:t>
            </a:r>
            <a:endParaRPr lang="en-US" sz="1200" b="0" i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For purpose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leveraged ANTLR 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generated a customized parser using Java-9 grammar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that we can modify it to check the records of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Depending on type 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delete/modify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corresponding line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98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238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certain situations, the user may DISAGREE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way it repairs and modifies the specified dependencies 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DARCY is not AWARE of the architect’s or developer’s INTENTIONS.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 library and export some packages for further needs or even allow other modules to reflectively access the internals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Darcy WARNS (potential threats caused by) &amp; allows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override DARCY prior to application of repairs. 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152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explaining the implementation of Darcy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experimental evaluation of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darcy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34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assess the effectiveness of Darcy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 6 research questions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396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study</a:t>
            </a:r>
            <a:r>
              <a:rPr lang="en-US" baseline="0" dirty="0" smtClean="0"/>
              <a:t> this RQ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53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Pervasiveness</a:t>
            </a:r>
            <a:r>
              <a:rPr lang="en-US" baseline="0" dirty="0" smtClean="0"/>
              <a:t> 38</a:t>
            </a:r>
          </a:p>
          <a:p>
            <a:r>
              <a:rPr lang="en-US" baseline="0" dirty="0" smtClean="0">
                <a:sym typeface="Wingdings"/>
              </a:rPr>
              <a:t>table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export</a:t>
            </a: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Among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reqs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 smtClean="0">
                <a:sym typeface="Wingdings"/>
              </a:rPr>
              <a:t>none – provide &amp;  only one -- uses : but cover  risky &amp; may appear</a:t>
            </a:r>
          </a:p>
          <a:p>
            <a:endParaRPr lang="en-US" baseline="0" dirty="0" smtClean="0">
              <a:sym typeface="Wingding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LOC:</a:t>
            </a:r>
            <a:r>
              <a:rPr lang="en-US" baseline="0" dirty="0" smtClean="0"/>
              <a:t> [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9K] [Max 175K]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32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assess the effectiveness of Darcy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 6 research questions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290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Pervasiveness</a:t>
            </a:r>
            <a:r>
              <a:rPr lang="en-US" baseline="0" dirty="0" smtClean="0"/>
              <a:t> 38</a:t>
            </a:r>
          </a:p>
          <a:p>
            <a:r>
              <a:rPr lang="en-US" baseline="0" dirty="0" smtClean="0">
                <a:sym typeface="Wingdings"/>
              </a:rPr>
              <a:t>table</a:t>
            </a:r>
          </a:p>
          <a:p>
            <a:r>
              <a:rPr lang="en-US" baseline="0" dirty="0" err="1" smtClean="0">
                <a:sym typeface="Wingdings"/>
              </a:rPr>
              <a:t>exp</a:t>
            </a:r>
            <a:r>
              <a:rPr lang="en-US" baseline="0" dirty="0" smtClean="0">
                <a:sym typeface="Wingdings"/>
              </a:rPr>
              <a:t> &amp; </a:t>
            </a:r>
            <a:r>
              <a:rPr lang="en-US" baseline="0" dirty="0" err="1" smtClean="0">
                <a:sym typeface="Wingdings"/>
              </a:rPr>
              <a:t>req</a:t>
            </a:r>
            <a:endParaRPr lang="en-US" baseline="0" dirty="0" smtClean="0">
              <a:sym typeface="Wingding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export</a:t>
            </a: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Among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reqs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 smtClean="0">
                <a:sym typeface="Wingdings"/>
              </a:rPr>
              <a:t>none – provide &amp;  only one -- uses : but cover  risky &amp; may appear</a:t>
            </a:r>
          </a:p>
          <a:p>
            <a:endParaRPr lang="en-US" baseline="0" dirty="0" smtClean="0">
              <a:sym typeface="Wingding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 whether Darcy can ACCURATELY detect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manually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Compiled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shows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Darcy’s ability to CORRECTLY repair WITHOUT introducing any unexpected behavior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also test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passing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9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architecture is the primary determinant of a software system’s key properties </a:t>
            </a:r>
            <a:endParaRPr lang="en-US" dirty="0" smtClean="0"/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61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assess the effectiveness of Darcy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 6 research questions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89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Leveraged :</a:t>
            </a:r>
            <a:r>
              <a:rPr lang="en-US" baseline="0" dirty="0" smtClean="0"/>
              <a:t> </a:t>
            </a:r>
            <a:r>
              <a:rPr lang="en-US" dirty="0" smtClean="0"/>
              <a:t>Attack surface = collection</a:t>
            </a:r>
            <a:r>
              <a:rPr lang="en-US" baseline="0" dirty="0" smtClean="0"/>
              <a:t> of </a:t>
            </a:r>
            <a:r>
              <a:rPr lang="en-US" dirty="0" smtClean="0"/>
              <a:t>points </a:t>
            </a:r>
            <a:r>
              <a:rPr lang="en-US" dirty="0" smtClean="0">
                <a:sym typeface="Wingdings"/>
              </a:rPr>
              <a:t> sys res</a:t>
            </a:r>
          </a:p>
          <a:p>
            <a:r>
              <a:rPr lang="en-US" dirty="0" smtClean="0">
                <a:sym typeface="Wingdings"/>
              </a:rPr>
              <a:t>REFLECTS  likelihood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In</a:t>
            </a:r>
            <a:r>
              <a:rPr lang="en-US" baseline="0" dirty="0" smtClean="0">
                <a:sym typeface="Wingdings"/>
              </a:rPr>
              <a:t> the context  main res = module   #</a:t>
            </a:r>
            <a:r>
              <a:rPr lang="en-US" baseline="0" dirty="0" err="1" smtClean="0">
                <a:sym typeface="Wingdings"/>
              </a:rPr>
              <a:t>pckgs</a:t>
            </a:r>
            <a:r>
              <a:rPr lang="en-US" baseline="0" dirty="0" smtClean="0">
                <a:sym typeface="Wingdings"/>
              </a:rPr>
              <a:t> exposed by </a:t>
            </a:r>
            <a:r>
              <a:rPr lang="en-US" baseline="0" dirty="0" err="1" smtClean="0">
                <a:sym typeface="Wingdings"/>
              </a:rPr>
              <a:t>exp</a:t>
            </a:r>
            <a:r>
              <a:rPr lang="en-US" baseline="0" dirty="0" smtClean="0">
                <a:sym typeface="Wingdings"/>
              </a:rPr>
              <a:t> &amp; open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2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able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643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assess the effectiveness of Darcy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 6 research questions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415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/>
              </a:rPr>
              <a:t>For this purpose leveraged two metric : selected from an extensive investigation by  quantification </a:t>
            </a:r>
          </a:p>
          <a:p>
            <a:endParaRPr lang="en-US" baseline="0" dirty="0" smtClean="0">
              <a:sym typeface="Wingding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/>
              </a:rPr>
              <a:t>Roc : measures coupling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/>
              </a:rPr>
              <a:t>low = only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part of all possible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actually utilized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less likely that FAULTS , FAILURES, or ERRORS : introduced by CHANGES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PROPAGATE across modules. </a:t>
            </a:r>
            <a:endParaRPr lang="en-US" dirty="0" smtClean="0"/>
          </a:p>
          <a:p>
            <a:endParaRPr lang="en-US" baseline="0" dirty="0" smtClean="0">
              <a:sym typeface="Wingdings"/>
            </a:endParaRP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NCD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/>
              </a:rPr>
              <a:t>Low =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indicating lower coupling and better encapsulation.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1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able to reduce </a:t>
            </a:r>
            <a:r>
              <a:rPr lang="is-I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40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assess the effectiveness of Darcy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 6 research questions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004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answer : measured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: shows reduction of software bloat IN TEMRS OF runtime memory size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-&gt; particularly SUBSTANTIAL for deployment and scalability goals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microservices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devices that contain very little memory.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9677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assess the effectiveness of Darcy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 6 research questions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261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describes the average execution times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execution time is DOMINATED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Classycle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AVG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9 seconds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74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Variety </a:t>
            </a:r>
            <a:r>
              <a:rPr lang="en-US" dirty="0" smtClean="0">
                <a:sym typeface="Wingdings"/>
              </a:rPr>
              <a:t> addressing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Re-visit</a:t>
            </a:r>
            <a:r>
              <a:rPr lang="en-US" dirty="0" smtClean="0">
                <a:sym typeface="Wingdings"/>
              </a:rPr>
              <a:t> recent drastic</a:t>
            </a:r>
            <a:endParaRPr lang="en-US" dirty="0" smtClean="0"/>
          </a:p>
          <a:p>
            <a:r>
              <a:rPr lang="en-US" dirty="0" smtClean="0"/>
              <a:t>Provides</a:t>
            </a:r>
          </a:p>
          <a:p>
            <a:r>
              <a:rPr lang="en-US" dirty="0" smtClean="0"/>
              <a:t>Introduces</a:t>
            </a:r>
            <a:r>
              <a:rPr lang="en-US" baseline="0" dirty="0" smtClean="0"/>
              <a:t> notions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Possible </a:t>
            </a:r>
            <a:r>
              <a:rPr lang="en-US" baseline="0" dirty="0" smtClean="0">
                <a:sym typeface="Wingdings"/>
              </a:rPr>
              <a:t> resolve arch </a:t>
            </a:r>
            <a:r>
              <a:rPr lang="en-US" baseline="0" dirty="0" err="1" smtClean="0">
                <a:sym typeface="Wingdings"/>
              </a:rPr>
              <a:t>incon</a:t>
            </a:r>
            <a:r>
              <a:rPr lang="en-US" baseline="0" dirty="0" smtClean="0">
                <a:sym typeface="Wingdings"/>
              </a:rPr>
              <a:t> more accurately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9630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633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Formally 8</a:t>
            </a:r>
          </a:p>
          <a:p>
            <a:r>
              <a:rPr lang="en-US" dirty="0" smtClean="0"/>
              <a:t>Introduce Darcy : leverage </a:t>
            </a:r>
            <a:r>
              <a:rPr lang="en-US" dirty="0" err="1" smtClean="0"/>
              <a:t>def</a:t>
            </a:r>
            <a:r>
              <a:rPr lang="en-US" dirty="0" smtClean="0"/>
              <a:t> &amp; custom</a:t>
            </a:r>
            <a:r>
              <a:rPr lang="en-US" baseline="0" dirty="0" smtClean="0"/>
              <a:t> static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effectively</a:t>
            </a:r>
            <a:r>
              <a:rPr lang="en-US" baseline="0" dirty="0" smtClean="0"/>
              <a:t> &amp;</a:t>
            </a:r>
            <a:r>
              <a:rPr lang="en-US" dirty="0" smtClean="0"/>
              <a:t> robustly</a:t>
            </a:r>
          </a:p>
          <a:p>
            <a:r>
              <a:rPr lang="en-US" dirty="0" smtClean="0"/>
              <a:t>Results in</a:t>
            </a:r>
            <a:r>
              <a:rPr lang="en-US" baseline="0" dirty="0" smtClean="0"/>
              <a:t> </a:t>
            </a:r>
            <a:r>
              <a:rPr lang="is-IS" baseline="0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Also ORACLE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future: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be expanded to : vis &amp;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pIug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aim to extend the idea to generate integration test plans for the dep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113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265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Recall</a:t>
            </a:r>
            <a:r>
              <a:rPr lang="en-US" baseline="0" dirty="0" smtClean="0"/>
              <a:t> requires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6515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Recall</a:t>
            </a:r>
            <a:r>
              <a:rPr lang="en-US" baseline="0" dirty="0" smtClean="0"/>
              <a:t> requires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704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306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750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74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Recall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0702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1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Specifically in java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4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far</a:t>
            </a: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discuss the architectural inconsistencies in this context, I am going to first explain the new java module system,  in more depth.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61AAD-07B4-0949-8827-15429FC30E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4CB1-0AE0-9B49-AD7D-10491F651F70}" type="datetime1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CE3A-AC44-EB4D-93C4-8A3A951F0614}" type="datetime1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C88E-73DE-5E4D-909E-AC2679057AF1}" type="datetime1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82323" y="6546967"/>
            <a:ext cx="509677" cy="31311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67349"/>
            <a:ext cx="10972800" cy="8820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Hebrew" charset="-79"/>
                <a:ea typeface="Arial Hebrew" charset="-79"/>
                <a:cs typeface="Arial Hebrew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13164"/>
            <a:ext cx="10972800" cy="4712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entury Gothic"/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  <a:latin typeface="+mn-lt"/>
                <a:cs typeface="Century Gothic"/>
              </a:defRPr>
            </a:lvl2pPr>
            <a:lvl3pPr marL="914400" indent="0">
              <a:buNone/>
              <a:defRPr>
                <a:latin typeface="+mn-lt"/>
                <a:cs typeface="Century Gothic"/>
              </a:defRPr>
            </a:lvl3pPr>
            <a:lvl4pPr marL="1371600" indent="0">
              <a:buNone/>
              <a:defRPr>
                <a:latin typeface="+mn-lt"/>
                <a:cs typeface="Century Gothic"/>
              </a:defRPr>
            </a:lvl4pPr>
            <a:lvl5pPr marL="1828800" indent="0">
              <a:buNone/>
              <a:defRPr>
                <a:latin typeface="+mn-lt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61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13FB-E498-724F-B337-4F4AD6671694}" type="datetime1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F3A7-747D-5149-9969-BF474A86A3FB}" type="datetime1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A65-77A9-C94D-847C-AE308D90811A}" type="datetime1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7600-A7E2-E543-B7F9-DC4A2E0289A2}" type="datetime1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8719-41B3-D048-B1DE-3F9664A04895}" type="datetime1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D9F7-8EF3-A84A-8BBD-A78DCF729678}" type="datetime1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C425-C2CF-0043-BBD7-340C29854EE8}" type="datetime1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7D794-2D2E-4541-9E9F-A1A5AAB9AC6C}" type="datetime1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759BC-0F49-304D-BEE5-C5922A4EF37A}" type="datetime1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A9891-A7DB-DD47-A3DE-88F45BAB9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4" Type="http://schemas.openxmlformats.org/officeDocument/2006/relationships/image" Target="../media/image27.png"/><Relationship Id="rId5" Type="http://schemas.openxmlformats.org/officeDocument/2006/relationships/image" Target="../media/image8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8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8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0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5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895" y="410816"/>
            <a:ext cx="10819269" cy="1698487"/>
          </a:xfrm>
        </p:spPr>
        <p:txBody>
          <a:bodyPr>
            <a:normAutofit/>
          </a:bodyPr>
          <a:lstStyle/>
          <a:p>
            <a:r>
              <a:rPr lang="en-US" sz="5000" dirty="0" smtClean="0">
                <a:latin typeface="Britannic Bold" charset="0"/>
                <a:ea typeface="Britannic Bold" charset="0"/>
                <a:cs typeface="Britannic Bold" charset="0"/>
              </a:rPr>
              <a:t>Detection and Repair of Architectural Inconsistencies in Java</a:t>
            </a:r>
            <a:endParaRPr lang="en-US" sz="5000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454192" y="3126856"/>
            <a:ext cx="8966199" cy="2245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Negar Ghorbani</a:t>
            </a:r>
            <a:endParaRPr lang="en-US" sz="2800" dirty="0"/>
          </a:p>
          <a:p>
            <a:endParaRPr lang="en-US" dirty="0" smtClean="0"/>
          </a:p>
          <a:p>
            <a:r>
              <a:rPr lang="en-US" sz="2000" dirty="0" smtClean="0"/>
              <a:t>Donald Bren School of Information and Computer Science</a:t>
            </a:r>
          </a:p>
          <a:p>
            <a:r>
              <a:rPr lang="en-US" sz="2000" dirty="0" smtClean="0"/>
              <a:t>University of California, Irvine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45" y="5243847"/>
            <a:ext cx="1096561" cy="976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52" y="5186254"/>
            <a:ext cx="1092103" cy="109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Java; One Of The Most Widely Used Programming Languages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38" y="1825625"/>
            <a:ext cx="9314924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The Change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7408"/>
          </a:xfrm>
        </p:spPr>
        <p:txBody>
          <a:bodyPr>
            <a:normAutofit/>
          </a:bodyPr>
          <a:lstStyle/>
          <a:p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  <a:p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09523" y="3203501"/>
            <a:ext cx="8771600" cy="31433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1455" y="4012444"/>
            <a:ext cx="5764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Java Platform Module System</a:t>
            </a:r>
          </a:p>
          <a:p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0890" y="4690260"/>
            <a:ext cx="2328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in</a:t>
            </a:r>
          </a:p>
          <a:p>
            <a:pPr algn="ctr"/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Java 9</a:t>
            </a:r>
          </a:p>
          <a:p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3407" y="4256332"/>
            <a:ext cx="6471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First </a:t>
            </a:r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I</a:t>
            </a: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nstance of Encapsulation of Modules</a:t>
            </a:r>
          </a:p>
          <a:p>
            <a:endParaRPr lang="en-US" sz="2800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Rich Software Architectural Interfaces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14" y="1925671"/>
            <a:ext cx="1512813" cy="1512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43" y="4387428"/>
            <a:ext cx="270748" cy="270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43" y="5238386"/>
            <a:ext cx="270748" cy="2707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defTabSz="914400" rtl="0" eaLnBrk="1" latinLnBrk="0" hangingPunct="1"/>
            <a:fld id="{A62A9891-A7DB-DD47-A3DE-88F45BAB9A9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a typeface="Arial Hebrew" charset="-79"/>
                <a:cs typeface="Arial Hebrew" charset="-79"/>
              </a:rPr>
              <a:pPr marL="0" defTabSz="914400" rtl="0" eaLnBrk="1" latinLnBrk="0" hangingPunct="1"/>
              <a:t>10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50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L 0.00027 -0.098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What’s New in JPMS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992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Modular Source Code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Modular 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JDK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Encapsulate Most Internal APIs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Modular Run-Time Image</a:t>
            </a:r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75" y="711712"/>
            <a:ext cx="2115025" cy="1113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45" y="3459162"/>
            <a:ext cx="3922555" cy="26130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Java Applications: 8 vs. 9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14650" y="1482777"/>
            <a:ext cx="6362699" cy="51573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81350" y="2634337"/>
            <a:ext cx="5829300" cy="384266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96149" y="3549774"/>
            <a:ext cx="4999703" cy="278232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4249" y="3554471"/>
            <a:ext cx="103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Packages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02626" y="4061466"/>
            <a:ext cx="4569541" cy="204940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2626" y="4213846"/>
            <a:ext cx="295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Types (Classes, Interfaces, </a:t>
            </a:r>
            <a:r>
              <a:rPr lang="is-I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…)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88869" y="4745408"/>
            <a:ext cx="860893" cy="11442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Code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29982" y="4745408"/>
            <a:ext cx="860893" cy="1144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Data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71095" y="4745408"/>
            <a:ext cx="1823312" cy="1144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Resources: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XML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Properties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etc.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99924" y="2850215"/>
            <a:ext cx="1184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Modules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90875" y="2854906"/>
            <a:ext cx="2604977" cy="5497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Module Descriptor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94841" y="1886048"/>
            <a:ext cx="26327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Java 8 Application</a:t>
            </a: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5874">
            <a:off x="5295156" y="2022082"/>
            <a:ext cx="566123" cy="37510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91151" y="1541362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9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62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3" grpId="0"/>
      <p:bldP spid="25" grpId="0" animBg="1"/>
      <p:bldP spid="29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69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A Java Application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a typeface="Arial Hebrew" charset="-79"/>
                <a:cs typeface="Arial Hebrew" charset="-79"/>
              </a:rPr>
              <a:t>13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Arial Hebrew" charset="-79"/>
              <a:cs typeface="Arial Hebrew" charset="-79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1404699" y="3616511"/>
            <a:ext cx="840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7" y="3189911"/>
            <a:ext cx="711001" cy="853201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4065328" y="3640480"/>
            <a:ext cx="840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042744" y="4559446"/>
            <a:ext cx="1457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65" y="4365469"/>
            <a:ext cx="711001" cy="853201"/>
          </a:xfrm>
          <a:prstGeom prst="rect">
            <a:avLst/>
          </a:prstGeom>
        </p:spPr>
      </p:pic>
      <p:cxnSp>
        <p:nvCxnSpPr>
          <p:cNvPr id="80" name="Straight Connector 79"/>
          <p:cNvCxnSpPr/>
          <p:nvPr/>
        </p:nvCxnSpPr>
        <p:spPr>
          <a:xfrm>
            <a:off x="3456287" y="5195127"/>
            <a:ext cx="1833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924253" y="5300931"/>
            <a:ext cx="14103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 rot="5400000">
            <a:off x="3002789" y="3867267"/>
            <a:ext cx="1205563" cy="74201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5400000">
            <a:off x="1454959" y="3891923"/>
            <a:ext cx="1205563" cy="74201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16200000" flipH="1">
            <a:off x="4657945" y="4046466"/>
            <a:ext cx="936918" cy="50420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06" y="3172344"/>
            <a:ext cx="711001" cy="853201"/>
          </a:xfrm>
          <a:prstGeom prst="rect">
            <a:avLst/>
          </a:prstGeom>
        </p:spPr>
      </p:pic>
      <p:cxnSp>
        <p:nvCxnSpPr>
          <p:cNvPr id="91" name="Elbow Connector 90"/>
          <p:cNvCxnSpPr/>
          <p:nvPr/>
        </p:nvCxnSpPr>
        <p:spPr>
          <a:xfrm rot="16200000" flipH="1">
            <a:off x="4037638" y="4019213"/>
            <a:ext cx="543808" cy="3516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58" y="4341926"/>
            <a:ext cx="711001" cy="85320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28" y="3193834"/>
            <a:ext cx="711001" cy="853201"/>
          </a:xfrm>
          <a:prstGeom prst="rect">
            <a:avLst/>
          </a:prstGeom>
        </p:spPr>
      </p:pic>
      <p:cxnSp>
        <p:nvCxnSpPr>
          <p:cNvPr id="94" name="Elbow Connector 93"/>
          <p:cNvCxnSpPr/>
          <p:nvPr/>
        </p:nvCxnSpPr>
        <p:spPr>
          <a:xfrm>
            <a:off x="958047" y="5133051"/>
            <a:ext cx="625630" cy="219536"/>
          </a:xfrm>
          <a:prstGeom prst="bentConnector3">
            <a:avLst>
              <a:gd name="adj1" fmla="val -43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8" y="4447730"/>
            <a:ext cx="711001" cy="8532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22" y="4706451"/>
            <a:ext cx="711001" cy="853201"/>
          </a:xfrm>
          <a:prstGeom prst="rect">
            <a:avLst/>
          </a:prstGeom>
        </p:spPr>
      </p:pic>
      <p:cxnSp>
        <p:nvCxnSpPr>
          <p:cNvPr id="107" name="Elbow Connector 106"/>
          <p:cNvCxnSpPr/>
          <p:nvPr/>
        </p:nvCxnSpPr>
        <p:spPr>
          <a:xfrm rot="5400000">
            <a:off x="7407765" y="4074746"/>
            <a:ext cx="1157710" cy="37491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rot="16200000" flipH="1">
            <a:off x="8114285" y="3901423"/>
            <a:ext cx="791103" cy="36651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8693096" y="4792069"/>
            <a:ext cx="10360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>
            <a:off x="7083525" y="4911613"/>
            <a:ext cx="621576" cy="389318"/>
          </a:xfrm>
          <a:prstGeom prst="bentConnector3">
            <a:avLst>
              <a:gd name="adj1" fmla="val 157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10800000" flipV="1">
            <a:off x="7943912" y="4883375"/>
            <a:ext cx="729225" cy="417556"/>
          </a:xfrm>
          <a:prstGeom prst="bentConnector3">
            <a:avLst>
              <a:gd name="adj1" fmla="val 33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6200000" flipH="1">
            <a:off x="10056035" y="4119266"/>
            <a:ext cx="996860" cy="5313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>
            <a:off x="9869146" y="4767030"/>
            <a:ext cx="945348" cy="55241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9125938" y="3635494"/>
            <a:ext cx="10360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8092596" y="3417445"/>
            <a:ext cx="10360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/>
          <p:nvPr/>
        </p:nvCxnSpPr>
        <p:spPr>
          <a:xfrm rot="16200000" flipH="1">
            <a:off x="8933850" y="3781553"/>
            <a:ext cx="996860" cy="5313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80" y="3124560"/>
            <a:ext cx="711001" cy="85320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29" y="3128666"/>
            <a:ext cx="711001" cy="85320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97" y="4221801"/>
            <a:ext cx="711001" cy="85320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435" y="4685983"/>
            <a:ext cx="711001" cy="853201"/>
          </a:xfrm>
          <a:prstGeom prst="rect">
            <a:avLst/>
          </a:prstGeom>
        </p:spPr>
      </p:pic>
      <p:cxnSp>
        <p:nvCxnSpPr>
          <p:cNvPr id="162" name="Elbow Connector 161"/>
          <p:cNvCxnSpPr/>
          <p:nvPr/>
        </p:nvCxnSpPr>
        <p:spPr>
          <a:xfrm rot="16200000" flipH="1">
            <a:off x="7180671" y="2459887"/>
            <a:ext cx="1241454" cy="559111"/>
          </a:xfrm>
          <a:prstGeom prst="bentConnector3">
            <a:avLst>
              <a:gd name="adj1" fmla="val 414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/>
          <p:nvPr/>
        </p:nvCxnSpPr>
        <p:spPr>
          <a:xfrm rot="10800000" flipV="1">
            <a:off x="2512583" y="2144544"/>
            <a:ext cx="3406633" cy="1430835"/>
          </a:xfrm>
          <a:prstGeom prst="bentConnector3">
            <a:avLst>
              <a:gd name="adj1" fmla="val 999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96" y="3172344"/>
            <a:ext cx="711001" cy="85320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99" y="1725940"/>
            <a:ext cx="711001" cy="85320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65" y="1717945"/>
            <a:ext cx="711001" cy="853201"/>
          </a:xfrm>
          <a:prstGeom prst="rect">
            <a:avLst/>
          </a:prstGeom>
        </p:spPr>
      </p:pic>
      <p:cxnSp>
        <p:nvCxnSpPr>
          <p:cNvPr id="169" name="Straight Connector 168"/>
          <p:cNvCxnSpPr/>
          <p:nvPr/>
        </p:nvCxnSpPr>
        <p:spPr>
          <a:xfrm flipV="1">
            <a:off x="3234562" y="5300931"/>
            <a:ext cx="0" cy="1055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7943912" y="5242819"/>
            <a:ext cx="0" cy="1113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9807880" y="4788301"/>
            <a:ext cx="0" cy="15680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7" y="4663305"/>
            <a:ext cx="711001" cy="85320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11" y="4643986"/>
            <a:ext cx="711001" cy="85320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81" y="4195012"/>
            <a:ext cx="711001" cy="853201"/>
          </a:xfrm>
          <a:prstGeom prst="rect">
            <a:avLst/>
          </a:prstGeom>
        </p:spPr>
      </p:pic>
      <p:cxnSp>
        <p:nvCxnSpPr>
          <p:cNvPr id="175" name="Elbow Connector 174"/>
          <p:cNvCxnSpPr/>
          <p:nvPr/>
        </p:nvCxnSpPr>
        <p:spPr>
          <a:xfrm rot="10800000" flipV="1">
            <a:off x="5383063" y="4484399"/>
            <a:ext cx="1632568" cy="53873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endCxn id="67" idx="0"/>
          </p:cNvCxnSpPr>
          <p:nvPr/>
        </p:nvCxnSpPr>
        <p:spPr>
          <a:xfrm rot="10800000">
            <a:off x="4065330" y="3193835"/>
            <a:ext cx="4108747" cy="144587"/>
          </a:xfrm>
          <a:prstGeom prst="bentConnector4">
            <a:avLst>
              <a:gd name="adj1" fmla="val 45674"/>
              <a:gd name="adj2" fmla="val 3757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>
            <a:endCxn id="71" idx="2"/>
          </p:cNvCxnSpPr>
          <p:nvPr/>
        </p:nvCxnSpPr>
        <p:spPr>
          <a:xfrm rot="10800000" flipV="1">
            <a:off x="2585066" y="4783488"/>
            <a:ext cx="4307544" cy="435181"/>
          </a:xfrm>
          <a:prstGeom prst="bentConnector4">
            <a:avLst>
              <a:gd name="adj1" fmla="val 10823"/>
              <a:gd name="adj2" fmla="val 2062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10" y="4559446"/>
            <a:ext cx="711001" cy="85320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62" y="4236704"/>
            <a:ext cx="711001" cy="85320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29" y="3097170"/>
            <a:ext cx="711001" cy="853201"/>
          </a:xfrm>
          <a:prstGeom prst="rect">
            <a:avLst/>
          </a:prstGeom>
        </p:spPr>
      </p:pic>
      <p:sp>
        <p:nvSpPr>
          <p:cNvPr id="193" name="Rectangle 192"/>
          <p:cNvSpPr/>
          <p:nvPr/>
        </p:nvSpPr>
        <p:spPr>
          <a:xfrm>
            <a:off x="489098" y="1282794"/>
            <a:ext cx="11142921" cy="482029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94" name="Process 193"/>
          <p:cNvSpPr/>
          <p:nvPr/>
        </p:nvSpPr>
        <p:spPr>
          <a:xfrm>
            <a:off x="489098" y="1284971"/>
            <a:ext cx="1740467" cy="420856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App.java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1383413" y="6313526"/>
            <a:ext cx="3499885" cy="486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java.logging.x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527556" y="6313526"/>
            <a:ext cx="3168503" cy="486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java.desktop.y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34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a typeface="Arial Hebrew" charset="-79"/>
                <a:cs typeface="Arial Hebrew" charset="-79"/>
              </a:rPr>
              <a:t>14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Arial Hebrew" charset="-79"/>
              <a:cs typeface="Arial Hebrew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946" y="3049188"/>
            <a:ext cx="2620615" cy="11726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34574" y="3071803"/>
            <a:ext cx="2399108" cy="10894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3946" y="4346732"/>
            <a:ext cx="3262619" cy="1150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6578" y="4269563"/>
            <a:ext cx="1708428" cy="12276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21526" y="3087543"/>
            <a:ext cx="3530009" cy="9272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03391" y="4154527"/>
            <a:ext cx="2325447" cy="13839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48879" y="4160303"/>
            <a:ext cx="2354022" cy="13615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88686" y="1553273"/>
            <a:ext cx="3284575" cy="7971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1404699" y="3616511"/>
            <a:ext cx="840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7" y="3189911"/>
            <a:ext cx="711001" cy="853201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4065328" y="3640480"/>
            <a:ext cx="840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042744" y="4559446"/>
            <a:ext cx="1457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65" y="4365469"/>
            <a:ext cx="711001" cy="853201"/>
          </a:xfrm>
          <a:prstGeom prst="rect">
            <a:avLst/>
          </a:prstGeom>
        </p:spPr>
      </p:pic>
      <p:cxnSp>
        <p:nvCxnSpPr>
          <p:cNvPr id="80" name="Straight Connector 79"/>
          <p:cNvCxnSpPr/>
          <p:nvPr/>
        </p:nvCxnSpPr>
        <p:spPr>
          <a:xfrm>
            <a:off x="3456287" y="5195127"/>
            <a:ext cx="1833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924253" y="5300931"/>
            <a:ext cx="14103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 rot="5400000">
            <a:off x="3002789" y="3867267"/>
            <a:ext cx="1205563" cy="74201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5400000">
            <a:off x="1454959" y="3891923"/>
            <a:ext cx="1205563" cy="74201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16200000" flipH="1">
            <a:off x="4657945" y="4046466"/>
            <a:ext cx="936918" cy="50420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06" y="3172344"/>
            <a:ext cx="711001" cy="853201"/>
          </a:xfrm>
          <a:prstGeom prst="rect">
            <a:avLst/>
          </a:prstGeom>
        </p:spPr>
      </p:pic>
      <p:cxnSp>
        <p:nvCxnSpPr>
          <p:cNvPr id="91" name="Elbow Connector 90"/>
          <p:cNvCxnSpPr/>
          <p:nvPr/>
        </p:nvCxnSpPr>
        <p:spPr>
          <a:xfrm rot="16200000" flipH="1">
            <a:off x="4037638" y="4019213"/>
            <a:ext cx="543808" cy="3516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58" y="4341926"/>
            <a:ext cx="711001" cy="85320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28" y="3193834"/>
            <a:ext cx="711001" cy="853201"/>
          </a:xfrm>
          <a:prstGeom prst="rect">
            <a:avLst/>
          </a:prstGeom>
        </p:spPr>
      </p:pic>
      <p:cxnSp>
        <p:nvCxnSpPr>
          <p:cNvPr id="94" name="Elbow Connector 93"/>
          <p:cNvCxnSpPr/>
          <p:nvPr/>
        </p:nvCxnSpPr>
        <p:spPr>
          <a:xfrm>
            <a:off x="958047" y="5133051"/>
            <a:ext cx="625630" cy="219536"/>
          </a:xfrm>
          <a:prstGeom prst="bentConnector3">
            <a:avLst>
              <a:gd name="adj1" fmla="val -43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8" y="4447730"/>
            <a:ext cx="711001" cy="8532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22" y="4706451"/>
            <a:ext cx="711001" cy="853201"/>
          </a:xfrm>
          <a:prstGeom prst="rect">
            <a:avLst/>
          </a:prstGeom>
        </p:spPr>
      </p:pic>
      <p:cxnSp>
        <p:nvCxnSpPr>
          <p:cNvPr id="107" name="Elbow Connector 106"/>
          <p:cNvCxnSpPr/>
          <p:nvPr/>
        </p:nvCxnSpPr>
        <p:spPr>
          <a:xfrm rot="5400000">
            <a:off x="7407765" y="4074746"/>
            <a:ext cx="1157710" cy="37491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rot="16200000" flipH="1">
            <a:off x="8114285" y="3901423"/>
            <a:ext cx="791103" cy="36651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8693096" y="4792069"/>
            <a:ext cx="10360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>
            <a:off x="7083525" y="4911613"/>
            <a:ext cx="621576" cy="389318"/>
          </a:xfrm>
          <a:prstGeom prst="bentConnector3">
            <a:avLst>
              <a:gd name="adj1" fmla="val 157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10800000" flipV="1">
            <a:off x="7943912" y="4883375"/>
            <a:ext cx="729225" cy="417556"/>
          </a:xfrm>
          <a:prstGeom prst="bentConnector3">
            <a:avLst>
              <a:gd name="adj1" fmla="val 33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6200000" flipH="1">
            <a:off x="10056035" y="4119266"/>
            <a:ext cx="996860" cy="5313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>
            <a:off x="9869146" y="4767030"/>
            <a:ext cx="945348" cy="55241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9125938" y="3635494"/>
            <a:ext cx="10360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8092596" y="3417445"/>
            <a:ext cx="10360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/>
          <p:nvPr/>
        </p:nvCxnSpPr>
        <p:spPr>
          <a:xfrm rot="16200000" flipH="1">
            <a:off x="8933850" y="3781553"/>
            <a:ext cx="996860" cy="5313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80" y="3124560"/>
            <a:ext cx="711001" cy="85320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29" y="3128666"/>
            <a:ext cx="711001" cy="85320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97" y="4221801"/>
            <a:ext cx="711001" cy="85320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435" y="4685983"/>
            <a:ext cx="711001" cy="853201"/>
          </a:xfrm>
          <a:prstGeom prst="rect">
            <a:avLst/>
          </a:prstGeom>
        </p:spPr>
      </p:pic>
      <p:cxnSp>
        <p:nvCxnSpPr>
          <p:cNvPr id="162" name="Elbow Connector 161"/>
          <p:cNvCxnSpPr/>
          <p:nvPr/>
        </p:nvCxnSpPr>
        <p:spPr>
          <a:xfrm rot="16200000" flipH="1">
            <a:off x="7180671" y="2459887"/>
            <a:ext cx="1241454" cy="559111"/>
          </a:xfrm>
          <a:prstGeom prst="bentConnector3">
            <a:avLst>
              <a:gd name="adj1" fmla="val 63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/>
          <p:nvPr/>
        </p:nvCxnSpPr>
        <p:spPr>
          <a:xfrm rot="10800000" flipV="1">
            <a:off x="2512582" y="2108798"/>
            <a:ext cx="3301936" cy="1466582"/>
          </a:xfrm>
          <a:prstGeom prst="bentConnector3">
            <a:avLst>
              <a:gd name="adj1" fmla="val 1008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96" y="3172344"/>
            <a:ext cx="711001" cy="85320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02" y="1518019"/>
            <a:ext cx="711001" cy="85320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87" y="1525267"/>
            <a:ext cx="711001" cy="853201"/>
          </a:xfrm>
          <a:prstGeom prst="rect">
            <a:avLst/>
          </a:prstGeom>
        </p:spPr>
      </p:pic>
      <p:cxnSp>
        <p:nvCxnSpPr>
          <p:cNvPr id="169" name="Straight Connector 168"/>
          <p:cNvCxnSpPr/>
          <p:nvPr/>
        </p:nvCxnSpPr>
        <p:spPr>
          <a:xfrm flipV="1">
            <a:off x="3234561" y="5300931"/>
            <a:ext cx="0" cy="1055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7943912" y="5242819"/>
            <a:ext cx="0" cy="1113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V="1">
            <a:off x="9807880" y="4788301"/>
            <a:ext cx="0" cy="15680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27" y="4663305"/>
            <a:ext cx="711001" cy="853201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11" y="4643986"/>
            <a:ext cx="711001" cy="85320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81" y="4195012"/>
            <a:ext cx="711001" cy="853201"/>
          </a:xfrm>
          <a:prstGeom prst="rect">
            <a:avLst/>
          </a:prstGeom>
        </p:spPr>
      </p:pic>
      <p:cxnSp>
        <p:nvCxnSpPr>
          <p:cNvPr id="175" name="Elbow Connector 174"/>
          <p:cNvCxnSpPr/>
          <p:nvPr/>
        </p:nvCxnSpPr>
        <p:spPr>
          <a:xfrm rot="10800000" flipV="1">
            <a:off x="5383063" y="4484399"/>
            <a:ext cx="1632568" cy="53873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endCxn id="67" idx="0"/>
          </p:cNvCxnSpPr>
          <p:nvPr/>
        </p:nvCxnSpPr>
        <p:spPr>
          <a:xfrm rot="10800000">
            <a:off x="4065330" y="3193835"/>
            <a:ext cx="4108747" cy="144587"/>
          </a:xfrm>
          <a:prstGeom prst="bentConnector4">
            <a:avLst>
              <a:gd name="adj1" fmla="val 45674"/>
              <a:gd name="adj2" fmla="val 3169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>
            <a:endCxn id="71" idx="2"/>
          </p:cNvCxnSpPr>
          <p:nvPr/>
        </p:nvCxnSpPr>
        <p:spPr>
          <a:xfrm rot="10800000" flipV="1">
            <a:off x="2585066" y="4783488"/>
            <a:ext cx="4307544" cy="435181"/>
          </a:xfrm>
          <a:prstGeom prst="bentConnector4">
            <a:avLst>
              <a:gd name="adj1" fmla="val 10823"/>
              <a:gd name="adj2" fmla="val 2062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10" y="4559446"/>
            <a:ext cx="711001" cy="85320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62" y="4236704"/>
            <a:ext cx="711001" cy="85320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29" y="3097170"/>
            <a:ext cx="711001" cy="853201"/>
          </a:xfrm>
          <a:prstGeom prst="rect">
            <a:avLst/>
          </a:prstGeom>
        </p:spPr>
      </p:pic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838200" y="17269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A Java Application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89098" y="1282794"/>
            <a:ext cx="11142921" cy="482029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2" name="Process 81"/>
          <p:cNvSpPr/>
          <p:nvPr/>
        </p:nvSpPr>
        <p:spPr>
          <a:xfrm>
            <a:off x="489098" y="1284971"/>
            <a:ext cx="1740467" cy="420856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App.java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383413" y="6313526"/>
            <a:ext cx="3499885" cy="486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java.logging.x</a:t>
            </a:r>
            <a:endParaRPr lang="en-US" dirty="0" smtClean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527556" y="6313526"/>
            <a:ext cx="3168503" cy="486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java.desktop.y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23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a typeface="Arial Hebrew" charset="-79"/>
                <a:cs typeface="Arial Hebrew" charset="-79"/>
              </a:rPr>
              <a:t>15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Arial Hebrew" charset="-79"/>
              <a:cs typeface="Arial Hebrew" charset="-79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4065328" y="3810600"/>
            <a:ext cx="840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042744" y="4729566"/>
            <a:ext cx="1457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456287" y="5365247"/>
            <a:ext cx="1833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924253" y="5471051"/>
            <a:ext cx="14103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 rot="5400000">
            <a:off x="3002789" y="4037387"/>
            <a:ext cx="1205563" cy="74201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5400000">
            <a:off x="1454959" y="4062043"/>
            <a:ext cx="1205563" cy="74201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16200000" flipH="1">
            <a:off x="4657945" y="4216586"/>
            <a:ext cx="936918" cy="50420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16200000" flipH="1">
            <a:off x="4037638" y="4189333"/>
            <a:ext cx="543808" cy="3516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/>
          <p:nvPr/>
        </p:nvCxnSpPr>
        <p:spPr>
          <a:xfrm>
            <a:off x="958047" y="5303171"/>
            <a:ext cx="625630" cy="219536"/>
          </a:xfrm>
          <a:prstGeom prst="bentConnector3">
            <a:avLst>
              <a:gd name="adj1" fmla="val -43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/>
          <p:nvPr/>
        </p:nvCxnSpPr>
        <p:spPr>
          <a:xfrm rot="5400000">
            <a:off x="7407765" y="4244866"/>
            <a:ext cx="1157710" cy="37491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rot="16200000" flipH="1">
            <a:off x="8114285" y="4071543"/>
            <a:ext cx="791103" cy="36651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8693096" y="4962189"/>
            <a:ext cx="10360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>
            <a:off x="7083525" y="5081733"/>
            <a:ext cx="621576" cy="389318"/>
          </a:xfrm>
          <a:prstGeom prst="bentConnector3">
            <a:avLst>
              <a:gd name="adj1" fmla="val 1578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10800000" flipV="1">
            <a:off x="7943912" y="5053495"/>
            <a:ext cx="729225" cy="417556"/>
          </a:xfrm>
          <a:prstGeom prst="bentConnector3">
            <a:avLst>
              <a:gd name="adj1" fmla="val 334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6200000" flipH="1">
            <a:off x="10056035" y="4289386"/>
            <a:ext cx="996860" cy="5313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>
            <a:off x="9869146" y="4937150"/>
            <a:ext cx="945348" cy="55241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9125938" y="3805614"/>
            <a:ext cx="10360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8092596" y="3587565"/>
            <a:ext cx="10360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/>
          <p:nvPr/>
        </p:nvCxnSpPr>
        <p:spPr>
          <a:xfrm rot="16200000" flipH="1">
            <a:off x="8933850" y="3951673"/>
            <a:ext cx="996860" cy="5313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/>
          <p:nvPr/>
        </p:nvCxnSpPr>
        <p:spPr>
          <a:xfrm rot="16200000" flipH="1">
            <a:off x="7180671" y="2630007"/>
            <a:ext cx="1241454" cy="559111"/>
          </a:xfrm>
          <a:prstGeom prst="bentConnector3">
            <a:avLst>
              <a:gd name="adj1" fmla="val 637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/>
          <p:nvPr/>
        </p:nvCxnSpPr>
        <p:spPr>
          <a:xfrm rot="10800000" flipV="1">
            <a:off x="2512582" y="2278918"/>
            <a:ext cx="3301936" cy="1466582"/>
          </a:xfrm>
          <a:prstGeom prst="bentConnector3">
            <a:avLst>
              <a:gd name="adj1" fmla="val 1008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3329222" y="5471051"/>
            <a:ext cx="5352" cy="8852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V="1">
            <a:off x="7943912" y="5412939"/>
            <a:ext cx="0" cy="943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9842184" y="4958421"/>
            <a:ext cx="0" cy="1397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/>
          <p:cNvCxnSpPr/>
          <p:nvPr/>
        </p:nvCxnSpPr>
        <p:spPr>
          <a:xfrm rot="10800000" flipV="1">
            <a:off x="5383063" y="4654519"/>
            <a:ext cx="1632568" cy="53873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/>
          <p:nvPr/>
        </p:nvCxnSpPr>
        <p:spPr>
          <a:xfrm rot="10800000">
            <a:off x="4065330" y="3363955"/>
            <a:ext cx="4108747" cy="144587"/>
          </a:xfrm>
          <a:prstGeom prst="bentConnector4">
            <a:avLst>
              <a:gd name="adj1" fmla="val 45674"/>
              <a:gd name="adj2" fmla="val 3169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/>
          <p:nvPr/>
        </p:nvCxnSpPr>
        <p:spPr>
          <a:xfrm rot="10800000" flipV="1">
            <a:off x="2585066" y="4953608"/>
            <a:ext cx="4307544" cy="435181"/>
          </a:xfrm>
          <a:prstGeom prst="bentConnector4">
            <a:avLst>
              <a:gd name="adj1" fmla="val 10823"/>
              <a:gd name="adj2" fmla="val 20628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838200" y="17269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A Java Application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946" y="3219308"/>
            <a:ext cx="2620615" cy="11726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com.foo.utils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34574" y="3241923"/>
            <a:ext cx="2399108" cy="10894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com.foo.internal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3946" y="4516852"/>
            <a:ext cx="3262619" cy="1150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com.foo.network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6578" y="4439683"/>
            <a:ext cx="1708428" cy="12276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com.foo.exnet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69747" y="3171890"/>
            <a:ext cx="3530009" cy="9272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com.bar.lang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03391" y="4324647"/>
            <a:ext cx="2325447" cy="13839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com.bar.http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48879" y="4330423"/>
            <a:ext cx="2354022" cy="13615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com.bar.impl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161662" y="1709349"/>
            <a:ext cx="3284575" cy="7455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com.service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89098" y="1282794"/>
            <a:ext cx="11142921" cy="482029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1" name="Process 80"/>
          <p:cNvSpPr/>
          <p:nvPr/>
        </p:nvSpPr>
        <p:spPr>
          <a:xfrm>
            <a:off x="489098" y="1284971"/>
            <a:ext cx="1740467" cy="420856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App.java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383413" y="6313526"/>
            <a:ext cx="3499885" cy="486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java.logging.x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527556" y="6313526"/>
            <a:ext cx="3168503" cy="486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java.desktop.y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3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ea typeface="Arial Hebrew" charset="-79"/>
                <a:cs typeface="Arial Hebrew" charset="-79"/>
              </a:rPr>
              <a:t>16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Arial Hebrew" charset="-79"/>
              <a:cs typeface="Arial Hebrew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098" y="3172189"/>
            <a:ext cx="5288517" cy="27051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946" y="3304368"/>
            <a:ext cx="2620615" cy="11726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com.foo.utils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098" y="2735959"/>
            <a:ext cx="5288517" cy="436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Module: foo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34574" y="3326983"/>
            <a:ext cx="2399108" cy="10894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com.foo.internal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3946" y="4601912"/>
            <a:ext cx="3262619" cy="1150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com.foo.network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6578" y="4524743"/>
            <a:ext cx="1708428" cy="12276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com.foo.exnet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9857" y="3197201"/>
            <a:ext cx="5012162" cy="26800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84378" y="3342723"/>
            <a:ext cx="4813555" cy="9272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com.bar.lang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9857" y="2781940"/>
            <a:ext cx="5012162" cy="4152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Module: bar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203391" y="4409707"/>
            <a:ext cx="2325447" cy="13839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com.bar.http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48879" y="4415483"/>
            <a:ext cx="2354022" cy="13615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com.bar.impl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7302" y="1736265"/>
            <a:ext cx="3613297" cy="8992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97302" y="1391325"/>
            <a:ext cx="3613298" cy="3583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Module: service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83413" y="6313526"/>
            <a:ext cx="3499885" cy="486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JDK Module: java.logging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7556" y="6313526"/>
            <a:ext cx="3168503" cy="486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JDK Module: java.desktop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cxnSp>
        <p:nvCxnSpPr>
          <p:cNvPr id="21" name="Straight Arrow Connector 20"/>
          <p:cNvCxnSpPr>
            <a:stCxn id="5" idx="2"/>
            <a:endCxn id="19" idx="0"/>
          </p:cNvCxnSpPr>
          <p:nvPr/>
        </p:nvCxnSpPr>
        <p:spPr>
          <a:xfrm flipH="1">
            <a:off x="3133356" y="5877297"/>
            <a:ext cx="1" cy="436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2"/>
            <a:endCxn id="20" idx="0"/>
          </p:cNvCxnSpPr>
          <p:nvPr/>
        </p:nvCxnSpPr>
        <p:spPr>
          <a:xfrm flipH="1">
            <a:off x="9111808" y="5877297"/>
            <a:ext cx="14130" cy="436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7" idx="0"/>
            <a:endCxn id="16" idx="1"/>
          </p:cNvCxnSpPr>
          <p:nvPr/>
        </p:nvCxnSpPr>
        <p:spPr>
          <a:xfrm rot="5400000" flipH="1" flipV="1">
            <a:off x="3790301" y="1528959"/>
            <a:ext cx="550057" cy="186394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3" idx="0"/>
            <a:endCxn id="16" idx="3"/>
          </p:cNvCxnSpPr>
          <p:nvPr/>
        </p:nvCxnSpPr>
        <p:spPr>
          <a:xfrm rot="16200000" flipV="1">
            <a:off x="8570250" y="2226251"/>
            <a:ext cx="596038" cy="51533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5" idx="3"/>
            <a:endCxn id="11" idx="1"/>
          </p:cNvCxnSpPr>
          <p:nvPr/>
        </p:nvCxnSpPr>
        <p:spPr>
          <a:xfrm>
            <a:off x="5777615" y="4524743"/>
            <a:ext cx="842242" cy="125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161662" y="1858204"/>
            <a:ext cx="3284575" cy="69224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com.service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38200" y="17269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A Java Application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9098" y="1282794"/>
            <a:ext cx="11142921" cy="482029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4" name="Process 33"/>
          <p:cNvSpPr/>
          <p:nvPr/>
        </p:nvSpPr>
        <p:spPr>
          <a:xfrm>
            <a:off x="489098" y="1284971"/>
            <a:ext cx="1740467" cy="420856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App.java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81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Java Module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8749"/>
            <a:ext cx="10795000" cy="4351338"/>
          </a:xfrm>
        </p:spPr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A </a:t>
            </a: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fundamental new kind of Java program component</a:t>
            </a:r>
            <a:endParaRPr lang="en-US" dirty="0" smtClean="0">
              <a:effectLst/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dirty="0" smtClean="0">
                <a:effectLst/>
                <a:latin typeface="Arial Hebrew" charset="-79"/>
                <a:ea typeface="Arial Hebrew" charset="-79"/>
                <a:cs typeface="Arial Hebrew" charset="-79"/>
              </a:rPr>
              <a:t>A named, self describing collection of code, data, and some resources</a:t>
            </a:r>
          </a:p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A set of related packages and types</a:t>
            </a:r>
            <a:endParaRPr lang="en-US" dirty="0" smtClean="0">
              <a:effectLst/>
              <a:latin typeface="Arial Hebrew" charset="-79"/>
              <a:ea typeface="Arial Hebrew" charset="-79"/>
              <a:cs typeface="Arial Hebrew" charset="-79"/>
            </a:endParaRP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87599" y="3521265"/>
            <a:ext cx="6007559" cy="3140918"/>
            <a:chOff x="3087599" y="3036045"/>
            <a:chExt cx="6007559" cy="3140918"/>
          </a:xfrm>
        </p:grpSpPr>
        <p:sp>
          <p:nvSpPr>
            <p:cNvPr id="11" name="TextBox 10"/>
            <p:cNvSpPr txBox="1"/>
            <p:nvPr/>
          </p:nvSpPr>
          <p:spPr>
            <a:xfrm>
              <a:off x="5429219" y="3036045"/>
              <a:ext cx="13243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 Hebrew" charset="-79"/>
                  <a:ea typeface="Arial Hebrew" charset="-79"/>
                  <a:cs typeface="Arial Hebrew" charset="-79"/>
                </a:rPr>
                <a:t>Module</a:t>
              </a:r>
              <a:endParaRPr lang="en-US" sz="2600" dirty="0">
                <a:latin typeface="Arial Hebrew" charset="-79"/>
                <a:ea typeface="Arial Hebrew" charset="-79"/>
                <a:cs typeface="Arial Hebrew" charset="-79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87599" y="3539107"/>
              <a:ext cx="6007559" cy="263785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000" dirty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92860" y="4104336"/>
              <a:ext cx="1389027" cy="177084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tx1"/>
                  </a:solidFill>
                </a:rPr>
                <a:t>Type1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tx1"/>
                  </a:solidFill>
                </a:rPr>
                <a:t>Type2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tx1"/>
                  </a:solidFill>
                </a:rPr>
                <a:t>Type3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85475" y="3656339"/>
              <a:ext cx="12037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Package 1</a:t>
              </a:r>
              <a:endParaRPr lang="en-US" sz="2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28476" y="4104336"/>
              <a:ext cx="1369315" cy="177084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Type4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Type5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Type6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3943" y="3656339"/>
              <a:ext cx="12456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Package 2</a:t>
              </a:r>
              <a:endParaRPr lang="en-US" sz="2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80695" y="4104336"/>
              <a:ext cx="2131559" cy="95534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Module Descriptor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Module-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info.java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80695" y="5226002"/>
              <a:ext cx="2131559" cy="64918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smtClean="0">
                  <a:solidFill>
                    <a:schemeClr val="tx1"/>
                  </a:solidFill>
                </a:rPr>
                <a:t>Data + Resources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680694" y="4588479"/>
            <a:ext cx="2131559" cy="955344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Module Declaration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5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The module declaration’s body can be empty or may contain various </a:t>
            </a:r>
            <a:r>
              <a:rPr lang="en-US" i="1" dirty="0">
                <a:latin typeface="Arial Hebrew" charset="-79"/>
                <a:ea typeface="Arial Hebrew" charset="-79"/>
                <a:cs typeface="Arial Hebrew" charset="-79"/>
              </a:rPr>
              <a:t>module </a:t>
            </a:r>
            <a:r>
              <a:rPr lang="en-US" i="1" dirty="0" smtClean="0">
                <a:latin typeface="Arial Hebrew" charset="-79"/>
                <a:ea typeface="Arial Hebrew" charset="-79"/>
                <a:cs typeface="Arial Hebrew" charset="-79"/>
              </a:rPr>
              <a:t>directives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3160" y="3444240"/>
            <a:ext cx="7467600" cy="2438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module</a:t>
            </a:r>
            <a:r>
              <a:rPr lang="en-US" sz="28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modulename</a:t>
            </a:r>
            <a:r>
              <a:rPr lang="en-US" sz="28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{ </a:t>
            </a:r>
            <a:endParaRPr lang="en-US" sz="2800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/* A set of dependencies </a:t>
            </a:r>
            <a:r>
              <a:rPr lang="en-US" sz="28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*/</a:t>
            </a:r>
          </a:p>
          <a:p>
            <a:endParaRPr lang="en-US" sz="28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}</a:t>
            </a:r>
            <a:endParaRPr lang="en-US" sz="28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Software Architecture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2036"/>
            <a:ext cx="5048250" cy="3382963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The principal design decisions employed in the system’s construction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7" y="1690688"/>
            <a:ext cx="4824663" cy="437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2203916"/>
            <a:ext cx="5467350" cy="36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Module Dependencies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4350" y="3551156"/>
            <a:ext cx="1985963" cy="90011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en-US" sz="2200" dirty="0" smtClean="0">
                <a:solidFill>
                  <a:schemeClr val="tx1"/>
                </a:solidFill>
              </a:rPr>
              <a:t>Module Directives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28988" y="1545816"/>
            <a:ext cx="1385887" cy="74295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requires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657475" y="1385887"/>
            <a:ext cx="828675" cy="5214937"/>
          </a:xfrm>
          <a:prstGeom prst="leftBrac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328988" y="2584696"/>
            <a:ext cx="1385887" cy="74771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exports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328988" y="3632863"/>
            <a:ext cx="1385887" cy="74053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opens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328988" y="4670018"/>
            <a:ext cx="1385887" cy="74699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uses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328988" y="5709612"/>
            <a:ext cx="1385887" cy="74699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provides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Module Dependencies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4350" y="3551156"/>
            <a:ext cx="1985963" cy="90011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en-US" sz="2200" dirty="0" smtClean="0">
                <a:solidFill>
                  <a:schemeClr val="tx1"/>
                </a:solidFill>
              </a:rPr>
              <a:t>Module Directives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28988" y="1545816"/>
            <a:ext cx="7824787" cy="7429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28988" y="1545816"/>
            <a:ext cx="1385887" cy="74295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requires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8225" y="1732625"/>
            <a:ext cx="6172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A list of modules it depends on</a:t>
            </a:r>
            <a:endParaRPr lang="en-US" sz="2100" dirty="0"/>
          </a:p>
        </p:txBody>
      </p:sp>
      <p:sp>
        <p:nvSpPr>
          <p:cNvPr id="30" name="Rectangle 29"/>
          <p:cNvSpPr/>
          <p:nvPr/>
        </p:nvSpPr>
        <p:spPr>
          <a:xfrm>
            <a:off x="5175051" y="2769019"/>
            <a:ext cx="4132660" cy="1129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module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foo{ </a:t>
            </a:r>
          </a:p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requires java.logging;</a:t>
            </a:r>
          </a:p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requires transitive bar;}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28988" y="2515369"/>
            <a:ext cx="7824787" cy="4085456"/>
          </a:xfrm>
          <a:prstGeom prst="roundRect">
            <a:avLst/>
          </a:prstGeom>
          <a:noFill/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58011" y="4451269"/>
            <a:ext cx="5366740" cy="2025759"/>
            <a:chOff x="6577725" y="3427228"/>
            <a:chExt cx="5366740" cy="2025759"/>
          </a:xfrm>
        </p:grpSpPr>
        <p:sp>
          <p:nvSpPr>
            <p:cNvPr id="33" name="Rectangle 32"/>
            <p:cNvSpPr/>
            <p:nvPr/>
          </p:nvSpPr>
          <p:spPr>
            <a:xfrm>
              <a:off x="7124937" y="3829050"/>
              <a:ext cx="1786890" cy="4618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24937" y="3505200"/>
              <a:ext cx="1786890" cy="3238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foo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77725" y="5014862"/>
              <a:ext cx="2881314" cy="4381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JDK Module: java.logging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Arrow Connector 36"/>
            <p:cNvCxnSpPr>
              <a:stCxn id="35" idx="2"/>
            </p:cNvCxnSpPr>
            <p:nvPr/>
          </p:nvCxnSpPr>
          <p:spPr>
            <a:xfrm>
              <a:off x="8018382" y="4290886"/>
              <a:ext cx="0" cy="7239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8018382" y="4414610"/>
              <a:ext cx="956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requires</a:t>
              </a:r>
              <a:endParaRPr lang="en-US" dirty="0"/>
            </a:p>
          </p:txBody>
        </p:sp>
        <p:cxnSp>
          <p:nvCxnSpPr>
            <p:cNvPr id="42" name="Straight Arrow Connector 41"/>
            <p:cNvCxnSpPr>
              <a:stCxn id="35" idx="3"/>
            </p:cNvCxnSpPr>
            <p:nvPr/>
          </p:nvCxnSpPr>
          <p:spPr>
            <a:xfrm>
              <a:off x="8911827" y="4059968"/>
              <a:ext cx="12457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996036" y="3427228"/>
              <a:ext cx="1077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equires transitive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157575" y="3829050"/>
              <a:ext cx="1786890" cy="4618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157575" y="3505200"/>
              <a:ext cx="1786890" cy="3238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bar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Left Brace 3"/>
          <p:cNvSpPr/>
          <p:nvPr/>
        </p:nvSpPr>
        <p:spPr>
          <a:xfrm>
            <a:off x="2657475" y="1385887"/>
            <a:ext cx="828675" cy="5214937"/>
          </a:xfrm>
          <a:prstGeom prst="leftBrac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30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Module Dependencies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4350" y="3551156"/>
            <a:ext cx="1985963" cy="90011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en-US" sz="2200" dirty="0" smtClean="0">
                <a:solidFill>
                  <a:schemeClr val="tx1"/>
                </a:solidFill>
              </a:rPr>
              <a:t>Module Directives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328988" y="1545816"/>
            <a:ext cx="7824787" cy="742950"/>
            <a:chOff x="3328988" y="1545816"/>
            <a:chExt cx="7824787" cy="742950"/>
          </a:xfrm>
        </p:grpSpPr>
        <p:sp>
          <p:nvSpPr>
            <p:cNvPr id="7" name="Rounded Rectangle 6"/>
            <p:cNvSpPr/>
            <p:nvPr/>
          </p:nvSpPr>
          <p:spPr>
            <a:xfrm>
              <a:off x="3328988" y="1545816"/>
              <a:ext cx="7824787" cy="7429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28988" y="1545816"/>
              <a:ext cx="1385887" cy="74295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requires</a:t>
              </a:r>
              <a:endPara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48225" y="1732625"/>
              <a:ext cx="6172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A list of modules it depends on</a:t>
              </a:r>
              <a:endParaRPr lang="en-US" sz="2100" dirty="0"/>
            </a:p>
          </p:txBody>
        </p:sp>
      </p:grpSp>
      <p:sp>
        <p:nvSpPr>
          <p:cNvPr id="4" name="Left Brace 3"/>
          <p:cNvSpPr/>
          <p:nvPr/>
        </p:nvSpPr>
        <p:spPr>
          <a:xfrm>
            <a:off x="2657475" y="1385887"/>
            <a:ext cx="828675" cy="5214937"/>
          </a:xfrm>
          <a:prstGeom prst="leftBrac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328988" y="2584696"/>
            <a:ext cx="7824787" cy="747712"/>
            <a:chOff x="3328988" y="2584696"/>
            <a:chExt cx="7824787" cy="747712"/>
          </a:xfrm>
        </p:grpSpPr>
        <p:sp>
          <p:nvSpPr>
            <p:cNvPr id="22" name="Rounded Rectangle 21"/>
            <p:cNvSpPr/>
            <p:nvPr/>
          </p:nvSpPr>
          <p:spPr>
            <a:xfrm>
              <a:off x="3328988" y="2589458"/>
              <a:ext cx="7824787" cy="7429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328988" y="2584696"/>
              <a:ext cx="1385887" cy="747712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exports</a:t>
              </a:r>
              <a:endPara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48225" y="2776267"/>
              <a:ext cx="6172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A list of packages other modules can use</a:t>
              </a:r>
              <a:endParaRPr lang="en-US" sz="21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667845" y="2770249"/>
            <a:ext cx="5147072" cy="1129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module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foo{ </a:t>
            </a:r>
          </a:p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exports com.foo.utils;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exports </a:t>
            </a:r>
            <a:r>
              <a:rPr lang="en-US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com.foo.internal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to bar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;}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28988" y="2515369"/>
            <a:ext cx="7824787" cy="4085456"/>
          </a:xfrm>
          <a:prstGeom prst="roundRect">
            <a:avLst/>
          </a:prstGeom>
          <a:noFill/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94819" y="4332840"/>
            <a:ext cx="5895843" cy="1558871"/>
            <a:chOff x="3994819" y="4332840"/>
            <a:chExt cx="5895843" cy="1558871"/>
          </a:xfrm>
        </p:grpSpPr>
        <p:grpSp>
          <p:nvGrpSpPr>
            <p:cNvPr id="27" name="Group 26"/>
            <p:cNvGrpSpPr/>
            <p:nvPr/>
          </p:nvGrpSpPr>
          <p:grpSpPr>
            <a:xfrm>
              <a:off x="4592097" y="4332840"/>
              <a:ext cx="5298565" cy="1558871"/>
              <a:chOff x="6645900" y="3438431"/>
              <a:chExt cx="5298565" cy="1558871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124936" y="4042410"/>
                <a:ext cx="2112645" cy="9548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124937" y="3713116"/>
                <a:ext cx="2112644" cy="3292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Module: foo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107990" y="3438431"/>
                <a:ext cx="1179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e</a:t>
                </a:r>
                <a:r>
                  <a:rPr lang="en-US" smtClean="0"/>
                  <a:t>xports </a:t>
                </a:r>
              </a:p>
              <a:p>
                <a:pPr algn="ctr"/>
                <a:r>
                  <a:rPr lang="en-US" dirty="0" smtClean="0"/>
                  <a:t>to</a:t>
                </a:r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0157575" y="4042410"/>
                <a:ext cx="1786890" cy="4618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0157575" y="3718560"/>
                <a:ext cx="1786890" cy="3238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Module: bar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7301863" y="4142295"/>
                <a:ext cx="1811656" cy="3714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com.foo.utils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301862" y="4568294"/>
                <a:ext cx="1811657" cy="3714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com.foo.internal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6645900" y="4328032"/>
                <a:ext cx="655963" cy="1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Elbow Connector 47"/>
              <p:cNvCxnSpPr/>
              <p:nvPr/>
            </p:nvCxnSpPr>
            <p:spPr>
              <a:xfrm flipV="1">
                <a:off x="9113519" y="4273328"/>
                <a:ext cx="1044056" cy="480704"/>
              </a:xfrm>
              <a:prstGeom prst="bentConnector3">
                <a:avLst>
                  <a:gd name="adj1" fmla="val 50000"/>
                </a:avLst>
              </a:prstGeom>
              <a:ln>
                <a:prstDash val="dash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3994819" y="4858849"/>
              <a:ext cx="1179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</a:t>
              </a:r>
              <a:r>
                <a:rPr lang="en-US" dirty="0" smtClean="0"/>
                <a:t>xports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0 L 0.00026 -0.157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Module Dependencies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4350" y="3551156"/>
            <a:ext cx="1985963" cy="90011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en-US" sz="2200" dirty="0" smtClean="0">
                <a:solidFill>
                  <a:schemeClr val="tx1"/>
                </a:solidFill>
              </a:rPr>
              <a:t>Module Directives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328988" y="1545816"/>
            <a:ext cx="7824787" cy="742950"/>
            <a:chOff x="3328988" y="1545816"/>
            <a:chExt cx="7824787" cy="742950"/>
          </a:xfrm>
        </p:grpSpPr>
        <p:sp>
          <p:nvSpPr>
            <p:cNvPr id="7" name="Rounded Rectangle 6"/>
            <p:cNvSpPr/>
            <p:nvPr/>
          </p:nvSpPr>
          <p:spPr>
            <a:xfrm>
              <a:off x="3328988" y="1545816"/>
              <a:ext cx="7824787" cy="7429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28988" y="1545816"/>
              <a:ext cx="1385887" cy="74295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requires</a:t>
              </a:r>
              <a:endPara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48225" y="1732625"/>
              <a:ext cx="6172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A list of modules it depends on</a:t>
              </a:r>
              <a:endParaRPr lang="en-US" sz="2100" dirty="0"/>
            </a:p>
          </p:txBody>
        </p:sp>
      </p:grpSp>
      <p:sp>
        <p:nvSpPr>
          <p:cNvPr id="4" name="Left Brace 3"/>
          <p:cNvSpPr/>
          <p:nvPr/>
        </p:nvSpPr>
        <p:spPr>
          <a:xfrm>
            <a:off x="2657475" y="1385887"/>
            <a:ext cx="828675" cy="5214937"/>
          </a:xfrm>
          <a:prstGeom prst="leftBrac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328988" y="2584696"/>
            <a:ext cx="7824787" cy="747712"/>
            <a:chOff x="3328988" y="2584696"/>
            <a:chExt cx="7824787" cy="747712"/>
          </a:xfrm>
        </p:grpSpPr>
        <p:sp>
          <p:nvSpPr>
            <p:cNvPr id="22" name="Rounded Rectangle 21"/>
            <p:cNvSpPr/>
            <p:nvPr/>
          </p:nvSpPr>
          <p:spPr>
            <a:xfrm>
              <a:off x="3328988" y="2589458"/>
              <a:ext cx="7824787" cy="7429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328988" y="2584696"/>
              <a:ext cx="1385887" cy="747712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exports</a:t>
              </a:r>
              <a:endPara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48225" y="2776267"/>
              <a:ext cx="6172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A list of packages other modules can use</a:t>
              </a:r>
              <a:endParaRPr lang="en-US" sz="21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28988" y="3630450"/>
            <a:ext cx="7824787" cy="742950"/>
            <a:chOff x="3328988" y="3634469"/>
            <a:chExt cx="7824787" cy="742950"/>
          </a:xfrm>
        </p:grpSpPr>
        <p:sp>
          <p:nvSpPr>
            <p:cNvPr id="37" name="Rounded Rectangle 36"/>
            <p:cNvSpPr/>
            <p:nvPr/>
          </p:nvSpPr>
          <p:spPr>
            <a:xfrm>
              <a:off x="3328988" y="3634469"/>
              <a:ext cx="7824787" cy="7429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328988" y="3636882"/>
              <a:ext cx="1385887" cy="740537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opens</a:t>
              </a:r>
              <a:endPara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48225" y="3821278"/>
              <a:ext cx="6172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A list of packages other modules can use via reflection</a:t>
              </a:r>
              <a:endParaRPr lang="en-US" sz="2100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5003303" y="2776267"/>
            <a:ext cx="4476155" cy="1129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module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foo{ </a:t>
            </a:r>
          </a:p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opens com.foo.network;</a:t>
            </a:r>
          </a:p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opens </a:t>
            </a:r>
            <a:r>
              <a:rPr lang="en-US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com.foo.exnet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to 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bar;}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28988" y="2515369"/>
            <a:ext cx="7824787" cy="4085456"/>
          </a:xfrm>
          <a:prstGeom prst="roundRect">
            <a:avLst/>
          </a:prstGeom>
          <a:noFill/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432584" y="4451269"/>
            <a:ext cx="5617591" cy="1558871"/>
            <a:chOff x="6326874" y="3712751"/>
            <a:chExt cx="5617591" cy="1558871"/>
          </a:xfrm>
        </p:grpSpPr>
        <p:sp>
          <p:nvSpPr>
            <p:cNvPr id="49" name="Rectangle 48"/>
            <p:cNvSpPr/>
            <p:nvPr/>
          </p:nvSpPr>
          <p:spPr>
            <a:xfrm>
              <a:off x="7124936" y="4316730"/>
              <a:ext cx="2112645" cy="9548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124937" y="3987436"/>
              <a:ext cx="2112644" cy="3292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foo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26874" y="4186222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opens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07990" y="3712751"/>
              <a:ext cx="1179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opens</a:t>
              </a:r>
            </a:p>
            <a:p>
              <a:pPr algn="ctr"/>
              <a:r>
                <a:rPr lang="en-US" dirty="0" smtClean="0"/>
                <a:t>to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157575" y="4316730"/>
              <a:ext cx="1786890" cy="4618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157575" y="3992880"/>
              <a:ext cx="1786890" cy="3238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Module: bar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301863" y="4416615"/>
              <a:ext cx="1811656" cy="3714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com.foo.network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301862" y="4842614"/>
              <a:ext cx="1811657" cy="37147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com.foo.exnet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 flipV="1">
              <a:off x="6645900" y="4602352"/>
              <a:ext cx="655963" cy="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flipV="1">
              <a:off x="9113519" y="4547648"/>
              <a:ext cx="1044056" cy="480704"/>
            </a:xfrm>
            <a:prstGeom prst="bentConnector3">
              <a:avLst>
                <a:gd name="adj1" fmla="val 50000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6007051" y="2842881"/>
            <a:ext cx="2545856" cy="1129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open module</a:t>
            </a:r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foo{ </a:t>
            </a:r>
          </a:p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is-I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38225" y="4585693"/>
            <a:ext cx="3576083" cy="1744544"/>
            <a:chOff x="4938225" y="4585693"/>
            <a:chExt cx="3576083" cy="1744544"/>
          </a:xfrm>
        </p:grpSpPr>
        <p:grpSp>
          <p:nvGrpSpPr>
            <p:cNvPr id="66" name="Group 65"/>
            <p:cNvGrpSpPr/>
            <p:nvPr/>
          </p:nvGrpSpPr>
          <p:grpSpPr>
            <a:xfrm>
              <a:off x="4938225" y="4585693"/>
              <a:ext cx="3576083" cy="1744544"/>
              <a:chOff x="6326874" y="3987436"/>
              <a:chExt cx="2910707" cy="128418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7124936" y="4316730"/>
                <a:ext cx="2112645" cy="95489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124937" y="3987436"/>
                <a:ext cx="2112644" cy="32929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Module: foo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26874" y="4315111"/>
                <a:ext cx="665681" cy="294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opens</a:t>
                </a:r>
                <a:endParaRPr lang="en-US" sz="2000" dirty="0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7301863" y="4416615"/>
                <a:ext cx="1811656" cy="32141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com.foo.network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 flipH="1" flipV="1">
                <a:off x="6645900" y="4602352"/>
                <a:ext cx="655963" cy="1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4969215" y="5597267"/>
              <a:ext cx="817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opens</a:t>
              </a:r>
              <a:endParaRPr lang="en-US" sz="20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167083" y="5735158"/>
              <a:ext cx="2225793" cy="43663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com.foo.internal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 flipV="1">
              <a:off x="5361169" y="5987479"/>
              <a:ext cx="805914" cy="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-0.3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Module Dependencies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4350" y="3551156"/>
            <a:ext cx="1985963" cy="90011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en-US" sz="2200" dirty="0" smtClean="0">
                <a:solidFill>
                  <a:schemeClr val="tx1"/>
                </a:solidFill>
              </a:rPr>
              <a:t>Module Directives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328988" y="1545816"/>
            <a:ext cx="7824787" cy="742950"/>
            <a:chOff x="3328988" y="1545816"/>
            <a:chExt cx="7824787" cy="742950"/>
          </a:xfrm>
        </p:grpSpPr>
        <p:sp>
          <p:nvSpPr>
            <p:cNvPr id="7" name="Rounded Rectangle 6"/>
            <p:cNvSpPr/>
            <p:nvPr/>
          </p:nvSpPr>
          <p:spPr>
            <a:xfrm>
              <a:off x="3328988" y="1545816"/>
              <a:ext cx="7824787" cy="7429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28988" y="1545816"/>
              <a:ext cx="1385887" cy="74295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requires</a:t>
              </a:r>
              <a:endPara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48225" y="1732625"/>
              <a:ext cx="6172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A list of modules it depends on</a:t>
              </a:r>
              <a:endParaRPr lang="en-US" sz="2100" dirty="0"/>
            </a:p>
          </p:txBody>
        </p:sp>
      </p:grpSp>
      <p:sp>
        <p:nvSpPr>
          <p:cNvPr id="4" name="Left Brace 3"/>
          <p:cNvSpPr/>
          <p:nvPr/>
        </p:nvSpPr>
        <p:spPr>
          <a:xfrm>
            <a:off x="2657475" y="1385887"/>
            <a:ext cx="828675" cy="5214937"/>
          </a:xfrm>
          <a:prstGeom prst="leftBrace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328988" y="2584696"/>
            <a:ext cx="7824787" cy="747712"/>
            <a:chOff x="3328988" y="2584696"/>
            <a:chExt cx="7824787" cy="747712"/>
          </a:xfrm>
        </p:grpSpPr>
        <p:sp>
          <p:nvSpPr>
            <p:cNvPr id="22" name="Rounded Rectangle 21"/>
            <p:cNvSpPr/>
            <p:nvPr/>
          </p:nvSpPr>
          <p:spPr>
            <a:xfrm>
              <a:off x="3328988" y="2589458"/>
              <a:ext cx="7824787" cy="7429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328988" y="2584696"/>
              <a:ext cx="1385887" cy="747712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exports</a:t>
              </a:r>
              <a:endPara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48225" y="2776267"/>
              <a:ext cx="6172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A list of packages other modules can use</a:t>
              </a:r>
              <a:endParaRPr lang="en-US" sz="21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28988" y="3630450"/>
            <a:ext cx="7824787" cy="742950"/>
            <a:chOff x="3328988" y="3634469"/>
            <a:chExt cx="7824787" cy="742950"/>
          </a:xfrm>
        </p:grpSpPr>
        <p:sp>
          <p:nvSpPr>
            <p:cNvPr id="37" name="Rounded Rectangle 36"/>
            <p:cNvSpPr/>
            <p:nvPr/>
          </p:nvSpPr>
          <p:spPr>
            <a:xfrm>
              <a:off x="3328988" y="3634469"/>
              <a:ext cx="7824787" cy="7429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328988" y="3636882"/>
              <a:ext cx="1385887" cy="740537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opens</a:t>
              </a:r>
              <a:endPara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48225" y="3821278"/>
              <a:ext cx="6172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A list of packages other modules can use via reflection</a:t>
              </a:r>
              <a:endParaRPr lang="en-US" sz="21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28988" y="4670018"/>
            <a:ext cx="7824787" cy="746995"/>
            <a:chOff x="3328988" y="4670018"/>
            <a:chExt cx="7824787" cy="746995"/>
          </a:xfrm>
        </p:grpSpPr>
        <p:sp>
          <p:nvSpPr>
            <p:cNvPr id="41" name="Rounded Rectangle 40"/>
            <p:cNvSpPr/>
            <p:nvPr/>
          </p:nvSpPr>
          <p:spPr>
            <a:xfrm>
              <a:off x="3328988" y="4674063"/>
              <a:ext cx="7824787" cy="7429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328988" y="4670018"/>
              <a:ext cx="1385887" cy="746995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uses</a:t>
              </a:r>
              <a:endPara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48225" y="4860872"/>
              <a:ext cx="6172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A list of services it consumes</a:t>
              </a:r>
              <a:endParaRPr lang="en-US" sz="21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328988" y="5709612"/>
            <a:ext cx="7824787" cy="746995"/>
            <a:chOff x="3328988" y="5709612"/>
            <a:chExt cx="7824787" cy="746995"/>
          </a:xfrm>
        </p:grpSpPr>
        <p:sp>
          <p:nvSpPr>
            <p:cNvPr id="62" name="Rounded Rectangle 61"/>
            <p:cNvSpPr/>
            <p:nvPr/>
          </p:nvSpPr>
          <p:spPr>
            <a:xfrm>
              <a:off x="3328988" y="5713657"/>
              <a:ext cx="7824787" cy="7429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328988" y="5709612"/>
              <a:ext cx="1385887" cy="746995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provides</a:t>
              </a:r>
              <a:endParaRPr lang="en-US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48225" y="5900466"/>
              <a:ext cx="6172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A list of implementations for services it offers</a:t>
              </a:r>
              <a:endParaRPr lang="en-US" sz="2100" dirty="0"/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3328988" y="3053503"/>
            <a:ext cx="7824787" cy="3707249"/>
          </a:xfrm>
          <a:prstGeom prst="roundRect">
            <a:avLst/>
          </a:prstGeom>
          <a:noFill/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992142" y="3331299"/>
            <a:ext cx="3989164" cy="1939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module</a:t>
            </a:r>
            <a:r>
              <a:rPr lang="en-US" sz="1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foo{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requires Service;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uses </a:t>
            </a:r>
            <a:r>
              <a:rPr lang="en-US" sz="16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com.service.Srv</a:t>
            </a:r>
            <a:r>
              <a:rPr lang="en-US" sz="1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; }</a:t>
            </a:r>
          </a:p>
          <a:p>
            <a:endParaRPr lang="en-US" sz="1600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module</a:t>
            </a:r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bar{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requires Service; </a:t>
            </a:r>
            <a:endParaRPr lang="en-US" sz="16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provides </a:t>
            </a:r>
            <a:r>
              <a:rPr lang="en-US" sz="16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com.service.Srv</a:t>
            </a:r>
            <a:r>
              <a:rPr lang="en-US" sz="1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with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 	</a:t>
            </a:r>
            <a:r>
              <a:rPr lang="en-US" sz="16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com.bar.Impl.ImplSrv</a:t>
            </a:r>
            <a:r>
              <a:rPr lang="en-US" sz="1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; }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43034" y="3378574"/>
            <a:ext cx="3724782" cy="3003715"/>
            <a:chOff x="3443034" y="3378574"/>
            <a:chExt cx="3724782" cy="3003715"/>
          </a:xfrm>
        </p:grpSpPr>
        <p:grpSp>
          <p:nvGrpSpPr>
            <p:cNvPr id="15" name="Group 14"/>
            <p:cNvGrpSpPr/>
            <p:nvPr/>
          </p:nvGrpSpPr>
          <p:grpSpPr>
            <a:xfrm>
              <a:off x="3443034" y="3378574"/>
              <a:ext cx="3724782" cy="3003715"/>
              <a:chOff x="3486150" y="3516019"/>
              <a:chExt cx="3724782" cy="3003715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4523772" y="3814062"/>
                <a:ext cx="1642530" cy="5101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523772" y="3516019"/>
                <a:ext cx="1642530" cy="32847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Module: Service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4583338" y="3905594"/>
                <a:ext cx="1526420" cy="3714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err="1" smtClean="0">
                    <a:solidFill>
                      <a:schemeClr val="tx1"/>
                    </a:solidFill>
                  </a:rPr>
                  <a:t>com.service.Srv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Elbow Connector 83"/>
              <p:cNvCxnSpPr>
                <a:stCxn id="98" idx="0"/>
                <a:endCxn id="75" idx="1"/>
              </p:cNvCxnSpPr>
              <p:nvPr/>
            </p:nvCxnSpPr>
            <p:spPr>
              <a:xfrm rot="5400000" flipH="1" flipV="1">
                <a:off x="3594371" y="4782168"/>
                <a:ext cx="1642444" cy="216357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/>
              <p:cNvCxnSpPr>
                <a:stCxn id="95" idx="0"/>
                <a:endCxn id="75" idx="3"/>
              </p:cNvCxnSpPr>
              <p:nvPr/>
            </p:nvCxnSpPr>
            <p:spPr>
              <a:xfrm rot="16200000" flipV="1">
                <a:off x="5462000" y="4773426"/>
                <a:ext cx="1631970" cy="223365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Rectangle 93"/>
              <p:cNvSpPr/>
              <p:nvPr/>
            </p:nvSpPr>
            <p:spPr>
              <a:xfrm>
                <a:off x="5568402" y="5999137"/>
                <a:ext cx="1642530" cy="5101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568402" y="5701094"/>
                <a:ext cx="1642530" cy="32847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Module: bar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5627968" y="6090669"/>
                <a:ext cx="1526420" cy="3714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chemeClr val="tx1"/>
                    </a:solidFill>
                  </a:rPr>
                  <a:t>c</a:t>
                </a:r>
                <a:r>
                  <a:rPr lang="en-US" sz="1600" dirty="0" err="1" smtClean="0">
                    <a:solidFill>
                      <a:schemeClr val="tx1"/>
                    </a:solidFill>
                  </a:rPr>
                  <a:t>om.bar.Impl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486150" y="6009611"/>
                <a:ext cx="1642530" cy="51012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486150" y="5711568"/>
                <a:ext cx="1642530" cy="32847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Module: foo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6200000">
              <a:off x="3180718" y="4338970"/>
              <a:ext cx="1687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u</a:t>
              </a:r>
              <a:r>
                <a:rPr lang="en-US" sz="1600" dirty="0" smtClean="0"/>
                <a:t>ses, requires</a:t>
              </a:r>
              <a:endParaRPr lang="en-US" sz="1600" dirty="0"/>
            </a:p>
          </p:txBody>
        </p:sp>
        <p:sp>
          <p:nvSpPr>
            <p:cNvPr id="99" name="TextBox 98"/>
            <p:cNvSpPr txBox="1"/>
            <p:nvPr/>
          </p:nvSpPr>
          <p:spPr>
            <a:xfrm rot="5400000">
              <a:off x="5745679" y="4593126"/>
              <a:ext cx="1687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provides, requires</a:t>
              </a:r>
              <a:endParaRPr lang="en-US" sz="16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625 L 0.00143 -0.46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358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625 L 0.00143 -0.5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All Together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6631" y="3437443"/>
            <a:ext cx="2876547" cy="21550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4737" y="3613657"/>
            <a:ext cx="2693196" cy="371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om.example.foo.utils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6631" y="3113594"/>
            <a:ext cx="2881314" cy="3238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</a:t>
            </a:r>
            <a:r>
              <a:rPr lang="en-US" smtClean="0">
                <a:solidFill>
                  <a:schemeClr val="tx1"/>
                </a:solidFill>
              </a:rPr>
              <a:t>: foo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4737" y="4108960"/>
            <a:ext cx="2693197" cy="371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com.example.foo.internal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24735" y="4594744"/>
            <a:ext cx="2693198" cy="371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com.example.foo.network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4735" y="5092411"/>
            <a:ext cx="2693198" cy="371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com.example.foo.exnet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18271" y="3437443"/>
            <a:ext cx="2881314" cy="16549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06377" y="3613657"/>
            <a:ext cx="2693196" cy="371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com.example.bar.lang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8271" y="3113594"/>
            <a:ext cx="2881314" cy="3238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Module: bar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06377" y="4108960"/>
            <a:ext cx="2693197" cy="371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com.example.bar.http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06375" y="4594744"/>
            <a:ext cx="2693198" cy="371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com.example.bar.impl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7945" y="1884855"/>
            <a:ext cx="2600326" cy="6715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23923" y="2034876"/>
            <a:ext cx="2193132" cy="3714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com.example.service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17945" y="1564815"/>
            <a:ext cx="2600326" cy="32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Module: 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6631" y="6263986"/>
            <a:ext cx="2881314" cy="438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JDK Module: java.logging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18271" y="6263985"/>
            <a:ext cx="2881314" cy="438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JDK Module: java.desktop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7" idx="2"/>
            <a:endCxn id="31" idx="0"/>
          </p:cNvCxnSpPr>
          <p:nvPr/>
        </p:nvCxnSpPr>
        <p:spPr>
          <a:xfrm>
            <a:off x="3177288" y="5592469"/>
            <a:ext cx="0" cy="671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71334" y="5713791"/>
            <a:ext cx="95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2"/>
            <a:endCxn id="34" idx="0"/>
          </p:cNvCxnSpPr>
          <p:nvPr/>
        </p:nvCxnSpPr>
        <p:spPr>
          <a:xfrm>
            <a:off x="8658928" y="5092411"/>
            <a:ext cx="0" cy="11715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71395" y="5488772"/>
            <a:ext cx="956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requires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4" idx="1"/>
          </p:cNvCxnSpPr>
          <p:nvPr/>
        </p:nvCxnSpPr>
        <p:spPr>
          <a:xfrm flipH="1" flipV="1">
            <a:off x="1241333" y="3799394"/>
            <a:ext cx="583404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1"/>
          </p:cNvCxnSpPr>
          <p:nvPr/>
        </p:nvCxnSpPr>
        <p:spPr>
          <a:xfrm flipH="1" flipV="1">
            <a:off x="1241333" y="4780481"/>
            <a:ext cx="583402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</p:cNvCxnSpPr>
          <p:nvPr/>
        </p:nvCxnSpPr>
        <p:spPr>
          <a:xfrm flipV="1">
            <a:off x="9999573" y="3799394"/>
            <a:ext cx="585216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8200" y="3396733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89522" y="4390667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opens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244838" y="3398868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5" idx="3"/>
            <a:endCxn id="22" idx="1"/>
          </p:cNvCxnSpPr>
          <p:nvPr/>
        </p:nvCxnSpPr>
        <p:spPr>
          <a:xfrm>
            <a:off x="4617945" y="3275519"/>
            <a:ext cx="2600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54126" y="2868089"/>
            <a:ext cx="192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Requires transitive</a:t>
            </a:r>
            <a:endParaRPr lang="en-US" dirty="0"/>
          </a:p>
        </p:txBody>
      </p:sp>
      <p:cxnSp>
        <p:nvCxnSpPr>
          <p:cNvPr id="33" name="Elbow Connector 32"/>
          <p:cNvCxnSpPr>
            <a:stCxn id="8" idx="3"/>
          </p:cNvCxnSpPr>
          <p:nvPr/>
        </p:nvCxnSpPr>
        <p:spPr>
          <a:xfrm flipV="1">
            <a:off x="4517934" y="3766065"/>
            <a:ext cx="2688431" cy="528633"/>
          </a:xfrm>
          <a:prstGeom prst="bentConnector3">
            <a:avLst>
              <a:gd name="adj1" fmla="val 29434"/>
            </a:avLst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3" idx="1"/>
          </p:cNvCxnSpPr>
          <p:nvPr/>
        </p:nvCxnSpPr>
        <p:spPr>
          <a:xfrm rot="10800000" flipV="1">
            <a:off x="4617945" y="4294698"/>
            <a:ext cx="2688432" cy="371484"/>
          </a:xfrm>
          <a:prstGeom prst="bentConnector3">
            <a:avLst>
              <a:gd name="adj1" fmla="val 63818"/>
            </a:avLst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9" idx="3"/>
          </p:cNvCxnSpPr>
          <p:nvPr/>
        </p:nvCxnSpPr>
        <p:spPr>
          <a:xfrm flipV="1">
            <a:off x="4517933" y="4901880"/>
            <a:ext cx="2700338" cy="376269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03601" y="3450332"/>
            <a:ext cx="113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xports to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646790" y="4310058"/>
            <a:ext cx="113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</a:t>
            </a:r>
            <a:r>
              <a:rPr lang="en-US" smtClean="0"/>
              <a:t>xports to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789529" y="4910135"/>
            <a:ext cx="100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pens to</a:t>
            </a:r>
            <a:endParaRPr lang="en-US" dirty="0"/>
          </a:p>
        </p:txBody>
      </p:sp>
      <p:cxnSp>
        <p:nvCxnSpPr>
          <p:cNvPr id="39" name="Elbow Connector 38"/>
          <p:cNvCxnSpPr>
            <a:stCxn id="15" idx="0"/>
            <a:endCxn id="26" idx="1"/>
          </p:cNvCxnSpPr>
          <p:nvPr/>
        </p:nvCxnSpPr>
        <p:spPr>
          <a:xfrm rot="5400000" flipH="1" flipV="1">
            <a:off x="3451126" y="1946776"/>
            <a:ext cx="892980" cy="144065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2" idx="0"/>
            <a:endCxn id="26" idx="3"/>
          </p:cNvCxnSpPr>
          <p:nvPr/>
        </p:nvCxnSpPr>
        <p:spPr>
          <a:xfrm rot="16200000" flipV="1">
            <a:off x="7492110" y="1946775"/>
            <a:ext cx="892980" cy="144065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28484" y="1824770"/>
            <a:ext cx="148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ses, requires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424249" y="1824252"/>
            <a:ext cx="18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rovides, requires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Outline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0688"/>
            <a:ext cx="11430000" cy="4351338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Background and Motivation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Java Platform Module System: Introduction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Inconsistent Module Dependencies in Java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DARCY: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Automatic Detection and Repair of Architectural Inconsistencies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Evaluation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Conclusion and Future Work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8039101" y="2149348"/>
            <a:ext cx="3300836" cy="21432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39101" y="1690688"/>
            <a:ext cx="3300836" cy="4552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Module: foo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407400" y="3018108"/>
            <a:ext cx="2603500" cy="4511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com.foo.utils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407400" y="3604166"/>
            <a:ext cx="2603500" cy="44940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com.foo.network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42300" y="2258725"/>
            <a:ext cx="2870200" cy="49903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module-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info.java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242300" y="2892695"/>
            <a:ext cx="2870199" cy="124750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Modules in JPMS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>
                <a:latin typeface="Arial Hebrew" charset="-79"/>
                <a:ea typeface="Arial Hebrew" charset="-79"/>
                <a:cs typeface="Arial Hebrew" charset="-79"/>
              </a:rPr>
              <a:t>Explicit Specification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Software Components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Dependencies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module-info file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2255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>
                <a:ea typeface="Arial Hebrew" charset="-79"/>
                <a:cs typeface="Arial Hebrew" charset="-79"/>
              </a:rPr>
              <a:t>26</a:t>
            </a:fld>
            <a:endParaRPr lang="en-US" dirty="0">
              <a:ea typeface="Arial Hebrew" charset="-79"/>
              <a:cs typeface="Arial Hebrew" charset="-79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4635501" y="4604008"/>
            <a:ext cx="3898899" cy="1969572"/>
          </a:xfrm>
          <a:prstGeom prst="wedgeRectCallout">
            <a:avLst>
              <a:gd name="adj1" fmla="val 42990"/>
              <a:gd name="adj2" fmla="val -151468"/>
            </a:avLst>
          </a:prstGeom>
          <a:solidFill>
            <a:srgbClr val="F2F2E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941964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 smtClean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module 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foo {</a:t>
            </a:r>
          </a:p>
          <a:p>
            <a:r>
              <a:rPr lang="en-US" b="1" dirty="0" smtClean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  requires</a:t>
            </a:r>
            <a:r>
              <a:rPr lang="en-US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java.logging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 smtClean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  exports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com.foo.utils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 smtClean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  opens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com.foo.network</a:t>
            </a:r>
            <a:r>
              <a:rPr lang="en-US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;}</a:t>
            </a:r>
          </a:p>
          <a:p>
            <a:endParaRPr lang="en-US" b="1" dirty="0">
              <a:solidFill>
                <a:srgbClr val="941964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However,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>
                <a:latin typeface="Arial Hebrew" charset="-79"/>
                <a:ea typeface="Arial Hebrew" charset="-79"/>
                <a:cs typeface="Arial Hebrew" charset="-79"/>
              </a:rPr>
              <a:t>No Mechanism to Ensure Consistency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Prescriptive </a:t>
            </a: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Architecture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Module-info file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Descriptive Architecture</a:t>
            </a:r>
            <a:endParaRPr lang="en-US" sz="2800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Module Implementation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Architectural Inconsistencies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59" y="2356813"/>
            <a:ext cx="3977841" cy="32889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Inconsistent Module Dependencies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889" y="1825625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Insufficiently specified dependencies are checked by the Java platform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Compile error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But, </a:t>
            </a:r>
            <a:r>
              <a:rPr lang="en-US" b="1" dirty="0" smtClean="0">
                <a:latin typeface="Arial Hebrew" charset="-79"/>
                <a:ea typeface="Arial Hebrew" charset="-79"/>
                <a:cs typeface="Arial Hebrew" charset="-79"/>
              </a:rPr>
              <a:t>excess dependencies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 are not handled by Java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Exposes, more than necessary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Requires, more than needed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9" y="1825625"/>
            <a:ext cx="565150" cy="56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4" y="3420062"/>
            <a:ext cx="604125" cy="60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61" y="3379891"/>
            <a:ext cx="2932928" cy="3159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Software Components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One of the key design decisions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How to decompose a software system into components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A software component is an architectural entity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Encapsulates a subset of the system’s functionality and data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Has explicitly defined dependencies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Restricts access via an explicitly defined interface</a:t>
            </a:r>
          </a:p>
          <a:p>
            <a:pPr lvl="1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63" y="1200944"/>
            <a:ext cx="2986087" cy="29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7092" y="2029345"/>
            <a:ext cx="2432045" cy="1688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7092" y="1577027"/>
            <a:ext cx="2432045" cy="454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Module: foo</a:t>
            </a:r>
            <a:endParaRPr lang="en-US" sz="2000" b="1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72084" y="2720515"/>
            <a:ext cx="2102905" cy="3171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com.foo.utils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72085" y="3122462"/>
            <a:ext cx="2102904" cy="3689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com.foo.network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73351" y="2086540"/>
            <a:ext cx="2196886" cy="4079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module-info file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72083" y="2695830"/>
            <a:ext cx="2090730" cy="3418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97680" y="2612426"/>
            <a:ext cx="2301133" cy="95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67107" y="1992133"/>
            <a:ext cx="2432304" cy="1691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67107" y="1536349"/>
            <a:ext cx="2432303" cy="458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Module: bar</a:t>
            </a:r>
            <a:endParaRPr lang="en-US" sz="2000" b="1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66911" y="2813375"/>
            <a:ext cx="2057400" cy="3383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com.bar.lang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889166" y="2083013"/>
            <a:ext cx="2194560" cy="4114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module-info file</a:t>
            </a:r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979087" y="2791626"/>
            <a:ext cx="2076761" cy="3474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60766" y="2680163"/>
            <a:ext cx="2269165" cy="6296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8146473" y="4283937"/>
            <a:ext cx="3796139" cy="2093768"/>
          </a:xfrm>
          <a:prstGeom prst="wedgeRectCallout">
            <a:avLst>
              <a:gd name="adj1" fmla="val 1237"/>
              <a:gd name="adj2" fmla="val -147535"/>
            </a:avLst>
          </a:prstGeom>
          <a:solidFill>
            <a:srgbClr val="F2F2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module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bar {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  requires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foo;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</a:p>
          <a:p>
            <a:r>
              <a:rPr lang="en-US" b="1" dirty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b="1" dirty="0" smtClean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requires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java.logging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b="1" dirty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</a:p>
          <a:p>
            <a:r>
              <a:rPr lang="en-US" b="1" dirty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b="1" dirty="0" smtClean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exports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com.bar.lang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; }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230465" y="4313521"/>
            <a:ext cx="3780997" cy="2064184"/>
          </a:xfrm>
          <a:prstGeom prst="wedgeRectCallout">
            <a:avLst>
              <a:gd name="adj1" fmla="val -439"/>
              <a:gd name="adj2" fmla="val -147096"/>
            </a:avLst>
          </a:prstGeom>
          <a:solidFill>
            <a:srgbClr val="F2F2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m</a:t>
            </a:r>
            <a:r>
              <a:rPr lang="en-US" b="1" dirty="0" smtClean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odule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foo {</a:t>
            </a:r>
          </a:p>
          <a:p>
            <a:r>
              <a:rPr lang="en-US" b="1" dirty="0" smtClean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  requires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java.logging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b="1" dirty="0" smtClean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</a:p>
          <a:p>
            <a:r>
              <a:rPr lang="en-US" b="1" dirty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1" dirty="0" smtClean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 exports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com.foo.utils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r>
              <a:rPr lang="en-US" b="1" dirty="0" smtClean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</a:p>
          <a:p>
            <a:r>
              <a:rPr lang="en-US" b="1" dirty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b="1" dirty="0" smtClean="0">
                <a:solidFill>
                  <a:srgbClr val="941964"/>
                </a:solidFill>
                <a:latin typeface="Courier" charset="0"/>
                <a:ea typeface="Courier" charset="0"/>
                <a:cs typeface="Courier" charset="0"/>
              </a:rPr>
              <a:t>  opens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com.foo.network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;}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Inconsistent Module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Dependencies: Example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cxnSp>
        <p:nvCxnSpPr>
          <p:cNvPr id="27" name="Elbow Connector 26"/>
          <p:cNvCxnSpPr>
            <a:stCxn id="21" idx="1"/>
            <a:endCxn id="16" idx="3"/>
          </p:cNvCxnSpPr>
          <p:nvPr/>
        </p:nvCxnSpPr>
        <p:spPr>
          <a:xfrm rot="10800000" flipV="1">
            <a:off x="4274989" y="2982539"/>
            <a:ext cx="3691922" cy="324380"/>
          </a:xfrm>
          <a:prstGeom prst="bentConnector3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74989" y="4142222"/>
            <a:ext cx="1557646" cy="996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JDK Module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java.logging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cxnSp>
        <p:nvCxnSpPr>
          <p:cNvPr id="29" name="Elbow Connector 28"/>
          <p:cNvCxnSpPr>
            <a:stCxn id="16" idx="2"/>
            <a:endCxn id="28" idx="0"/>
          </p:cNvCxnSpPr>
          <p:nvPr/>
        </p:nvCxnSpPr>
        <p:spPr>
          <a:xfrm rot="16200000" flipH="1">
            <a:off x="3813251" y="2901661"/>
            <a:ext cx="650846" cy="1830275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6292" y="5322795"/>
            <a:ext cx="3083458" cy="3357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604520" y="5229220"/>
            <a:ext cx="3119017" cy="4007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604520" y="5790975"/>
            <a:ext cx="2973922" cy="3565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94953" y="4142222"/>
            <a:ext cx="1565813" cy="996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JDK Module</a:t>
            </a:r>
          </a:p>
          <a:p>
            <a:pPr algn="ctr"/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java.desktop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09906" y="4142220"/>
            <a:ext cx="1550860" cy="9960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39480"/>
            <a:ext cx="2743200" cy="365125"/>
          </a:xfrm>
        </p:spPr>
        <p:txBody>
          <a:bodyPr/>
          <a:lstStyle/>
          <a:p>
            <a:fld id="{A62A9891-A7DB-DD47-A3DE-88F45BAB9A93}" type="slidenum">
              <a:rPr lang="en-US" smtClean="0">
                <a:ea typeface="Arial Hebrew" charset="-79"/>
                <a:cs typeface="Arial Hebrew" charset="-79"/>
              </a:rPr>
              <a:t>29</a:t>
            </a:fld>
            <a:endParaRPr lang="en-US" dirty="0"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021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6" grpId="0" animBg="1"/>
      <p:bldP spid="17" grpId="0" animBg="1"/>
      <p:bldP spid="33" grpId="0" animBg="1"/>
      <p:bldP spid="43" grpId="0" animBg="1"/>
      <p:bldP spid="19" grpId="0" animBg="1"/>
      <p:bldP spid="20" grpId="0" animBg="1"/>
      <p:bldP spid="21" grpId="0" animBg="1"/>
      <p:bldP spid="23" grpId="0" animBg="1"/>
      <p:bldP spid="34" grpId="0" animBg="1"/>
      <p:bldP spid="44" grpId="0" animBg="1"/>
      <p:bldP spid="24" grpId="0" animBg="1"/>
      <p:bldP spid="18" grpId="0" animBg="1"/>
      <p:bldP spid="28" grpId="0" animBg="1"/>
      <p:bldP spid="32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Potential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3000" dirty="0" smtClean="0">
                <a:latin typeface="Arial Hebrew" charset="-79"/>
                <a:ea typeface="Arial Hebrew" charset="-79"/>
                <a:cs typeface="Arial Hebrew" charset="-79"/>
              </a:rPr>
              <a:t>Security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Excessive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exports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and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urier" charset="0"/>
                <a:ea typeface="Courier" charset="0"/>
                <a:cs typeface="Courier" charset="0"/>
              </a:rPr>
              <a:t>opens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Exposing the internal of a module more than it needs</a:t>
            </a:r>
          </a:p>
          <a:p>
            <a:pPr lvl="1"/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lvl="1"/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Increase Attack Surface</a:t>
            </a:r>
          </a:p>
          <a:p>
            <a:pPr lvl="2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Due to granting unnecessary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393950"/>
            <a:ext cx="3962400" cy="3962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393950"/>
            <a:ext cx="39624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Potential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571500" indent="-571500">
              <a:buFont typeface="+mj-lt"/>
              <a:buAutoNum type="romanUcPeriod" startAt="2"/>
            </a:pPr>
            <a:r>
              <a:rPr lang="en-US" sz="3000" dirty="0">
                <a:latin typeface="Arial Hebrew" charset="-79"/>
                <a:ea typeface="Arial Hebrew" charset="-79"/>
                <a:cs typeface="Arial Hebrew" charset="-79"/>
              </a:rPr>
              <a:t>Encapsulation and </a:t>
            </a:r>
            <a:r>
              <a:rPr lang="en-US" sz="3000" dirty="0" smtClean="0">
                <a:latin typeface="Arial Hebrew" charset="-79"/>
                <a:ea typeface="Arial Hebrew" charset="-79"/>
                <a:cs typeface="Arial Hebrew" charset="-79"/>
              </a:rPr>
              <a:t>Maintenance</a:t>
            </a:r>
          </a:p>
          <a:p>
            <a:pPr lvl="1"/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Requiring unneeded functionalities of other modules</a:t>
            </a:r>
          </a:p>
          <a:p>
            <a:pPr marL="800100" lvl="1" indent="-342900">
              <a:buFont typeface="Arial" charset="0"/>
              <a:buChar char="•"/>
            </a:pPr>
            <a:endParaRPr lang="en-US" sz="2800" dirty="0">
              <a:latin typeface="Arial Hebrew" charset="-79"/>
              <a:ea typeface="Arial Hebrew" charset="-79"/>
              <a:cs typeface="Arial Hebrew" charset="-79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Increase complexity</a:t>
            </a:r>
          </a:p>
          <a:p>
            <a:pPr marL="800100" lvl="1" indent="-342900">
              <a:buFont typeface="Arial" charset="0"/>
              <a:buChar char="•"/>
            </a:pPr>
            <a:endParaRPr lang="en-US" sz="2800" dirty="0">
              <a:latin typeface="Arial Hebrew" charset="-79"/>
              <a:ea typeface="Arial Hebrew" charset="-79"/>
              <a:cs typeface="Arial Hebrew" charset="-79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Compromises </a:t>
            </a:r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encapsulation</a:t>
            </a:r>
          </a:p>
          <a:p>
            <a:pPr marL="800100" lvl="1" indent="-342900">
              <a:buFont typeface="Arial" charset="0"/>
              <a:buChar char="•"/>
            </a:pPr>
            <a:endParaRPr lang="en-US" sz="2800" dirty="0">
              <a:latin typeface="Arial Hebrew" charset="-79"/>
              <a:ea typeface="Arial Hebrew" charset="-79"/>
              <a:cs typeface="Arial Hebrew" charset="-79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Decreases maintainability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393950"/>
            <a:ext cx="3962400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Potential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571500" indent="-571500">
              <a:buFont typeface="+mj-lt"/>
              <a:buAutoNum type="romanUcPeriod" startAt="3"/>
            </a:pPr>
            <a:r>
              <a:rPr lang="en-US" sz="3000" dirty="0" smtClean="0">
                <a:latin typeface="Arial Hebrew" charset="-79"/>
                <a:ea typeface="Arial Hebrew" charset="-79"/>
                <a:cs typeface="Arial Hebrew" charset="-79"/>
              </a:rPr>
              <a:t>Software Bloat and Scalability</a:t>
            </a:r>
          </a:p>
          <a:p>
            <a:pPr lvl="1"/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Requiring unneeded modules, especially from JDK</a:t>
            </a:r>
          </a:p>
          <a:p>
            <a:pPr marL="800100" lvl="1" indent="-342900">
              <a:buFont typeface="Arial" charset="0"/>
              <a:buChar char="•"/>
            </a:pP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Memory </a:t>
            </a: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utilization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 smtClean="0">
                <a:latin typeface="Arial Hebrew" charset="-79"/>
                <a:ea typeface="Arial Hebrew" charset="-79"/>
                <a:cs typeface="Arial Hebrew" charset="-79"/>
              </a:rPr>
              <a:t>Increase the size of the custom runtime-image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400" dirty="0" smtClean="0">
                <a:latin typeface="Arial Hebrew" charset="-79"/>
                <a:ea typeface="Arial Hebrew" charset="-79"/>
                <a:cs typeface="Arial Hebrew" charset="-79"/>
              </a:rPr>
              <a:t>May result in software bloat</a:t>
            </a:r>
            <a:endParaRPr lang="en-US" sz="2400" dirty="0">
              <a:latin typeface="Arial Hebrew" charset="-79"/>
              <a:ea typeface="Arial Hebrew" charset="-79"/>
              <a:cs typeface="Arial Hebrew" charset="-79"/>
            </a:endParaRPr>
          </a:p>
          <a:p>
            <a:pPr marL="800100" lvl="1" indent="-342900">
              <a:buFont typeface="Arial" charset="0"/>
              <a:buChar char="•"/>
            </a:pP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Compromises scalability and deployment</a:t>
            </a:r>
            <a:endParaRPr lang="en-US" sz="2800" dirty="0">
              <a:latin typeface="Arial Hebrew" charset="-79"/>
              <a:ea typeface="Arial Hebrew" charset="-79"/>
              <a:cs typeface="Arial Hebrew" charset="-79"/>
            </a:endParaRPr>
          </a:p>
          <a:p>
            <a:pPr marL="800100" lvl="1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Inconsistent Module Dependencies: Types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b="0" dirty="0" smtClean="0"/>
              <a:t>Inconsistent </a:t>
            </a:r>
            <a:r>
              <a:rPr lang="en-US" b="1" dirty="0" smtClean="0"/>
              <a:t>Requires</a:t>
            </a:r>
            <a:r>
              <a:rPr lang="en-US" b="0" dirty="0" smtClean="0"/>
              <a:t> Dependency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Inconsistent </a:t>
            </a:r>
            <a:r>
              <a:rPr lang="en-US" b="1" dirty="0" smtClean="0"/>
              <a:t>JDK Requires </a:t>
            </a:r>
            <a:r>
              <a:rPr lang="en-US" dirty="0"/>
              <a:t>Dependency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Inconsistent </a:t>
            </a:r>
            <a:r>
              <a:rPr lang="en-US" b="1" dirty="0" smtClean="0"/>
              <a:t>Requires Transitive </a:t>
            </a:r>
            <a:r>
              <a:rPr lang="en-US" dirty="0"/>
              <a:t>Dependency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Inconsistent </a:t>
            </a:r>
            <a:r>
              <a:rPr lang="en-US" b="1" dirty="0" smtClean="0"/>
              <a:t>Exports/Exports To</a:t>
            </a:r>
            <a:r>
              <a:rPr lang="en-US" dirty="0" smtClean="0"/>
              <a:t> Dependency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Inconsistent </a:t>
            </a:r>
            <a:r>
              <a:rPr lang="en-US" b="1" dirty="0" smtClean="0"/>
              <a:t>Provides With </a:t>
            </a:r>
            <a:r>
              <a:rPr lang="en-US" dirty="0" smtClean="0"/>
              <a:t>Dependency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Inconsistent </a:t>
            </a:r>
            <a:r>
              <a:rPr lang="en-US" b="1" dirty="0" smtClean="0"/>
              <a:t>Uses</a:t>
            </a:r>
            <a:r>
              <a:rPr lang="en-US" dirty="0" smtClean="0"/>
              <a:t> </a:t>
            </a:r>
            <a:r>
              <a:rPr lang="en-US" dirty="0"/>
              <a:t>Dependency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Inconsistent </a:t>
            </a:r>
            <a:r>
              <a:rPr lang="en-US" b="1" dirty="0" smtClean="0"/>
              <a:t>Open</a:t>
            </a:r>
            <a:r>
              <a:rPr lang="en-US" dirty="0" smtClean="0"/>
              <a:t> Modifier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Inconsistent </a:t>
            </a:r>
            <a:r>
              <a:rPr lang="en-US" b="1" dirty="0" smtClean="0"/>
              <a:t>Opens/Opens To </a:t>
            </a:r>
            <a:r>
              <a:rPr lang="en-US" dirty="0" smtClean="0"/>
              <a:t>Dependency</a:t>
            </a:r>
            <a:endParaRPr lang="en-US" b="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Inconsistent Requires 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𝑅𝑒𝑞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</a:rPr>
                        <m:t>∧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∄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: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𝐷𝑒𝑝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095500" y="3057515"/>
            <a:ext cx="2943225" cy="347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500" y="3057515"/>
            <a:ext cx="2943225" cy="50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 foo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8368" y="3768715"/>
            <a:ext cx="275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Module foo{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requires bar;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6319" y="3057515"/>
            <a:ext cx="2943225" cy="347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6319" y="3057515"/>
            <a:ext cx="2943225" cy="50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 bar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45855" y="5564293"/>
            <a:ext cx="2343332" cy="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60256" y="5224151"/>
            <a:ext cx="471487" cy="70802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7049" y="3727738"/>
            <a:ext cx="275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Module bar{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is-IS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8368" y="3715534"/>
            <a:ext cx="2757487" cy="975191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89187" y="3701807"/>
            <a:ext cx="2757487" cy="975191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5686" y="2248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2188368" y="4821632"/>
            <a:ext cx="2757487" cy="1534718"/>
            <a:chOff x="2188368" y="4821632"/>
            <a:chExt cx="2757487" cy="1534718"/>
          </a:xfrm>
        </p:grpSpPr>
        <p:grpSp>
          <p:nvGrpSpPr>
            <p:cNvPr id="23" name="Group 22"/>
            <p:cNvGrpSpPr/>
            <p:nvPr/>
          </p:nvGrpSpPr>
          <p:grpSpPr>
            <a:xfrm>
              <a:off x="2302215" y="5019972"/>
              <a:ext cx="2529190" cy="1157651"/>
              <a:chOff x="4501167" y="4961785"/>
              <a:chExt cx="3242429" cy="129734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718767" y="5293060"/>
                <a:ext cx="2472705" cy="634800"/>
                <a:chOff x="4718767" y="5293060"/>
                <a:chExt cx="2472705" cy="634800"/>
              </a:xfrm>
            </p:grpSpPr>
            <p:cxnSp>
              <p:nvCxnSpPr>
                <p:cNvPr id="31" name="Elbow Connector 30"/>
                <p:cNvCxnSpPr/>
                <p:nvPr/>
              </p:nvCxnSpPr>
              <p:spPr>
                <a:xfrm flipV="1">
                  <a:off x="4718767" y="5293060"/>
                  <a:ext cx="1088398" cy="203914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31"/>
                <p:cNvCxnSpPr/>
                <p:nvPr/>
              </p:nvCxnSpPr>
              <p:spPr>
                <a:xfrm rot="10800000">
                  <a:off x="6255334" y="5293061"/>
                  <a:ext cx="936138" cy="18574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2"/>
                <p:cNvCxnSpPr/>
                <p:nvPr/>
              </p:nvCxnSpPr>
              <p:spPr>
                <a:xfrm rot="16200000" flipH="1">
                  <a:off x="6067797" y="5612584"/>
                  <a:ext cx="362282" cy="268270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165" y="4961785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1472" y="5147526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073" y="5596585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731" y="5596584"/>
                <a:ext cx="552124" cy="662549"/>
              </a:xfrm>
              <a:prstGeom prst="rect">
                <a:avLst/>
              </a:prstGeom>
            </p:spPr>
          </p:pic>
          <p:cxnSp>
            <p:nvCxnSpPr>
              <p:cNvPr id="29" name="Elbow Connector 28"/>
              <p:cNvCxnSpPr/>
              <p:nvPr/>
            </p:nvCxnSpPr>
            <p:spPr>
              <a:xfrm rot="16200000" flipH="1">
                <a:off x="4741312" y="5415440"/>
                <a:ext cx="548336" cy="476502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167" y="5085834"/>
                <a:ext cx="552124" cy="662549"/>
              </a:xfrm>
              <a:prstGeom prst="rect">
                <a:avLst/>
              </a:prstGeom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2188368" y="4821632"/>
              <a:ext cx="2757487" cy="15347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295052" y="4816561"/>
            <a:ext cx="2757487" cy="1534718"/>
            <a:chOff x="7295052" y="4816561"/>
            <a:chExt cx="2757487" cy="1534718"/>
          </a:xfrm>
        </p:grpSpPr>
        <p:grpSp>
          <p:nvGrpSpPr>
            <p:cNvPr id="52" name="Group 51"/>
            <p:cNvGrpSpPr/>
            <p:nvPr/>
          </p:nvGrpSpPr>
          <p:grpSpPr>
            <a:xfrm>
              <a:off x="7756355" y="4948158"/>
              <a:ext cx="1858874" cy="1231303"/>
              <a:chOff x="5231178" y="4898087"/>
              <a:chExt cx="2383082" cy="1379889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184592" y="5371385"/>
                <a:ext cx="1153606" cy="556476"/>
                <a:chOff x="6184592" y="5371385"/>
                <a:chExt cx="1153606" cy="556476"/>
              </a:xfrm>
            </p:grpSpPr>
            <p:cxnSp>
              <p:nvCxnSpPr>
                <p:cNvPr id="61" name="Elbow Connector 60"/>
                <p:cNvCxnSpPr>
                  <a:stCxn id="55" idx="2"/>
                </p:cNvCxnSpPr>
                <p:nvPr/>
              </p:nvCxnSpPr>
              <p:spPr>
                <a:xfrm rot="5400000">
                  <a:off x="6995363" y="5585026"/>
                  <a:ext cx="312433" cy="373237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lbow Connector 61"/>
                <p:cNvCxnSpPr>
                  <a:endCxn id="56" idx="1"/>
                </p:cNvCxnSpPr>
                <p:nvPr/>
              </p:nvCxnSpPr>
              <p:spPr>
                <a:xfrm rot="16200000" flipH="1">
                  <a:off x="6074539" y="5481438"/>
                  <a:ext cx="556471" cy="33636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8503" y="4898087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2136" y="4952879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0958" y="5596584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1178" y="5615427"/>
                <a:ext cx="552124" cy="662549"/>
              </a:xfrm>
              <a:prstGeom prst="rect">
                <a:avLst/>
              </a:prstGeom>
            </p:spPr>
          </p:pic>
          <p:cxnSp>
            <p:nvCxnSpPr>
              <p:cNvPr id="58" name="Elbow Connector 57"/>
              <p:cNvCxnSpPr>
                <a:stCxn id="54" idx="1"/>
                <a:endCxn id="57" idx="0"/>
              </p:cNvCxnSpPr>
              <p:nvPr/>
            </p:nvCxnSpPr>
            <p:spPr>
              <a:xfrm rot="10800000" flipV="1">
                <a:off x="5507241" y="5229362"/>
                <a:ext cx="391262" cy="38606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/>
            <p:cNvSpPr/>
            <p:nvPr/>
          </p:nvSpPr>
          <p:spPr>
            <a:xfrm>
              <a:off x="7295052" y="4816561"/>
              <a:ext cx="2757487" cy="15347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3" name="Rounded Rectangle 82"/>
          <p:cNvSpPr/>
          <p:nvPr/>
        </p:nvSpPr>
        <p:spPr>
          <a:xfrm>
            <a:off x="1838415" y="1585361"/>
            <a:ext cx="8558212" cy="5135562"/>
          </a:xfrm>
          <a:prstGeom prst="roundRect">
            <a:avLst/>
          </a:prstGeom>
          <a:solidFill>
            <a:srgbClr val="E4B3A9">
              <a:alpha val="90000"/>
            </a:srgbClr>
          </a:solidFill>
          <a:ln>
            <a:solidFill>
              <a:srgbClr val="E4B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37" y="3341299"/>
            <a:ext cx="604125" cy="60412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4128295" y="3374424"/>
            <a:ext cx="498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Encapsulation and Maintenance</a:t>
            </a:r>
          </a:p>
          <a:p>
            <a:endParaRPr lang="en-US" sz="2800" dirty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Software Bloat and Scalability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37" y="4034941"/>
            <a:ext cx="604125" cy="604125"/>
          </a:xfrm>
          <a:prstGeom prst="rect">
            <a:avLst/>
          </a:prstGeom>
        </p:spPr>
      </p:pic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 animBg="1"/>
      <p:bldP spid="10" grpId="0" animBg="1"/>
      <p:bldP spid="15" grpId="0"/>
      <p:bldP spid="13" grpId="0" animBg="1"/>
      <p:bldP spid="16" grpId="0" animBg="1"/>
      <p:bldP spid="8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Inconsistent 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Exports </a:t>
            </a: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095500" y="1825625"/>
                <a:ext cx="8001000" cy="114538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𝐸𝑥𝑝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m:t>∧</m:t>
                      </m:r>
                      <m:r>
                        <a:rPr lang="fa-IR" sz="26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∀</m:t>
                          </m:r>
                          <m:r>
                            <a:rPr lang="en-US" sz="2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𝑝</m:t>
                          </m:r>
                          <m:r>
                            <a:rPr lang="en-US" sz="2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6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:</m:t>
                          </m:r>
                          <m:r>
                            <a:rPr lang="fa-IR" sz="2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¬</m:t>
                          </m:r>
                          <m:r>
                            <a:rPr lang="en-US" sz="26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𝐷𝑒𝑝</m:t>
                          </m:r>
                          <m:r>
                            <a:rPr lang="en-US" sz="26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sz="2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60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6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825625"/>
                <a:ext cx="8001000" cy="114538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095500" y="3157531"/>
            <a:ext cx="2943225" cy="3563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95500" y="3157531"/>
            <a:ext cx="2943225" cy="50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Module foo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8368" y="3868731"/>
            <a:ext cx="275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Module foo{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exports foo.util;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24650" y="3343275"/>
            <a:ext cx="2943225" cy="337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724650" y="3157531"/>
                <a:ext cx="2943225" cy="50641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Module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3157531"/>
                <a:ext cx="2943225" cy="506413"/>
              </a:xfrm>
              <a:prstGeom prst="rect">
                <a:avLst/>
              </a:prstGeom>
              <a:blipFill rotWithShape="0">
                <a:blip r:embed="rId4"/>
                <a:stretch>
                  <a:fillRect b="-4706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188368" y="3815550"/>
            <a:ext cx="2757487" cy="975191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/>
          <p:nvPr/>
        </p:nvCxnSpPr>
        <p:spPr>
          <a:xfrm rot="10800000" flipV="1">
            <a:off x="4945856" y="5805660"/>
            <a:ext cx="1865449" cy="11171"/>
          </a:xfrm>
          <a:prstGeom prst="bentConnector3">
            <a:avLst>
              <a:gd name="adj1" fmla="val 216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03998" y="5556941"/>
            <a:ext cx="355379" cy="54584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35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827944" y="3867022"/>
            <a:ext cx="275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Module m{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is-I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27944" y="3813841"/>
            <a:ext cx="2757487" cy="975191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84367" y="4918387"/>
            <a:ext cx="2761488" cy="1704186"/>
            <a:chOff x="2184367" y="4918387"/>
            <a:chExt cx="2761488" cy="1704186"/>
          </a:xfrm>
        </p:grpSpPr>
        <p:sp>
          <p:nvSpPr>
            <p:cNvPr id="12" name="Rectangle 11"/>
            <p:cNvSpPr/>
            <p:nvPr/>
          </p:nvSpPr>
          <p:spPr>
            <a:xfrm>
              <a:off x="2184367" y="4918387"/>
              <a:ext cx="1801126" cy="3195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package </a:t>
              </a:r>
              <a:r>
                <a:rPr lang="en-US" dirty="0" smtClean="0">
                  <a:solidFill>
                    <a:schemeClr val="tx1"/>
                  </a:solidFill>
                </a:rPr>
                <a:t>foo.util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2302215" y="5286195"/>
              <a:ext cx="2529190" cy="1157651"/>
              <a:chOff x="4501167" y="4961785"/>
              <a:chExt cx="3242429" cy="1297349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4718767" y="5293060"/>
                <a:ext cx="2472705" cy="634800"/>
                <a:chOff x="4718767" y="5293060"/>
                <a:chExt cx="2472705" cy="634800"/>
              </a:xfrm>
            </p:grpSpPr>
            <p:cxnSp>
              <p:nvCxnSpPr>
                <p:cNvPr id="96" name="Elbow Connector 95"/>
                <p:cNvCxnSpPr/>
                <p:nvPr/>
              </p:nvCxnSpPr>
              <p:spPr>
                <a:xfrm flipV="1">
                  <a:off x="4718767" y="5293060"/>
                  <a:ext cx="1088398" cy="203914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Elbow Connector 96"/>
                <p:cNvCxnSpPr/>
                <p:nvPr/>
              </p:nvCxnSpPr>
              <p:spPr>
                <a:xfrm rot="10800000">
                  <a:off x="6255334" y="5293061"/>
                  <a:ext cx="936138" cy="18574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Elbow Connector 97"/>
                <p:cNvCxnSpPr/>
                <p:nvPr/>
              </p:nvCxnSpPr>
              <p:spPr>
                <a:xfrm rot="16200000" flipH="1">
                  <a:off x="6067797" y="5612584"/>
                  <a:ext cx="362282" cy="268270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165" y="4961785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1472" y="5147526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073" y="5596585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731" y="5596584"/>
                <a:ext cx="552124" cy="662549"/>
              </a:xfrm>
              <a:prstGeom prst="rect">
                <a:avLst/>
              </a:prstGeom>
            </p:spPr>
          </p:pic>
          <p:cxnSp>
            <p:nvCxnSpPr>
              <p:cNvPr id="94" name="Elbow Connector 93"/>
              <p:cNvCxnSpPr/>
              <p:nvPr/>
            </p:nvCxnSpPr>
            <p:spPr>
              <a:xfrm rot="16200000" flipH="1">
                <a:off x="4741312" y="5415440"/>
                <a:ext cx="548336" cy="476502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167" y="5085834"/>
                <a:ext cx="552124" cy="662549"/>
              </a:xfrm>
              <a:prstGeom prst="rect">
                <a:avLst/>
              </a:prstGeom>
            </p:spPr>
          </p:pic>
        </p:grpSp>
        <p:sp>
          <p:nvSpPr>
            <p:cNvPr id="88" name="Rectangle 87"/>
            <p:cNvSpPr/>
            <p:nvPr/>
          </p:nvSpPr>
          <p:spPr>
            <a:xfrm>
              <a:off x="2188368" y="4918387"/>
              <a:ext cx="2757487" cy="170418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11305" y="4918387"/>
            <a:ext cx="2757487" cy="1699047"/>
            <a:chOff x="6811305" y="4918387"/>
            <a:chExt cx="2757487" cy="1699047"/>
          </a:xfrm>
        </p:grpSpPr>
        <p:sp>
          <p:nvSpPr>
            <p:cNvPr id="70" name="Rectangle 69"/>
            <p:cNvSpPr/>
            <p:nvPr/>
          </p:nvSpPr>
          <p:spPr>
            <a:xfrm>
              <a:off x="6815967" y="4926773"/>
              <a:ext cx="1343954" cy="3028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Package</a:t>
              </a:r>
              <a:r>
                <a:rPr lang="en-US" dirty="0" smtClean="0">
                  <a:solidFill>
                    <a:schemeClr val="tx1"/>
                  </a:solidFill>
                </a:rPr>
                <a:t> 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7272608" y="5318488"/>
              <a:ext cx="1858874" cy="1231303"/>
              <a:chOff x="5231178" y="4898087"/>
              <a:chExt cx="2383082" cy="1379889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6184592" y="5371385"/>
                <a:ext cx="1153606" cy="556476"/>
                <a:chOff x="6184592" y="5371385"/>
                <a:chExt cx="1153606" cy="556476"/>
              </a:xfrm>
            </p:grpSpPr>
            <p:cxnSp>
              <p:nvCxnSpPr>
                <p:cNvPr id="108" name="Elbow Connector 107"/>
                <p:cNvCxnSpPr/>
                <p:nvPr/>
              </p:nvCxnSpPr>
              <p:spPr>
                <a:xfrm rot="5400000">
                  <a:off x="6995363" y="5585026"/>
                  <a:ext cx="312433" cy="373237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Elbow Connector 108"/>
                <p:cNvCxnSpPr/>
                <p:nvPr/>
              </p:nvCxnSpPr>
              <p:spPr>
                <a:xfrm rot="16200000" flipH="1">
                  <a:off x="6074539" y="5481438"/>
                  <a:ext cx="556471" cy="33636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8503" y="4898087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2136" y="4952879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0958" y="5596584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1178" y="5615427"/>
                <a:ext cx="552124" cy="662549"/>
              </a:xfrm>
              <a:prstGeom prst="rect">
                <a:avLst/>
              </a:prstGeom>
            </p:spPr>
          </p:pic>
          <p:cxnSp>
            <p:nvCxnSpPr>
              <p:cNvPr id="107" name="Elbow Connector 106"/>
              <p:cNvCxnSpPr/>
              <p:nvPr/>
            </p:nvCxnSpPr>
            <p:spPr>
              <a:xfrm rot="10800000" flipV="1">
                <a:off x="5507241" y="5229362"/>
                <a:ext cx="391262" cy="38606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Rectangle 100"/>
            <p:cNvSpPr/>
            <p:nvPr/>
          </p:nvSpPr>
          <p:spPr>
            <a:xfrm>
              <a:off x="6811305" y="4918387"/>
              <a:ext cx="2757487" cy="169904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1624094" y="1642513"/>
            <a:ext cx="8777205" cy="5135562"/>
          </a:xfrm>
          <a:prstGeom prst="roundRect">
            <a:avLst/>
          </a:prstGeom>
          <a:solidFill>
            <a:srgbClr val="E4B3A9">
              <a:alpha val="90000"/>
            </a:srgbClr>
          </a:solidFill>
          <a:ln>
            <a:solidFill>
              <a:srgbClr val="E4B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34352" y="3470660"/>
            <a:ext cx="4983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Security</a:t>
            </a:r>
            <a:b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</a:br>
            <a:endParaRPr lang="en-US" sz="2800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Encapsulation and Maintenance</a:t>
            </a:r>
            <a:endParaRPr lang="en-US" sz="28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62" y="3457130"/>
            <a:ext cx="604125" cy="6041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62" y="4188619"/>
            <a:ext cx="604125" cy="6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5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11" grpId="0" animBg="1"/>
      <p:bldP spid="13" grpId="0" animBg="1"/>
      <p:bldP spid="5" grpId="0" animBg="1"/>
      <p:bldP spid="40" grpId="0"/>
      <p:bldP spid="41" grpId="0" animBg="1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Inconsistent 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Opens </a:t>
            </a: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O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𝑝𝑒𝑛𝑠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</a:rPr>
                        <m:t>∧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∀ 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∉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:¬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𝑅𝑒𝑓𝑙𝐷𝑒𝑝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′,</m:t>
                              </m:r>
                              <m:r>
                                <a:rPr lang="en-US" sz="26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095500" y="3343275"/>
            <a:ext cx="2943225" cy="337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5500" y="2955930"/>
            <a:ext cx="2943225" cy="50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 foo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68640" y="3682236"/>
                <a:ext cx="2910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Courier" charset="0"/>
                    <a:ea typeface="Courier" charset="0"/>
                    <a:cs typeface="Courier" charset="0"/>
                  </a:rPr>
                  <a:t>Module foo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  <a:ea typeface="Courier" charset="0"/>
                        <a:cs typeface="Courier" charset="0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ourier" charset="0"/>
                    <a:ea typeface="Courier" charset="0"/>
                    <a:cs typeface="Courier" charset="0"/>
                  </a:rPr>
                  <a:t>{</a:t>
                </a:r>
              </a:p>
              <a:p>
                <a:r>
                  <a:rPr lang="en-US" sz="1600" dirty="0" smtClean="0">
                    <a:solidFill>
                      <a:schemeClr val="tx1"/>
                    </a:solidFill>
                    <a:latin typeface="Courier" charset="0"/>
                    <a:ea typeface="Courier" charset="0"/>
                    <a:cs typeface="Courier" charset="0"/>
                  </a:rPr>
                  <a:t>   opens 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ourier" charset="0"/>
                    <a:ea typeface="Courier" charset="0"/>
                    <a:cs typeface="Courier" charset="0"/>
                  </a:rPr>
                  <a:t>foo.internal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urier" charset="0"/>
                    <a:ea typeface="Courier" charset="0"/>
                    <a:cs typeface="Courier" charset="0"/>
                  </a:rPr>
                  <a:t>;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Courier" charset="0"/>
                    <a:ea typeface="Courier" charset="0"/>
                    <a:cs typeface="Courier" charset="0"/>
                  </a:rPr>
                  <a:t>}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640" y="3682236"/>
                <a:ext cx="2910399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258" t="-3602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724650" y="3343275"/>
            <a:ext cx="2943225" cy="337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724650" y="2955930"/>
                <a:ext cx="2943225" cy="50641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Module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2955930"/>
                <a:ext cx="2943225" cy="506413"/>
              </a:xfrm>
              <a:prstGeom prst="rect">
                <a:avLst/>
              </a:prstGeom>
              <a:blipFill rotWithShape="0">
                <a:blip r:embed="rId5"/>
                <a:stretch>
                  <a:fillRect b="-3529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204782" y="3619039"/>
            <a:ext cx="2757487" cy="975191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9" name="Elbow Connector 28"/>
          <p:cNvCxnSpPr>
            <a:stCxn id="54" idx="1"/>
            <a:endCxn id="40" idx="3"/>
          </p:cNvCxnSpPr>
          <p:nvPr/>
        </p:nvCxnSpPr>
        <p:spPr>
          <a:xfrm rot="10800000" flipV="1">
            <a:off x="4945856" y="5805660"/>
            <a:ext cx="1865449" cy="11171"/>
          </a:xfrm>
          <a:prstGeom prst="bentConnector3">
            <a:avLst>
              <a:gd name="adj1" fmla="val -549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703998" y="5556941"/>
            <a:ext cx="355379" cy="54584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97216" y="4876679"/>
            <a:ext cx="1053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600" dirty="0" smtClean="0"/>
              <a:t>Reflective Access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764960" y="3676450"/>
            <a:ext cx="291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Module m{</a:t>
            </a: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01102" y="3613253"/>
            <a:ext cx="2757487" cy="975191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188368" y="4977266"/>
            <a:ext cx="2757487" cy="1679132"/>
            <a:chOff x="2188368" y="4977266"/>
            <a:chExt cx="2757487" cy="1679132"/>
          </a:xfrm>
        </p:grpSpPr>
        <p:grpSp>
          <p:nvGrpSpPr>
            <p:cNvPr id="37" name="Group 36"/>
            <p:cNvGrpSpPr/>
            <p:nvPr/>
          </p:nvGrpSpPr>
          <p:grpSpPr>
            <a:xfrm>
              <a:off x="2188368" y="4977266"/>
              <a:ext cx="2757487" cy="1679132"/>
              <a:chOff x="2188368" y="4677218"/>
              <a:chExt cx="2757487" cy="167913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302215" y="5162842"/>
                <a:ext cx="2529190" cy="1157651"/>
                <a:chOff x="4501167" y="5121904"/>
                <a:chExt cx="3242429" cy="1297349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4718767" y="5453179"/>
                  <a:ext cx="2472705" cy="634801"/>
                  <a:chOff x="4718767" y="5453179"/>
                  <a:chExt cx="2472705" cy="634801"/>
                </a:xfrm>
              </p:grpSpPr>
              <p:cxnSp>
                <p:nvCxnSpPr>
                  <p:cNvPr id="48" name="Elbow Connector 47"/>
                  <p:cNvCxnSpPr/>
                  <p:nvPr/>
                </p:nvCxnSpPr>
                <p:spPr>
                  <a:xfrm flipV="1">
                    <a:off x="4718767" y="5453179"/>
                    <a:ext cx="1088398" cy="203914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Elbow Connector 48"/>
                  <p:cNvCxnSpPr/>
                  <p:nvPr/>
                </p:nvCxnSpPr>
                <p:spPr>
                  <a:xfrm rot="10800000">
                    <a:off x="6255334" y="5453180"/>
                    <a:ext cx="936138" cy="185740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Elbow Connector 49"/>
                  <p:cNvCxnSpPr/>
                  <p:nvPr/>
                </p:nvCxnSpPr>
                <p:spPr>
                  <a:xfrm rot="16200000" flipH="1">
                    <a:off x="6067797" y="5772703"/>
                    <a:ext cx="362282" cy="268271"/>
                  </a:xfrm>
                  <a:prstGeom prst="bentConnector2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7165" y="5121904"/>
                  <a:ext cx="552124" cy="662549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1472" y="5307647"/>
                  <a:ext cx="552124" cy="662549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3073" y="5756704"/>
                  <a:ext cx="552124" cy="662549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3731" y="5756703"/>
                  <a:ext cx="552124" cy="662549"/>
                </a:xfrm>
                <a:prstGeom prst="rect">
                  <a:avLst/>
                </a:prstGeom>
              </p:spPr>
            </p:pic>
            <p:cxnSp>
              <p:nvCxnSpPr>
                <p:cNvPr id="46" name="Elbow Connector 45"/>
                <p:cNvCxnSpPr/>
                <p:nvPr/>
              </p:nvCxnSpPr>
              <p:spPr>
                <a:xfrm rot="16200000" flipH="1">
                  <a:off x="4741313" y="5575559"/>
                  <a:ext cx="548336" cy="476503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1167" y="5245955"/>
                  <a:ext cx="552124" cy="662549"/>
                </a:xfrm>
                <a:prstGeom prst="rect">
                  <a:avLst/>
                </a:prstGeom>
              </p:spPr>
            </p:pic>
          </p:grpSp>
          <p:sp>
            <p:nvSpPr>
              <p:cNvPr id="40" name="Rectangle 39"/>
              <p:cNvSpPr/>
              <p:nvPr/>
            </p:nvSpPr>
            <p:spPr>
              <a:xfrm>
                <a:off x="2188368" y="4677218"/>
                <a:ext cx="2757487" cy="16791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2216944" y="4995331"/>
              <a:ext cx="2108308" cy="3539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package </a:t>
              </a:r>
              <a:r>
                <a:rPr lang="en-US" dirty="0" err="1" smtClean="0">
                  <a:solidFill>
                    <a:schemeClr val="tx1"/>
                  </a:solidFill>
                </a:rPr>
                <a:t>foo.internal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11304" y="4974776"/>
            <a:ext cx="2757487" cy="1661769"/>
            <a:chOff x="6811304" y="4974776"/>
            <a:chExt cx="2757487" cy="1661769"/>
          </a:xfrm>
        </p:grpSpPr>
        <p:sp>
          <p:nvSpPr>
            <p:cNvPr id="52" name="Rectangle 51"/>
            <p:cNvSpPr/>
            <p:nvPr/>
          </p:nvSpPr>
          <p:spPr>
            <a:xfrm>
              <a:off x="6846094" y="5005425"/>
              <a:ext cx="1343954" cy="3028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Package</a:t>
              </a:r>
              <a:r>
                <a:rPr lang="en-US" dirty="0" smtClean="0">
                  <a:solidFill>
                    <a:schemeClr val="tx1"/>
                  </a:solidFill>
                </a:rPr>
                <a:t> p’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272607" y="5362016"/>
              <a:ext cx="1858874" cy="1231303"/>
              <a:chOff x="5231178" y="4898087"/>
              <a:chExt cx="2383082" cy="137988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184592" y="5371385"/>
                <a:ext cx="1153606" cy="556476"/>
                <a:chOff x="6184592" y="5371385"/>
                <a:chExt cx="1153606" cy="556476"/>
              </a:xfrm>
            </p:grpSpPr>
            <p:cxnSp>
              <p:nvCxnSpPr>
                <p:cNvPr id="61" name="Elbow Connector 60"/>
                <p:cNvCxnSpPr/>
                <p:nvPr/>
              </p:nvCxnSpPr>
              <p:spPr>
                <a:xfrm rot="5400000">
                  <a:off x="6995363" y="5585026"/>
                  <a:ext cx="312433" cy="373237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lbow Connector 61"/>
                <p:cNvCxnSpPr/>
                <p:nvPr/>
              </p:nvCxnSpPr>
              <p:spPr>
                <a:xfrm rot="16200000" flipH="1">
                  <a:off x="6074539" y="5481438"/>
                  <a:ext cx="556471" cy="33636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8503" y="4898087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2136" y="4952879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0958" y="5596584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1178" y="5615427"/>
                <a:ext cx="552124" cy="662549"/>
              </a:xfrm>
              <a:prstGeom prst="rect">
                <a:avLst/>
              </a:prstGeom>
            </p:spPr>
          </p:pic>
          <p:cxnSp>
            <p:nvCxnSpPr>
              <p:cNvPr id="60" name="Elbow Connector 59"/>
              <p:cNvCxnSpPr/>
              <p:nvPr/>
            </p:nvCxnSpPr>
            <p:spPr>
              <a:xfrm rot="10800000" flipV="1">
                <a:off x="5507241" y="5229362"/>
                <a:ext cx="391262" cy="38606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ectangle 53"/>
            <p:cNvSpPr/>
            <p:nvPr/>
          </p:nvSpPr>
          <p:spPr>
            <a:xfrm>
              <a:off x="6811304" y="4974776"/>
              <a:ext cx="2757487" cy="166176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1666959" y="1585361"/>
            <a:ext cx="8558212" cy="5135562"/>
          </a:xfrm>
          <a:prstGeom prst="roundRect">
            <a:avLst/>
          </a:prstGeom>
          <a:solidFill>
            <a:srgbClr val="E4B3A9">
              <a:alpha val="90000"/>
            </a:srgbClr>
          </a:solidFill>
          <a:ln>
            <a:solidFill>
              <a:srgbClr val="E4B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56" y="3429337"/>
            <a:ext cx="604125" cy="60412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226490" y="3460575"/>
            <a:ext cx="4930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Security</a:t>
            </a:r>
          </a:p>
          <a:p>
            <a:endParaRPr lang="en-US" sz="2800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Encapsulation </a:t>
            </a:r>
            <a:r>
              <a:rPr lang="en-US" sz="2800" dirty="0">
                <a:latin typeface="Arial Hebrew" charset="-79"/>
                <a:ea typeface="Arial Hebrew" charset="-79"/>
                <a:cs typeface="Arial Hebrew" charset="-79"/>
              </a:rPr>
              <a:t>and </a:t>
            </a:r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Maintenance</a:t>
            </a:r>
            <a:endParaRPr lang="en-US" sz="28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56" y="4122979"/>
            <a:ext cx="604125" cy="604125"/>
          </a:xfrm>
          <a:prstGeom prst="rect">
            <a:avLst/>
          </a:prstGeom>
        </p:spPr>
      </p:pic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1" grpId="0" animBg="1"/>
      <p:bldP spid="22" grpId="0"/>
      <p:bldP spid="23" grpId="0" animBg="1"/>
      <p:bldP spid="25" grpId="0" animBg="1"/>
      <p:bldP spid="26" grpId="0" animBg="1"/>
      <p:bldP spid="5" grpId="0"/>
      <p:bldP spid="24" grpId="0"/>
      <p:bldP spid="35" grpId="0" animBg="1"/>
      <p:bldP spid="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Outline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0688"/>
            <a:ext cx="11430000" cy="4351338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Background and Motivation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Java Platform Module System: Introduction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Inconsistent Module Dependencies in Java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DARCY: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Automatic Detection and Repair of Architectural Inconsistencies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Evaluation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Conclusion and Future Work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58050" y="2920870"/>
            <a:ext cx="8229600" cy="11114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ritannic Bold"/>
                <a:ea typeface="+mj-ea"/>
                <a:cs typeface="Britannic Bold"/>
              </a:defRPr>
            </a:lvl1pPr>
          </a:lstStyle>
          <a:p>
            <a:r>
              <a:rPr lang="en-US" sz="5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Darcy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: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Automatic Detection and Repair of Architectural Inconsistencies in Java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38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6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277 L 3.125E-6 -0.37013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Prescriptive vs. Descriptive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Prescriptive Architecture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Captures the design decisions made prior to the system’s construction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As-intended</a:t>
            </a:r>
          </a:p>
          <a:p>
            <a:pPr lvl="1"/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Descriptive Architecture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Describes how the system has been built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As-implemented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27" y="331946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>
          <a:xfrm>
            <a:off x="1958050" y="382458"/>
            <a:ext cx="8229600" cy="11114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ritannic Bold"/>
                <a:ea typeface="+mj-ea"/>
                <a:cs typeface="Britannic Bold"/>
              </a:defRPr>
            </a:lvl1pPr>
          </a:lstStyle>
          <a:p>
            <a:r>
              <a:rPr lang="en-US" sz="5600" dirty="0" smtClean="0">
                <a:latin typeface="Arial Hebrew" charset="-79"/>
                <a:ea typeface="Arial Hebrew" charset="-79"/>
                <a:cs typeface="Arial Hebrew" charset="-79"/>
              </a:rPr>
              <a:t>Darcy</a:t>
            </a:r>
            <a:r>
              <a:rPr lang="en-US" sz="4000" dirty="0" smtClean="0">
                <a:latin typeface="Arial Hebrew" charset="-79"/>
                <a:ea typeface="Arial Hebrew" charset="-79"/>
                <a:cs typeface="Arial Hebrew" charset="-79"/>
              </a:rPr>
              <a:t>:</a:t>
            </a:r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 Automatic Detection and Repair of Architectural Inconsistencies in Java </a:t>
            </a:r>
            <a:endParaRPr lang="en-US" sz="36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275753" y="2024625"/>
            <a:ext cx="7039697" cy="3890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081691" y="2467126"/>
            <a:ext cx="1389412" cy="712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600" dirty="0" smtClean="0">
                <a:solidFill>
                  <a:schemeClr val="tx1"/>
                </a:solidFill>
              </a:rPr>
              <a:t>Module-Info Scanner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18488" y="2478663"/>
            <a:ext cx="1389412" cy="728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Inconsistency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04248" y="4253777"/>
            <a:ext cx="1389412" cy="1013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Module-info Transformer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 Dependency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618288" y="3751548"/>
            <a:ext cx="1454524" cy="1220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Transformed 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01" y="4857109"/>
            <a:ext cx="229177" cy="229177"/>
          </a:xfrm>
          <a:prstGeom prst="rect">
            <a:avLst/>
          </a:prstGeom>
        </p:spPr>
      </p:pic>
      <p:sp>
        <p:nvSpPr>
          <p:cNvPr id="131" name="Rectangle 130"/>
          <p:cNvSpPr/>
          <p:nvPr/>
        </p:nvSpPr>
        <p:spPr>
          <a:xfrm>
            <a:off x="2275753" y="1649093"/>
            <a:ext cx="1000990" cy="3834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Darcy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556178" y="4829172"/>
            <a:ext cx="1389412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Reflection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857875" y="4829172"/>
            <a:ext cx="1457653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ServiceLoader Usage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1" name="Magnetic Disk 140"/>
          <p:cNvSpPr/>
          <p:nvPr/>
        </p:nvSpPr>
        <p:spPr>
          <a:xfrm>
            <a:off x="7701563" y="2464090"/>
            <a:ext cx="1389413" cy="101867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Inconsistent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2" name="Magnetic Disk 141"/>
          <p:cNvSpPr/>
          <p:nvPr/>
        </p:nvSpPr>
        <p:spPr>
          <a:xfrm>
            <a:off x="5518488" y="3467215"/>
            <a:ext cx="1389413" cy="9018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Actual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" name="Magnetic Disk 142"/>
          <p:cNvSpPr/>
          <p:nvPr/>
        </p:nvSpPr>
        <p:spPr>
          <a:xfrm>
            <a:off x="3085673" y="3467216"/>
            <a:ext cx="1389413" cy="8965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Specified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8319" y="3516539"/>
            <a:ext cx="1303769" cy="10889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17" y="2315523"/>
            <a:ext cx="1094180" cy="10941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03" y="1683718"/>
            <a:ext cx="306283" cy="3062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" y="3524127"/>
            <a:ext cx="228260" cy="30836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01" y="3760394"/>
            <a:ext cx="228260" cy="308362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47" idx="3"/>
            <a:endCxn id="100" idx="1"/>
          </p:cNvCxnSpPr>
          <p:nvPr/>
        </p:nvCxnSpPr>
        <p:spPr>
          <a:xfrm>
            <a:off x="1912088" y="4061011"/>
            <a:ext cx="5300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442124" y="2360227"/>
            <a:ext cx="4973178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Detection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9090976" y="4253777"/>
            <a:ext cx="5300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7546983" y="2360227"/>
            <a:ext cx="1619987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Repair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39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>
          <a:xfrm>
            <a:off x="1958050" y="382458"/>
            <a:ext cx="8229600" cy="11114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ritannic Bold"/>
                <a:ea typeface="+mj-ea"/>
                <a:cs typeface="Britannic Bold"/>
              </a:defRPr>
            </a:lvl1pPr>
          </a:lstStyle>
          <a:p>
            <a:r>
              <a:rPr lang="en-US" sz="5600" dirty="0" smtClean="0">
                <a:latin typeface="Arial Hebrew" charset="-79"/>
                <a:ea typeface="Arial Hebrew" charset="-79"/>
                <a:cs typeface="Arial Hebrew" charset="-79"/>
              </a:rPr>
              <a:t>Darcy</a:t>
            </a:r>
            <a:r>
              <a:rPr lang="en-US" sz="4000" dirty="0" smtClean="0">
                <a:latin typeface="Arial Hebrew" charset="-79"/>
                <a:ea typeface="Arial Hebrew" charset="-79"/>
                <a:cs typeface="Arial Hebrew" charset="-79"/>
              </a:rPr>
              <a:t>:</a:t>
            </a:r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 Automatic Detection and Repair of Architectural Inconsistencies in Java </a:t>
            </a:r>
            <a:endParaRPr lang="en-US" sz="36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442124" y="2360227"/>
            <a:ext cx="4973178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275753" y="2024625"/>
            <a:ext cx="7039697" cy="3890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46983" y="2360227"/>
            <a:ext cx="1619987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081691" y="2467126"/>
            <a:ext cx="1389412" cy="712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600" dirty="0" smtClean="0">
                <a:solidFill>
                  <a:schemeClr val="tx1"/>
                </a:solidFill>
              </a:rPr>
              <a:t>Module-Info Scanner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18488" y="2478663"/>
            <a:ext cx="1389412" cy="728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Inconsistency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04248" y="4253777"/>
            <a:ext cx="1389412" cy="1013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Module-info Transformer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34070" y="2024625"/>
            <a:ext cx="100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Detection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 Dependency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618288" y="3751548"/>
            <a:ext cx="1454524" cy="1220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Transformed 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36363" y="2024625"/>
            <a:ext cx="71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Repair</a:t>
            </a:r>
            <a:endParaRPr lang="en-US" sz="1600" dirty="0"/>
          </a:p>
        </p:txBody>
      </p:sp>
      <p:sp>
        <p:nvSpPr>
          <p:cNvPr id="131" name="Rectangle 130"/>
          <p:cNvSpPr/>
          <p:nvPr/>
        </p:nvSpPr>
        <p:spPr>
          <a:xfrm>
            <a:off x="2275753" y="1649093"/>
            <a:ext cx="1000990" cy="3834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Darcy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556178" y="4829172"/>
            <a:ext cx="1389412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Reflection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857875" y="4829172"/>
            <a:ext cx="1457653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ServiceLoader Usage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1" name="Magnetic Disk 140"/>
          <p:cNvSpPr/>
          <p:nvPr/>
        </p:nvSpPr>
        <p:spPr>
          <a:xfrm>
            <a:off x="7701563" y="2464090"/>
            <a:ext cx="1389413" cy="101867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Inconsistent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2" name="Magnetic Disk 141"/>
          <p:cNvSpPr/>
          <p:nvPr/>
        </p:nvSpPr>
        <p:spPr>
          <a:xfrm>
            <a:off x="5518488" y="3467215"/>
            <a:ext cx="1389413" cy="9018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Actual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" name="Magnetic Disk 142"/>
          <p:cNvSpPr/>
          <p:nvPr/>
        </p:nvSpPr>
        <p:spPr>
          <a:xfrm>
            <a:off x="3085673" y="3467216"/>
            <a:ext cx="1389413" cy="8965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Specified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8319" y="3516539"/>
            <a:ext cx="1303769" cy="10889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17" y="2315523"/>
            <a:ext cx="1094180" cy="10941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03" y="1683718"/>
            <a:ext cx="306283" cy="3062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" y="3524127"/>
            <a:ext cx="228260" cy="30836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01" y="3760394"/>
            <a:ext cx="228260" cy="308362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47" idx="3"/>
            <a:endCxn id="100" idx="1"/>
          </p:cNvCxnSpPr>
          <p:nvPr/>
        </p:nvCxnSpPr>
        <p:spPr>
          <a:xfrm>
            <a:off x="1912088" y="4061011"/>
            <a:ext cx="5300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40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320" y="1392879"/>
            <a:ext cx="4698434" cy="4698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 Dependency Analysis: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Classycle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[1]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2737011"/>
            <a:ext cx="804862" cy="965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70" y="2737011"/>
            <a:ext cx="804862" cy="965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38" y="2737011"/>
            <a:ext cx="804862" cy="965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306" y="2737011"/>
            <a:ext cx="804862" cy="965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3920887"/>
            <a:ext cx="804862" cy="965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70" y="3920887"/>
            <a:ext cx="804862" cy="965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38" y="3920887"/>
            <a:ext cx="804862" cy="965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306" y="3920887"/>
            <a:ext cx="804862" cy="965834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507808" y="2546212"/>
            <a:ext cx="5841398" cy="2749350"/>
          </a:xfrm>
          <a:prstGeom prst="wedgeRoundRectCallout">
            <a:avLst>
              <a:gd name="adj1" fmla="val 87630"/>
              <a:gd name="adj2" fmla="val -2811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13176" y="2939218"/>
            <a:ext cx="1171575" cy="5614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Package 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42719" y="3702844"/>
            <a:ext cx="1171575" cy="5614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Package C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15892" y="2939218"/>
            <a:ext cx="1171575" cy="5614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Package B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42718" y="4606011"/>
            <a:ext cx="1171575" cy="5614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Package 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15" idx="3"/>
            <a:endCxn id="17" idx="1"/>
          </p:cNvCxnSpPr>
          <p:nvPr/>
        </p:nvCxnSpPr>
        <p:spPr>
          <a:xfrm>
            <a:off x="2584751" y="3219928"/>
            <a:ext cx="1731141" cy="0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2"/>
            <a:endCxn id="18" idx="0"/>
          </p:cNvCxnSpPr>
          <p:nvPr/>
        </p:nvCxnSpPr>
        <p:spPr>
          <a:xfrm flipH="1">
            <a:off x="3428506" y="4264264"/>
            <a:ext cx="1" cy="341747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84193" y="2939218"/>
            <a:ext cx="64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uses</a:t>
            </a:r>
            <a:endParaRPr lang="en-US" sz="1400" dirty="0"/>
          </a:p>
        </p:txBody>
      </p:sp>
      <p:cxnSp>
        <p:nvCxnSpPr>
          <p:cNvPr id="28" name="Elbow Connector 27"/>
          <p:cNvCxnSpPr>
            <a:stCxn id="16" idx="3"/>
          </p:cNvCxnSpPr>
          <p:nvPr/>
        </p:nvCxnSpPr>
        <p:spPr>
          <a:xfrm flipV="1">
            <a:off x="4014294" y="3500638"/>
            <a:ext cx="632743" cy="482916"/>
          </a:xfrm>
          <a:prstGeom prst="bentConnector3">
            <a:avLst>
              <a:gd name="adj1" fmla="val 99677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7" idx="2"/>
            <a:endCxn id="18" idx="3"/>
          </p:cNvCxnSpPr>
          <p:nvPr/>
        </p:nvCxnSpPr>
        <p:spPr>
          <a:xfrm rot="5400000">
            <a:off x="3764946" y="3749986"/>
            <a:ext cx="1386083" cy="887387"/>
          </a:xfrm>
          <a:prstGeom prst="bent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05016" y="3675545"/>
            <a:ext cx="64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884510" y="4435137"/>
            <a:ext cx="64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uses</a:t>
            </a:r>
            <a:endParaRPr lang="en-US" sz="1400" dirty="0"/>
          </a:p>
        </p:txBody>
      </p:sp>
      <p:cxnSp>
        <p:nvCxnSpPr>
          <p:cNvPr id="36" name="Elbow Connector 35"/>
          <p:cNvCxnSpPr>
            <a:stCxn id="15" idx="2"/>
            <a:endCxn id="18" idx="1"/>
          </p:cNvCxnSpPr>
          <p:nvPr/>
        </p:nvCxnSpPr>
        <p:spPr>
          <a:xfrm rot="16200000" flipH="1">
            <a:off x="1727800" y="3771802"/>
            <a:ext cx="1386083" cy="843754"/>
          </a:xfrm>
          <a:prstGeom prst="bent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504094" y="4039791"/>
            <a:ext cx="64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uses</a:t>
            </a:r>
            <a:endParaRPr lang="en-US" sz="1400" dirty="0"/>
          </a:p>
        </p:txBody>
      </p:sp>
      <p:sp>
        <p:nvSpPr>
          <p:cNvPr id="27" name="Footer Placeholder 4"/>
          <p:cNvSpPr txBox="1">
            <a:spLocks/>
          </p:cNvSpPr>
          <p:nvPr/>
        </p:nvSpPr>
        <p:spPr>
          <a:xfrm>
            <a:off x="507808" y="6470325"/>
            <a:ext cx="1051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[1] 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.-J. Elmer, “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Classycle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Analysing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Tools for Java Class and Package Dependencies,”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Classycle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works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2012.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698">
            <a:off x="8553541" y="3308327"/>
            <a:ext cx="1349991" cy="1349991"/>
          </a:xfrm>
          <a:prstGeom prst="rect">
            <a:avLst/>
          </a:prstGeom>
        </p:spPr>
      </p:pic>
      <p:sp>
        <p:nvSpPr>
          <p:cNvPr id="30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6" grpId="0"/>
      <p:bldP spid="34" grpId="0"/>
      <p:bldP spid="35" grpId="0"/>
      <p:bldP spid="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2442124" y="2360227"/>
            <a:ext cx="4973178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1" name="Rectangle 100"/>
          <p:cNvSpPr/>
          <p:nvPr/>
        </p:nvSpPr>
        <p:spPr>
          <a:xfrm>
            <a:off x="2275753" y="2024625"/>
            <a:ext cx="7039697" cy="3890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2" name="Rectangle 101"/>
          <p:cNvSpPr/>
          <p:nvPr/>
        </p:nvSpPr>
        <p:spPr>
          <a:xfrm>
            <a:off x="7546983" y="2360227"/>
            <a:ext cx="1619987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3" name="Rounded Rectangle 102"/>
          <p:cNvSpPr/>
          <p:nvPr/>
        </p:nvSpPr>
        <p:spPr>
          <a:xfrm>
            <a:off x="3081691" y="2467126"/>
            <a:ext cx="1389412" cy="712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600" dirty="0" smtClean="0">
                <a:solidFill>
                  <a:sysClr val="windowText" lastClr="000000"/>
                </a:solidFill>
              </a:rPr>
              <a:t>Module-Info Scanner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18488" y="2478663"/>
            <a:ext cx="1389412" cy="728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Java Inconsistency Analysis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04248" y="4253777"/>
            <a:ext cx="1389412" cy="1013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ysClr val="windowText" lastClr="000000"/>
                </a:solidFill>
              </a:rPr>
              <a:t>Module-info Transformer</a:t>
            </a:r>
            <a:endParaRPr lang="en-US" sz="1700" dirty="0">
              <a:solidFill>
                <a:sysClr val="windowText" lastClr="00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34070" y="2024625"/>
            <a:ext cx="100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Detection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Class Dependency Analysis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618288" y="3751548"/>
            <a:ext cx="1454524" cy="1220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Transformed Java Application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36363" y="2024625"/>
            <a:ext cx="71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Repair</a:t>
            </a:r>
            <a:endParaRPr lang="en-US" sz="1600" dirty="0"/>
          </a:p>
        </p:txBody>
      </p:sp>
      <p:sp>
        <p:nvSpPr>
          <p:cNvPr id="131" name="Rectangle 130"/>
          <p:cNvSpPr/>
          <p:nvPr/>
        </p:nvSpPr>
        <p:spPr>
          <a:xfrm>
            <a:off x="2275753" y="1649093"/>
            <a:ext cx="1000990" cy="3834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     </a:t>
            </a:r>
            <a:r>
              <a:rPr lang="en-US" sz="1600" b="1" dirty="0" smtClean="0">
                <a:solidFill>
                  <a:sysClr val="windowText" lastClr="000000"/>
                </a:solidFill>
              </a:rPr>
              <a:t>Darcy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556178" y="4829172"/>
            <a:ext cx="1389412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Java Reflection Analysis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857875" y="4829172"/>
            <a:ext cx="1457653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ServiceLoader Usage Analysis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41" name="Magnetic Disk 140"/>
          <p:cNvSpPr/>
          <p:nvPr/>
        </p:nvSpPr>
        <p:spPr>
          <a:xfrm>
            <a:off x="7701563" y="2464090"/>
            <a:ext cx="1389413" cy="101867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Inconsistent Dependencies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42" name="Magnetic Disk 141"/>
          <p:cNvSpPr/>
          <p:nvPr/>
        </p:nvSpPr>
        <p:spPr>
          <a:xfrm>
            <a:off x="5518488" y="3467215"/>
            <a:ext cx="1389413" cy="9018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Actual Dependencies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143" name="Magnetic Disk 142"/>
          <p:cNvSpPr/>
          <p:nvPr/>
        </p:nvSpPr>
        <p:spPr>
          <a:xfrm>
            <a:off x="3085673" y="3467216"/>
            <a:ext cx="1389413" cy="8965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Specified</a:t>
            </a:r>
          </a:p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Dependencies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56177" y="4839588"/>
            <a:ext cx="1389412" cy="8286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958050" y="382458"/>
            <a:ext cx="8229600" cy="11114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ritannic Bold"/>
                <a:ea typeface="+mj-ea"/>
                <a:cs typeface="Britannic Bold"/>
              </a:defRPr>
            </a:lvl1pPr>
          </a:lstStyle>
          <a:p>
            <a:r>
              <a:rPr lang="en-US" sz="5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Darcy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: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Automatic Detection and Repair of Architectural Inconsistencies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17" y="2315523"/>
            <a:ext cx="1094180" cy="10941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03" y="1683718"/>
            <a:ext cx="306283" cy="30628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01" y="3760394"/>
            <a:ext cx="228260" cy="308362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08319" y="3516539"/>
            <a:ext cx="1303769" cy="10889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Java Application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" y="3524127"/>
            <a:ext cx="228260" cy="308362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>
            <a:off x="1912088" y="4061011"/>
            <a:ext cx="5300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42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Reflection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642013"/>
            <a:ext cx="10972800" cy="2727037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Leverages custom static analysis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Implemented using Soot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framework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Identifies </a:t>
            </a:r>
            <a:r>
              <a:rPr lang="en-US" dirty="0">
                <a:solidFill>
                  <a:schemeClr val="tx1"/>
                </a:solidFill>
              </a:rPr>
              <a:t>usage of reflection in the input </a:t>
            </a:r>
            <a:r>
              <a:rPr lang="en-US" dirty="0" smtClean="0">
                <a:solidFill>
                  <a:schemeClr val="tx1"/>
                </a:solidFill>
              </a:rPr>
              <a:t>application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Backward analysis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1480488"/>
            <a:ext cx="7327900" cy="193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1775" y="1571625"/>
            <a:ext cx="5443538" cy="271462"/>
          </a:xfrm>
          <a:prstGeom prst="rect">
            <a:avLst/>
          </a:prstGeom>
          <a:noFill/>
          <a:ln w="34925">
            <a:solidFill>
              <a:srgbClr val="236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6149" y="1843087"/>
            <a:ext cx="4729163" cy="231124"/>
          </a:xfrm>
          <a:prstGeom prst="rect">
            <a:avLst/>
          </a:prstGeom>
          <a:noFill/>
          <a:ln w="34925">
            <a:solidFill>
              <a:srgbClr val="236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74231" y="2309957"/>
            <a:ext cx="5443538" cy="271462"/>
          </a:xfrm>
          <a:prstGeom prst="rect">
            <a:avLst/>
          </a:prstGeom>
          <a:noFill/>
          <a:ln w="34925">
            <a:solidFill>
              <a:srgbClr val="236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74231" y="2780004"/>
            <a:ext cx="2069307" cy="268285"/>
          </a:xfrm>
          <a:prstGeom prst="rect">
            <a:avLst/>
          </a:prstGeom>
          <a:noFill/>
          <a:ln w="34925">
            <a:solidFill>
              <a:srgbClr val="236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Left Arrow 16"/>
          <p:cNvSpPr/>
          <p:nvPr/>
        </p:nvSpPr>
        <p:spPr>
          <a:xfrm rot="10800000">
            <a:off x="2402681" y="1798566"/>
            <a:ext cx="801688" cy="5354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 rot="10800000">
            <a:off x="2402679" y="2277449"/>
            <a:ext cx="831059" cy="625074"/>
          </a:xfrm>
          <a:prstGeom prst="curvedLeftArrow">
            <a:avLst/>
          </a:prstGeom>
          <a:ln>
            <a:solidFill>
              <a:srgbClr val="236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0800" y="1798567"/>
            <a:ext cx="1552177" cy="288924"/>
          </a:xfrm>
          <a:prstGeom prst="rect">
            <a:avLst/>
          </a:prstGeom>
          <a:noFill/>
          <a:ln w="34925">
            <a:solidFill>
              <a:srgbClr val="236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140745" y="2768425"/>
            <a:ext cx="1092994" cy="291442"/>
          </a:xfrm>
          <a:prstGeom prst="right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43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7" grpId="0" animBg="1"/>
      <p:bldP spid="16" grpId="0" animBg="1"/>
      <p:bldP spid="20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2442124" y="2360227"/>
            <a:ext cx="4973178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275753" y="2024625"/>
            <a:ext cx="7039697" cy="3890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46983" y="2360227"/>
            <a:ext cx="1619987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081691" y="2467126"/>
            <a:ext cx="1389412" cy="712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600" dirty="0" smtClean="0">
                <a:solidFill>
                  <a:schemeClr val="tx1"/>
                </a:solidFill>
              </a:rPr>
              <a:t>Module-Info Scanner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18488" y="2478663"/>
            <a:ext cx="1389412" cy="728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Inconsistency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04248" y="4253777"/>
            <a:ext cx="1389412" cy="1013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Module-info Transformer</a:t>
            </a:r>
            <a:endParaRPr lang="en-US" sz="1700" dirty="0">
              <a:solidFill>
                <a:schemeClr val="tx1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8398954" y="3060310"/>
            <a:ext cx="0" cy="11934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434070" y="2024625"/>
            <a:ext cx="100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Detection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 Dependency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618288" y="3751548"/>
            <a:ext cx="1454524" cy="1220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Transformed 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36363" y="2024625"/>
            <a:ext cx="71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Repair</a:t>
            </a:r>
            <a:endParaRPr lang="en-US" sz="1600" dirty="0"/>
          </a:p>
        </p:txBody>
      </p:sp>
      <p:sp>
        <p:nvSpPr>
          <p:cNvPr id="131" name="Rectangle 130"/>
          <p:cNvSpPr/>
          <p:nvPr/>
        </p:nvSpPr>
        <p:spPr>
          <a:xfrm>
            <a:off x="2275753" y="1649093"/>
            <a:ext cx="1000990" cy="3834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Darcy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556178" y="4829172"/>
            <a:ext cx="1389412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Reflection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857875" y="4829172"/>
            <a:ext cx="1457653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ServiceLoader Usage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1" name="Magnetic Disk 140"/>
          <p:cNvSpPr/>
          <p:nvPr/>
        </p:nvSpPr>
        <p:spPr>
          <a:xfrm>
            <a:off x="7701563" y="2464090"/>
            <a:ext cx="1389413" cy="101867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Inconsistent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2" name="Magnetic Disk 141"/>
          <p:cNvSpPr/>
          <p:nvPr/>
        </p:nvSpPr>
        <p:spPr>
          <a:xfrm>
            <a:off x="5518488" y="3467215"/>
            <a:ext cx="1389413" cy="9018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Actual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" name="Magnetic Disk 142"/>
          <p:cNvSpPr/>
          <p:nvPr/>
        </p:nvSpPr>
        <p:spPr>
          <a:xfrm>
            <a:off x="3085673" y="3467216"/>
            <a:ext cx="1389413" cy="8965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Specified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857874" y="4829172"/>
            <a:ext cx="1457654" cy="8286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958050" y="382458"/>
            <a:ext cx="8229600" cy="11114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ritannic Bold"/>
                <a:ea typeface="+mj-ea"/>
                <a:cs typeface="Britannic Bold"/>
              </a:defRPr>
            </a:lvl1pPr>
          </a:lstStyle>
          <a:p>
            <a:r>
              <a:rPr lang="en-US" sz="5600" dirty="0" smtClean="0">
                <a:latin typeface="Arial Hebrew" charset="-79"/>
                <a:ea typeface="Arial Hebrew" charset="-79"/>
                <a:cs typeface="Arial Hebrew" charset="-79"/>
              </a:rPr>
              <a:t>Darcy</a:t>
            </a:r>
            <a:r>
              <a:rPr lang="en-US" sz="4000" dirty="0" smtClean="0">
                <a:latin typeface="Arial Hebrew" charset="-79"/>
                <a:ea typeface="Arial Hebrew" charset="-79"/>
                <a:cs typeface="Arial Hebrew" charset="-79"/>
              </a:rPr>
              <a:t>:</a:t>
            </a:r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 Automatic Detection and Repair of Architectural Inconsistencies </a:t>
            </a:r>
            <a:endParaRPr lang="en-US" sz="36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17" y="2315523"/>
            <a:ext cx="1094180" cy="10941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03" y="1683718"/>
            <a:ext cx="306283" cy="3062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01" y="3760394"/>
            <a:ext cx="228260" cy="30836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08319" y="3516539"/>
            <a:ext cx="1303769" cy="10889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" y="3524127"/>
            <a:ext cx="228260" cy="308362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>
            <a:off x="1912088" y="4061011"/>
            <a:ext cx="5300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2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ServiceLoader Usage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90226"/>
            <a:ext cx="10972800" cy="2944524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Leverages custom static analysis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Implemented using Soot framework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Extracting actual dependencies of type </a:t>
            </a:r>
            <a:r>
              <a:rPr lang="en-US" i="1" dirty="0" smtClean="0">
                <a:solidFill>
                  <a:schemeClr val="tx1"/>
                </a:solidFill>
              </a:rPr>
              <a:t>uses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Identifies usage of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java.util.ServiceLoader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ourier" charset="0"/>
                <a:cs typeface="Courier" charset="0"/>
              </a:rPr>
              <a:t>Backward Analysis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1616545"/>
            <a:ext cx="7327900" cy="120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6063" y="1673697"/>
            <a:ext cx="4343400" cy="302094"/>
          </a:xfrm>
          <a:prstGeom prst="rect">
            <a:avLst/>
          </a:prstGeom>
          <a:noFill/>
          <a:ln w="34925">
            <a:solidFill>
              <a:srgbClr val="236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86062" y="1975791"/>
            <a:ext cx="5915025" cy="271462"/>
          </a:xfrm>
          <a:prstGeom prst="rect">
            <a:avLst/>
          </a:prstGeom>
          <a:noFill/>
          <a:ln w="34925">
            <a:solidFill>
              <a:srgbClr val="236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1938" y="2443163"/>
            <a:ext cx="2586038" cy="299067"/>
          </a:xfrm>
          <a:prstGeom prst="rect">
            <a:avLst/>
          </a:prstGeom>
          <a:noFill/>
          <a:ln w="34925">
            <a:solidFill>
              <a:srgbClr val="236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45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2442124" y="2360227"/>
            <a:ext cx="4973178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275753" y="2024625"/>
            <a:ext cx="7039697" cy="3890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46983" y="2360227"/>
            <a:ext cx="1619987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081691" y="2467126"/>
            <a:ext cx="1389412" cy="712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600" dirty="0" smtClean="0">
                <a:solidFill>
                  <a:schemeClr val="tx1"/>
                </a:solidFill>
              </a:rPr>
              <a:t>Module-Info Scanner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18488" y="2478663"/>
            <a:ext cx="1389412" cy="728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Inconsistency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04248" y="4253777"/>
            <a:ext cx="1389412" cy="1013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Module-info Transformer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34070" y="2024625"/>
            <a:ext cx="100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Detection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 Dependency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618288" y="3751548"/>
            <a:ext cx="1454524" cy="1220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Transformed 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36363" y="2024625"/>
            <a:ext cx="71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Repair</a:t>
            </a:r>
            <a:endParaRPr lang="en-US" sz="1600" dirty="0"/>
          </a:p>
        </p:txBody>
      </p:sp>
      <p:sp>
        <p:nvSpPr>
          <p:cNvPr id="131" name="Rectangle 130"/>
          <p:cNvSpPr/>
          <p:nvPr/>
        </p:nvSpPr>
        <p:spPr>
          <a:xfrm>
            <a:off x="2275753" y="1649093"/>
            <a:ext cx="1000990" cy="3834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Darcy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556178" y="4829172"/>
            <a:ext cx="1389412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Reflection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857875" y="4829172"/>
            <a:ext cx="1457653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ServiceLoader Usage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7" name="Elbow Connector 136"/>
          <p:cNvCxnSpPr/>
          <p:nvPr/>
        </p:nvCxnSpPr>
        <p:spPr>
          <a:xfrm rot="5400000" flipH="1" flipV="1">
            <a:off x="4501985" y="3117963"/>
            <a:ext cx="460108" cy="296231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41" idx="0"/>
          </p:cNvCxnSpPr>
          <p:nvPr/>
        </p:nvCxnSpPr>
        <p:spPr>
          <a:xfrm rot="16200000" flipV="1">
            <a:off x="6169895" y="4412364"/>
            <a:ext cx="460108" cy="37350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5400000" flipH="1" flipV="1">
            <a:off x="5328899" y="3941898"/>
            <a:ext cx="457130" cy="13114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Magnetic Disk 140"/>
          <p:cNvSpPr/>
          <p:nvPr/>
        </p:nvSpPr>
        <p:spPr>
          <a:xfrm>
            <a:off x="7701563" y="2464090"/>
            <a:ext cx="1389413" cy="101867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Inconsistent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2" name="Magnetic Disk 141"/>
          <p:cNvSpPr/>
          <p:nvPr/>
        </p:nvSpPr>
        <p:spPr>
          <a:xfrm>
            <a:off x="5518488" y="3467215"/>
            <a:ext cx="1389413" cy="9018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Actual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" name="Magnetic Disk 142"/>
          <p:cNvSpPr/>
          <p:nvPr/>
        </p:nvSpPr>
        <p:spPr>
          <a:xfrm>
            <a:off x="3085673" y="3467216"/>
            <a:ext cx="1389413" cy="8965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Specified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958050" y="382458"/>
            <a:ext cx="8229600" cy="11114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ritannic Bold"/>
                <a:ea typeface="+mj-ea"/>
                <a:cs typeface="Britannic Bold"/>
              </a:defRPr>
            </a:lvl1pPr>
          </a:lstStyle>
          <a:p>
            <a:r>
              <a:rPr lang="en-US" sz="5600" dirty="0" smtClean="0">
                <a:latin typeface="Arial Hebrew" charset="-79"/>
                <a:ea typeface="Arial Hebrew" charset="-79"/>
                <a:cs typeface="Arial Hebrew" charset="-79"/>
              </a:rPr>
              <a:t>Darcy</a:t>
            </a:r>
            <a:r>
              <a:rPr lang="en-US" sz="4000" dirty="0" smtClean="0">
                <a:latin typeface="Arial Hebrew" charset="-79"/>
                <a:ea typeface="Arial Hebrew" charset="-79"/>
                <a:cs typeface="Arial Hebrew" charset="-79"/>
              </a:rPr>
              <a:t>:</a:t>
            </a:r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 Automatic Detection and Repair of Architectural Inconsistencies </a:t>
            </a:r>
            <a:endParaRPr lang="en-US" sz="36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0" name="Magnetic Disk 39"/>
          <p:cNvSpPr/>
          <p:nvPr/>
        </p:nvSpPr>
        <p:spPr>
          <a:xfrm>
            <a:off x="5512064" y="3464227"/>
            <a:ext cx="1389413" cy="901849"/>
          </a:xfrm>
          <a:prstGeom prst="flowChartMagneticDisk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48427" y="4836609"/>
            <a:ext cx="1306608" cy="831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857874" y="4829172"/>
            <a:ext cx="1457654" cy="8286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56177" y="4839588"/>
            <a:ext cx="1389412" cy="8286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17" y="2315523"/>
            <a:ext cx="1094180" cy="109418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03" y="1683718"/>
            <a:ext cx="306283" cy="30628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01" y="3760394"/>
            <a:ext cx="228260" cy="30836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608319" y="3516539"/>
            <a:ext cx="1303769" cy="10889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" y="3524127"/>
            <a:ext cx="228260" cy="308362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1912088" y="4061011"/>
            <a:ext cx="5300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46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8" grpId="0" animBg="1"/>
      <p:bldP spid="41" grpId="0" animBg="1"/>
      <p:bldP spid="4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2442124" y="2360227"/>
            <a:ext cx="4973178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275753" y="2024625"/>
            <a:ext cx="7039697" cy="3890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46983" y="2360227"/>
            <a:ext cx="1619987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081691" y="2467126"/>
            <a:ext cx="1389412" cy="712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600" dirty="0" smtClean="0">
                <a:solidFill>
                  <a:schemeClr val="tx1"/>
                </a:solidFill>
              </a:rPr>
              <a:t>Module-Info Scanner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18488" y="2478663"/>
            <a:ext cx="1389412" cy="728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Inconsistency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04248" y="4253777"/>
            <a:ext cx="1389412" cy="1013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Module-info Transformer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34070" y="2024625"/>
            <a:ext cx="100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Detection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 Dependency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618288" y="3751548"/>
            <a:ext cx="1454524" cy="1220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Transformed 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36363" y="2024625"/>
            <a:ext cx="71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Repair</a:t>
            </a:r>
            <a:endParaRPr lang="en-US" sz="1600" dirty="0"/>
          </a:p>
        </p:txBody>
      </p:sp>
      <p:sp>
        <p:nvSpPr>
          <p:cNvPr id="131" name="Rectangle 130"/>
          <p:cNvSpPr/>
          <p:nvPr/>
        </p:nvSpPr>
        <p:spPr>
          <a:xfrm>
            <a:off x="2275753" y="1649093"/>
            <a:ext cx="1000990" cy="3834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Darcy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556178" y="4829172"/>
            <a:ext cx="1389412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Reflection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857875" y="4829172"/>
            <a:ext cx="1457653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ServiceLoader Usage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7" name="Elbow Connector 136"/>
          <p:cNvCxnSpPr/>
          <p:nvPr/>
        </p:nvCxnSpPr>
        <p:spPr>
          <a:xfrm rot="5400000" flipH="1" flipV="1">
            <a:off x="4501985" y="3117963"/>
            <a:ext cx="460108" cy="296231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41" idx="0"/>
          </p:cNvCxnSpPr>
          <p:nvPr/>
        </p:nvCxnSpPr>
        <p:spPr>
          <a:xfrm rot="16200000" flipV="1">
            <a:off x="6169895" y="4412364"/>
            <a:ext cx="460108" cy="37350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5400000" flipH="1" flipV="1">
            <a:off x="5328899" y="3941898"/>
            <a:ext cx="457130" cy="13114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Magnetic Disk 140"/>
          <p:cNvSpPr/>
          <p:nvPr/>
        </p:nvSpPr>
        <p:spPr>
          <a:xfrm>
            <a:off x="7701563" y="2464090"/>
            <a:ext cx="1389413" cy="101867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Inconsistent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2" name="Magnetic Disk 141"/>
          <p:cNvSpPr/>
          <p:nvPr/>
        </p:nvSpPr>
        <p:spPr>
          <a:xfrm>
            <a:off x="5518488" y="3467215"/>
            <a:ext cx="1389413" cy="9018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Actual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" name="Magnetic Disk 142"/>
          <p:cNvSpPr/>
          <p:nvPr/>
        </p:nvSpPr>
        <p:spPr>
          <a:xfrm>
            <a:off x="3085673" y="3467216"/>
            <a:ext cx="1389413" cy="8965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Specified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958050" y="382458"/>
            <a:ext cx="8229600" cy="11114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ritannic Bold"/>
                <a:ea typeface="+mj-ea"/>
                <a:cs typeface="Britannic Bold"/>
              </a:defRPr>
            </a:lvl1pPr>
          </a:lstStyle>
          <a:p>
            <a:r>
              <a:rPr lang="en-US" sz="5600" dirty="0" smtClean="0">
                <a:latin typeface="Arial Hebrew" charset="-79"/>
                <a:ea typeface="Arial Hebrew" charset="-79"/>
                <a:cs typeface="Arial Hebrew" charset="-79"/>
              </a:rPr>
              <a:t>Darcy</a:t>
            </a:r>
            <a:r>
              <a:rPr lang="en-US" sz="4000" dirty="0" smtClean="0">
                <a:latin typeface="Arial Hebrew" charset="-79"/>
                <a:ea typeface="Arial Hebrew" charset="-79"/>
                <a:cs typeface="Arial Hebrew" charset="-79"/>
              </a:rPr>
              <a:t>:</a:t>
            </a:r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 Automatic Detection and Repair of Architectural Inconsistencies </a:t>
            </a:r>
            <a:endParaRPr lang="en-US" sz="36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78178" y="2475070"/>
            <a:ext cx="1389412" cy="7125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17" y="2315523"/>
            <a:ext cx="1094180" cy="10941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03" y="1683718"/>
            <a:ext cx="306283" cy="3062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01" y="3760394"/>
            <a:ext cx="228260" cy="30836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08319" y="3516539"/>
            <a:ext cx="1303769" cy="10889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" y="3524127"/>
            <a:ext cx="228260" cy="308362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1912088" y="4061011"/>
            <a:ext cx="5300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47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2442124" y="2360227"/>
            <a:ext cx="4973178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275753" y="2024625"/>
            <a:ext cx="7039697" cy="3890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46983" y="2360227"/>
            <a:ext cx="1619987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081691" y="2467126"/>
            <a:ext cx="1389412" cy="712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600" dirty="0" smtClean="0">
                <a:solidFill>
                  <a:schemeClr val="tx1"/>
                </a:solidFill>
              </a:rPr>
              <a:t>Module-Info Scanner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18488" y="2478663"/>
            <a:ext cx="1389412" cy="728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Inconsistency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04248" y="4253777"/>
            <a:ext cx="1389412" cy="1013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Module-info Transformer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34070" y="2024625"/>
            <a:ext cx="100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Detection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 Dependency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618288" y="3751548"/>
            <a:ext cx="1454524" cy="1220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Transformed 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36363" y="2024625"/>
            <a:ext cx="71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Repair</a:t>
            </a:r>
            <a:endParaRPr lang="en-US" sz="1600" dirty="0"/>
          </a:p>
        </p:txBody>
      </p:sp>
      <p:sp>
        <p:nvSpPr>
          <p:cNvPr id="131" name="Rectangle 130"/>
          <p:cNvSpPr/>
          <p:nvPr/>
        </p:nvSpPr>
        <p:spPr>
          <a:xfrm>
            <a:off x="2275753" y="1649093"/>
            <a:ext cx="1000990" cy="3834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Darcy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556178" y="4829172"/>
            <a:ext cx="1389412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Reflection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857875" y="4829172"/>
            <a:ext cx="1457653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ServiceLoader Usage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7" name="Elbow Connector 136"/>
          <p:cNvCxnSpPr/>
          <p:nvPr/>
        </p:nvCxnSpPr>
        <p:spPr>
          <a:xfrm rot="5400000" flipH="1" flipV="1">
            <a:off x="4501985" y="3117963"/>
            <a:ext cx="460108" cy="296231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41" idx="0"/>
          </p:cNvCxnSpPr>
          <p:nvPr/>
        </p:nvCxnSpPr>
        <p:spPr>
          <a:xfrm rot="16200000" flipV="1">
            <a:off x="6169895" y="4412364"/>
            <a:ext cx="460108" cy="37350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5400000" flipH="1" flipV="1">
            <a:off x="5328899" y="3941898"/>
            <a:ext cx="457130" cy="13114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Magnetic Disk 140"/>
          <p:cNvSpPr/>
          <p:nvPr/>
        </p:nvSpPr>
        <p:spPr>
          <a:xfrm>
            <a:off x="7701563" y="2464090"/>
            <a:ext cx="1389413" cy="101867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Inconsistent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2" name="Magnetic Disk 141"/>
          <p:cNvSpPr/>
          <p:nvPr/>
        </p:nvSpPr>
        <p:spPr>
          <a:xfrm>
            <a:off x="5518488" y="3467215"/>
            <a:ext cx="1389413" cy="9018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Actual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" name="Magnetic Disk 142"/>
          <p:cNvSpPr/>
          <p:nvPr/>
        </p:nvSpPr>
        <p:spPr>
          <a:xfrm>
            <a:off x="3085673" y="3467216"/>
            <a:ext cx="1389413" cy="8965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Specified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5" name="Straight Arrow Connector 144"/>
          <p:cNvCxnSpPr>
            <a:stCxn id="105" idx="2"/>
          </p:cNvCxnSpPr>
          <p:nvPr/>
        </p:nvCxnSpPr>
        <p:spPr>
          <a:xfrm>
            <a:off x="3776397" y="3179646"/>
            <a:ext cx="3983" cy="287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1958050" y="382458"/>
            <a:ext cx="8229600" cy="11114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ritannic Bold"/>
                <a:ea typeface="+mj-ea"/>
                <a:cs typeface="Britannic Bold"/>
              </a:defRPr>
            </a:lvl1pPr>
          </a:lstStyle>
          <a:p>
            <a:r>
              <a:rPr lang="en-US" sz="5600" dirty="0" smtClean="0">
                <a:latin typeface="Arial Hebrew" charset="-79"/>
                <a:ea typeface="Arial Hebrew" charset="-79"/>
                <a:cs typeface="Arial Hebrew" charset="-79"/>
              </a:rPr>
              <a:t>Darcy</a:t>
            </a:r>
            <a:r>
              <a:rPr lang="en-US" sz="4000" dirty="0" smtClean="0">
                <a:latin typeface="Arial Hebrew" charset="-79"/>
                <a:ea typeface="Arial Hebrew" charset="-79"/>
                <a:cs typeface="Arial Hebrew" charset="-79"/>
              </a:rPr>
              <a:t>:</a:t>
            </a:r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 Automatic Detection and Repair of Architectural Inconsistencies </a:t>
            </a:r>
            <a:endParaRPr lang="en-US" sz="36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7" name="Magnetic Disk 36"/>
          <p:cNvSpPr/>
          <p:nvPr/>
        </p:nvSpPr>
        <p:spPr>
          <a:xfrm>
            <a:off x="3081141" y="3461878"/>
            <a:ext cx="1389413" cy="901849"/>
          </a:xfrm>
          <a:prstGeom prst="flowChartMagneticDisk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17" y="2315523"/>
            <a:ext cx="1094180" cy="10941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03" y="1683718"/>
            <a:ext cx="306283" cy="3062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01" y="3760394"/>
            <a:ext cx="228260" cy="30836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08319" y="3516539"/>
            <a:ext cx="1303769" cy="10889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" y="3524127"/>
            <a:ext cx="228260" cy="308362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1912088" y="4061011"/>
            <a:ext cx="5300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48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/>
          <p:nvPr/>
        </p:nvCxnSpPr>
        <p:spPr>
          <a:xfrm>
            <a:off x="2457626" y="3210568"/>
            <a:ext cx="3980" cy="18971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rot="5400000">
            <a:off x="2589679" y="4311663"/>
            <a:ext cx="1205563" cy="74201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614032" y="3879777"/>
            <a:ext cx="0" cy="1331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073400" y="5496831"/>
            <a:ext cx="105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5400000">
            <a:off x="3682424" y="3103029"/>
            <a:ext cx="1189337" cy="329543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rot="5400000">
            <a:off x="2866483" y="2596046"/>
            <a:ext cx="890873" cy="706637"/>
          </a:xfrm>
          <a:prstGeom prst="bentConnector3">
            <a:avLst>
              <a:gd name="adj1" fmla="val 799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080000" y="2848659"/>
            <a:ext cx="3932" cy="1979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5400000">
            <a:off x="9320822" y="3150997"/>
            <a:ext cx="1189337" cy="329543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144464" y="4809865"/>
            <a:ext cx="1524031" cy="11123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238402" y="1612408"/>
            <a:ext cx="1333177" cy="21134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740473" y="2002129"/>
            <a:ext cx="1789012" cy="9994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605462" y="3540882"/>
            <a:ext cx="1662663" cy="9994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049712" y="4722264"/>
            <a:ext cx="1525892" cy="11347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Architectural Inconsistency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98551" y="6125517"/>
            <a:ext cx="3362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 Hebrew" charset="-79"/>
                <a:ea typeface="Arial Hebrew" charset="-79"/>
                <a:cs typeface="Arial Hebrew" charset="-79"/>
              </a:rPr>
              <a:t>Prescriptive Architecture</a:t>
            </a:r>
          </a:p>
          <a:p>
            <a:pPr algn="ctr"/>
            <a:r>
              <a:rPr lang="en-US" sz="2200" dirty="0" smtClean="0">
                <a:latin typeface="Arial Hebrew" charset="-79"/>
                <a:ea typeface="Arial Hebrew" charset="-79"/>
                <a:cs typeface="Arial Hebrew" charset="-79"/>
              </a:rPr>
              <a:t>As-Intended</a:t>
            </a:r>
            <a:endParaRPr lang="en-US" sz="22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2699" y="6125517"/>
            <a:ext cx="3219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rial Hebrew" charset="-79"/>
                <a:ea typeface="Arial Hebrew" charset="-79"/>
                <a:cs typeface="Arial Hebrew" charset="-79"/>
              </a:rPr>
              <a:t>Descriptive Architecture</a:t>
            </a:r>
          </a:p>
          <a:p>
            <a:pPr algn="ctr"/>
            <a:r>
              <a:rPr lang="en-US" sz="2200" dirty="0" smtClean="0">
                <a:latin typeface="Arial Hebrew" charset="-79"/>
                <a:ea typeface="Arial Hebrew" charset="-79"/>
                <a:cs typeface="Arial Hebrew" charset="-79"/>
              </a:rPr>
              <a:t>As-Implemented</a:t>
            </a:r>
            <a:endParaRPr lang="en-US" sz="22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7835">
            <a:off x="5405988" y="3288336"/>
            <a:ext cx="1649362" cy="952964"/>
          </a:xfrm>
          <a:prstGeom prst="rect">
            <a:avLst/>
          </a:prstGeom>
        </p:spPr>
      </p:pic>
      <p:sp>
        <p:nvSpPr>
          <p:cNvPr id="5" name="Process 4"/>
          <p:cNvSpPr/>
          <p:nvPr/>
        </p:nvSpPr>
        <p:spPr>
          <a:xfrm>
            <a:off x="7128780" y="1586037"/>
            <a:ext cx="3530600" cy="4357561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112263" y="2573915"/>
            <a:ext cx="840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049712" y="4084876"/>
            <a:ext cx="840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40671" y="5639523"/>
            <a:ext cx="1833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5400000">
            <a:off x="7987173" y="4311663"/>
            <a:ext cx="1205563" cy="74201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5400000">
            <a:off x="8201954" y="2596046"/>
            <a:ext cx="890873" cy="706637"/>
          </a:xfrm>
          <a:prstGeom prst="bentConnector3">
            <a:avLst>
              <a:gd name="adj1" fmla="val 799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9642329" y="4490862"/>
            <a:ext cx="936918" cy="504209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90" y="3616740"/>
            <a:ext cx="711001" cy="853201"/>
          </a:xfrm>
          <a:prstGeom prst="rect">
            <a:avLst/>
          </a:prstGeom>
        </p:spPr>
      </p:pic>
      <p:cxnSp>
        <p:nvCxnSpPr>
          <p:cNvPr id="26" name="Elbow Connector 25"/>
          <p:cNvCxnSpPr/>
          <p:nvPr/>
        </p:nvCxnSpPr>
        <p:spPr>
          <a:xfrm rot="16200000" flipH="1">
            <a:off x="9022022" y="4463609"/>
            <a:ext cx="543808" cy="3516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42" y="4786322"/>
            <a:ext cx="711001" cy="8532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12" y="3638230"/>
            <a:ext cx="711001" cy="853201"/>
          </a:xfrm>
          <a:prstGeom prst="rect">
            <a:avLst/>
          </a:prstGeom>
        </p:spPr>
      </p:pic>
      <p:cxnSp>
        <p:nvCxnSpPr>
          <p:cNvPr id="29" name="Elbow Connector 28"/>
          <p:cNvCxnSpPr/>
          <p:nvPr/>
        </p:nvCxnSpPr>
        <p:spPr>
          <a:xfrm>
            <a:off x="7544049" y="5496831"/>
            <a:ext cx="625630" cy="219536"/>
          </a:xfrm>
          <a:prstGeom prst="bentConnector3">
            <a:avLst>
              <a:gd name="adj1" fmla="val -43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6" y="2524892"/>
            <a:ext cx="711001" cy="853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01" y="2147315"/>
            <a:ext cx="711001" cy="8532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11" y="5107701"/>
            <a:ext cx="711001" cy="8532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194" y="5003842"/>
            <a:ext cx="711001" cy="85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228" y="2127621"/>
            <a:ext cx="711001" cy="853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49" y="4809865"/>
            <a:ext cx="711001" cy="853201"/>
          </a:xfrm>
          <a:prstGeom prst="rect">
            <a:avLst/>
          </a:prstGeom>
        </p:spPr>
      </p:pic>
      <p:cxnSp>
        <p:nvCxnSpPr>
          <p:cNvPr id="36" name="Elbow Connector 35"/>
          <p:cNvCxnSpPr/>
          <p:nvPr/>
        </p:nvCxnSpPr>
        <p:spPr>
          <a:xfrm rot="16200000" flipH="1">
            <a:off x="7569233" y="2548714"/>
            <a:ext cx="1195342" cy="2428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08" y="1671691"/>
            <a:ext cx="711001" cy="8532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22" y="2841201"/>
            <a:ext cx="711001" cy="853201"/>
          </a:xfrm>
          <a:prstGeom prst="rect">
            <a:avLst/>
          </a:prstGeom>
        </p:spPr>
      </p:pic>
      <p:sp>
        <p:nvSpPr>
          <p:cNvPr id="46" name="Process 45"/>
          <p:cNvSpPr/>
          <p:nvPr/>
        </p:nvSpPr>
        <p:spPr>
          <a:xfrm>
            <a:off x="1804587" y="1596108"/>
            <a:ext cx="3530600" cy="4357561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835971" y="4828344"/>
            <a:ext cx="1524031" cy="11123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929909" y="1630887"/>
            <a:ext cx="1333177" cy="21134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431980" y="2020608"/>
            <a:ext cx="1789012" cy="9994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351835" y="3559361"/>
            <a:ext cx="1524061" cy="9994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741219" y="4740743"/>
            <a:ext cx="1525892" cy="11347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22993" y="3683436"/>
            <a:ext cx="294991" cy="1227877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58438" y="2921671"/>
            <a:ext cx="251948" cy="1989642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2442124" y="2360227"/>
            <a:ext cx="4973178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275753" y="2024625"/>
            <a:ext cx="7039697" cy="3890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46983" y="2360227"/>
            <a:ext cx="1619987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081691" y="2467126"/>
            <a:ext cx="1389412" cy="712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600" dirty="0" smtClean="0">
                <a:solidFill>
                  <a:schemeClr val="tx1"/>
                </a:solidFill>
              </a:rPr>
              <a:t>Module-Info Scanner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18488" y="2478663"/>
            <a:ext cx="1389412" cy="728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Inconsistency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04248" y="4253777"/>
            <a:ext cx="1389412" cy="1013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Module-info Transformer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34070" y="2024625"/>
            <a:ext cx="100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Detection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 Dependency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618288" y="3751548"/>
            <a:ext cx="1454524" cy="1220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Transformed 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36363" y="2024625"/>
            <a:ext cx="71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Repair</a:t>
            </a:r>
            <a:endParaRPr lang="en-US" sz="1600" dirty="0"/>
          </a:p>
        </p:txBody>
      </p:sp>
      <p:sp>
        <p:nvSpPr>
          <p:cNvPr id="131" name="Rectangle 130"/>
          <p:cNvSpPr/>
          <p:nvPr/>
        </p:nvSpPr>
        <p:spPr>
          <a:xfrm>
            <a:off x="2275753" y="1649093"/>
            <a:ext cx="1000990" cy="3834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Darcy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556178" y="4829172"/>
            <a:ext cx="1389412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Reflection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857875" y="4829172"/>
            <a:ext cx="1457653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ServiceLoader Usage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7" name="Elbow Connector 136"/>
          <p:cNvCxnSpPr>
            <a:stCxn id="140" idx="0"/>
          </p:cNvCxnSpPr>
          <p:nvPr/>
        </p:nvCxnSpPr>
        <p:spPr>
          <a:xfrm rot="5400000" flipH="1" flipV="1">
            <a:off x="4501985" y="3117963"/>
            <a:ext cx="460108" cy="296231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41" idx="0"/>
          </p:cNvCxnSpPr>
          <p:nvPr/>
        </p:nvCxnSpPr>
        <p:spPr>
          <a:xfrm rot="16200000" flipV="1">
            <a:off x="6169895" y="4412364"/>
            <a:ext cx="460108" cy="37350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5400000" flipH="1" flipV="1">
            <a:off x="5328899" y="3941898"/>
            <a:ext cx="457130" cy="13114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/>
          <p:nvPr/>
        </p:nvCxnSpPr>
        <p:spPr>
          <a:xfrm rot="10800000">
            <a:off x="5518488" y="2843058"/>
            <a:ext cx="12700" cy="1075082"/>
          </a:xfrm>
          <a:prstGeom prst="bentConnector3">
            <a:avLst>
              <a:gd name="adj1" fmla="val 416249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Magnetic Disk 140"/>
          <p:cNvSpPr/>
          <p:nvPr/>
        </p:nvSpPr>
        <p:spPr>
          <a:xfrm>
            <a:off x="7701563" y="2464090"/>
            <a:ext cx="1389413" cy="101867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Inconsistent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2" name="Magnetic Disk 141"/>
          <p:cNvSpPr/>
          <p:nvPr/>
        </p:nvSpPr>
        <p:spPr>
          <a:xfrm>
            <a:off x="5518488" y="3467215"/>
            <a:ext cx="1389413" cy="9018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Actual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" name="Magnetic Disk 142"/>
          <p:cNvSpPr/>
          <p:nvPr/>
        </p:nvSpPr>
        <p:spPr>
          <a:xfrm>
            <a:off x="3085673" y="3467216"/>
            <a:ext cx="1389413" cy="8965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Specified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4" name="Elbow Connector 143"/>
          <p:cNvCxnSpPr/>
          <p:nvPr/>
        </p:nvCxnSpPr>
        <p:spPr>
          <a:xfrm flipV="1">
            <a:off x="4475086" y="2843058"/>
            <a:ext cx="1043402" cy="107241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05" idx="2"/>
          </p:cNvCxnSpPr>
          <p:nvPr/>
        </p:nvCxnSpPr>
        <p:spPr>
          <a:xfrm>
            <a:off x="3776397" y="3179646"/>
            <a:ext cx="3983" cy="287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1958050" y="382458"/>
            <a:ext cx="8229600" cy="11114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ritannic Bold"/>
                <a:ea typeface="+mj-ea"/>
                <a:cs typeface="Britannic Bold"/>
              </a:defRPr>
            </a:lvl1pPr>
          </a:lstStyle>
          <a:p>
            <a:r>
              <a:rPr lang="en-US" sz="5600" dirty="0" smtClean="0">
                <a:latin typeface="Arial Hebrew" charset="-79"/>
                <a:ea typeface="Arial Hebrew" charset="-79"/>
                <a:cs typeface="Arial Hebrew" charset="-79"/>
              </a:rPr>
              <a:t>Darcy</a:t>
            </a:r>
            <a:r>
              <a:rPr lang="en-US" sz="4000" dirty="0" smtClean="0">
                <a:latin typeface="Arial Hebrew" charset="-79"/>
                <a:ea typeface="Arial Hebrew" charset="-79"/>
                <a:cs typeface="Arial Hebrew" charset="-79"/>
              </a:rPr>
              <a:t>:</a:t>
            </a:r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 Automatic Detection and Repair of Architectural Inconsistencies </a:t>
            </a:r>
            <a:endParaRPr lang="en-US" sz="36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18488" y="2489972"/>
            <a:ext cx="1389412" cy="7125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Magnetic Disk 37"/>
          <p:cNvSpPr/>
          <p:nvPr/>
        </p:nvSpPr>
        <p:spPr>
          <a:xfrm>
            <a:off x="3081141" y="3461878"/>
            <a:ext cx="1389413" cy="901849"/>
          </a:xfrm>
          <a:prstGeom prst="flowChartMagneticDisk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Magnetic Disk 39"/>
          <p:cNvSpPr/>
          <p:nvPr/>
        </p:nvSpPr>
        <p:spPr>
          <a:xfrm>
            <a:off x="5512064" y="3464227"/>
            <a:ext cx="1389413" cy="901849"/>
          </a:xfrm>
          <a:prstGeom prst="flowChartMagneticDisk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17" y="2315523"/>
            <a:ext cx="1094180" cy="10941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03" y="1683718"/>
            <a:ext cx="306283" cy="3062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01" y="3760394"/>
            <a:ext cx="228260" cy="308362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08319" y="3516539"/>
            <a:ext cx="1303769" cy="10889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" y="3524127"/>
            <a:ext cx="228260" cy="308362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1912088" y="4061011"/>
            <a:ext cx="5300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49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Inconsistency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3164"/>
            <a:ext cx="10972800" cy="494318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Explores actual and specified dependencies</a:t>
            </a:r>
          </a:p>
          <a:p>
            <a:pPr marL="457200" indent="-457200">
              <a:buFont typeface="Arial" charset="0"/>
              <a:buChar char="•"/>
            </a:pPr>
            <a:endParaRPr lang="en-US" sz="3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Identifies all types of inconsistency scenarios</a:t>
            </a:r>
          </a:p>
          <a:p>
            <a:pPr marL="457200" indent="-457200">
              <a:buFont typeface="Arial" charset="0"/>
              <a:buChar char="•"/>
            </a:pPr>
            <a:endParaRPr lang="en-US" sz="3000" dirty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Reports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</a:t>
            </a:r>
            <a:r>
              <a:rPr lang="en-US" sz="2600" dirty="0" smtClean="0">
                <a:solidFill>
                  <a:schemeClr val="tx1"/>
                </a:solidFill>
              </a:rPr>
              <a:t>he </a:t>
            </a:r>
            <a:r>
              <a:rPr lang="en-US" sz="2600" dirty="0">
                <a:solidFill>
                  <a:schemeClr val="tx1"/>
                </a:solidFill>
              </a:rPr>
              <a:t>identified architectural </a:t>
            </a:r>
            <a:r>
              <a:rPr lang="en-US" sz="2600" dirty="0" smtClean="0">
                <a:solidFill>
                  <a:schemeClr val="tx1"/>
                </a:solidFill>
              </a:rPr>
              <a:t>inconsistency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The modules affected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The </a:t>
            </a:r>
            <a:r>
              <a:rPr lang="en-US" sz="2600" dirty="0">
                <a:solidFill>
                  <a:schemeClr val="tx1"/>
                </a:solidFill>
              </a:rPr>
              <a:t>specific </a:t>
            </a:r>
            <a:r>
              <a:rPr lang="en-US" sz="2600" dirty="0" smtClean="0">
                <a:solidFill>
                  <a:schemeClr val="tx1"/>
                </a:solidFill>
              </a:rPr>
              <a:t>directives involved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33200" y="2300289"/>
            <a:ext cx="2649200" cy="2178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Java Inconsistency Analysis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Magnetic Disk 4"/>
          <p:cNvSpPr/>
          <p:nvPr/>
        </p:nvSpPr>
        <p:spPr>
          <a:xfrm>
            <a:off x="8970268" y="5224314"/>
            <a:ext cx="1389413" cy="9018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Actual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Magnetic Disk 5"/>
          <p:cNvSpPr/>
          <p:nvPr/>
        </p:nvSpPr>
        <p:spPr>
          <a:xfrm>
            <a:off x="6528960" y="5229653"/>
            <a:ext cx="1389413" cy="8965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Specified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Elbow Connector 6"/>
          <p:cNvCxnSpPr>
            <a:stCxn id="6" idx="4"/>
            <a:endCxn id="4" idx="1"/>
          </p:cNvCxnSpPr>
          <p:nvPr/>
        </p:nvCxnSpPr>
        <p:spPr>
          <a:xfrm flipV="1">
            <a:off x="7918373" y="3389661"/>
            <a:ext cx="1014827" cy="228824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5" idx="2"/>
          </p:cNvCxnSpPr>
          <p:nvPr/>
        </p:nvCxnSpPr>
        <p:spPr>
          <a:xfrm rot="10800000">
            <a:off x="8425786" y="3501467"/>
            <a:ext cx="544482" cy="2173772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24" y="5392623"/>
            <a:ext cx="565230" cy="5652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57" y="5395536"/>
            <a:ext cx="565230" cy="5652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57" y="3106803"/>
            <a:ext cx="565230" cy="5652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70" y="5411448"/>
            <a:ext cx="565230" cy="565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430" y="2315601"/>
            <a:ext cx="791202" cy="791202"/>
          </a:xfrm>
          <a:prstGeom prst="rect">
            <a:avLst/>
          </a:prstGeom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9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162 L 0.04323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4818 -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16 L 4.16667E-6 -0.3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06653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2442124" y="2360227"/>
            <a:ext cx="4973178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275753" y="2024625"/>
            <a:ext cx="7039697" cy="3890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46983" y="2360227"/>
            <a:ext cx="1619987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081691" y="2467126"/>
            <a:ext cx="1389412" cy="712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600" dirty="0" smtClean="0">
                <a:solidFill>
                  <a:schemeClr val="tx1"/>
                </a:solidFill>
              </a:rPr>
              <a:t>Module-Info Scanner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18488" y="2478663"/>
            <a:ext cx="1389412" cy="728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Inconsistency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04248" y="4253777"/>
            <a:ext cx="1389412" cy="1013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Module-info Transformer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34070" y="2024625"/>
            <a:ext cx="100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Detection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 Dependency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618288" y="3751548"/>
            <a:ext cx="1454524" cy="1220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Transformed 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36363" y="2024625"/>
            <a:ext cx="71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Repair</a:t>
            </a:r>
            <a:endParaRPr lang="en-US" sz="1600" dirty="0"/>
          </a:p>
        </p:txBody>
      </p:sp>
      <p:sp>
        <p:nvSpPr>
          <p:cNvPr id="131" name="Rectangle 130"/>
          <p:cNvSpPr/>
          <p:nvPr/>
        </p:nvSpPr>
        <p:spPr>
          <a:xfrm>
            <a:off x="2275753" y="1649093"/>
            <a:ext cx="1000990" cy="3834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Darcy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556178" y="4829172"/>
            <a:ext cx="1389412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Reflection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857875" y="4829172"/>
            <a:ext cx="1457653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ServiceLoader Usage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7" name="Elbow Connector 136"/>
          <p:cNvCxnSpPr>
            <a:stCxn id="140" idx="0"/>
          </p:cNvCxnSpPr>
          <p:nvPr/>
        </p:nvCxnSpPr>
        <p:spPr>
          <a:xfrm rot="5400000" flipH="1" flipV="1">
            <a:off x="4501985" y="3117963"/>
            <a:ext cx="460108" cy="296231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41" idx="0"/>
          </p:cNvCxnSpPr>
          <p:nvPr/>
        </p:nvCxnSpPr>
        <p:spPr>
          <a:xfrm rot="16200000" flipV="1">
            <a:off x="6169895" y="4412364"/>
            <a:ext cx="460108" cy="37350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5400000" flipH="1" flipV="1">
            <a:off x="5328899" y="3941898"/>
            <a:ext cx="457130" cy="13114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/>
          <p:nvPr/>
        </p:nvCxnSpPr>
        <p:spPr>
          <a:xfrm rot="10800000">
            <a:off x="5518488" y="2843058"/>
            <a:ext cx="12700" cy="1075082"/>
          </a:xfrm>
          <a:prstGeom prst="bentConnector3">
            <a:avLst>
              <a:gd name="adj1" fmla="val 416249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Magnetic Disk 140"/>
          <p:cNvSpPr/>
          <p:nvPr/>
        </p:nvSpPr>
        <p:spPr>
          <a:xfrm>
            <a:off x="7701563" y="2464090"/>
            <a:ext cx="1389413" cy="101867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Inconsistent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2" name="Magnetic Disk 141"/>
          <p:cNvSpPr/>
          <p:nvPr/>
        </p:nvSpPr>
        <p:spPr>
          <a:xfrm>
            <a:off x="5518488" y="3467215"/>
            <a:ext cx="1389413" cy="9018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Actual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" name="Magnetic Disk 142"/>
          <p:cNvSpPr/>
          <p:nvPr/>
        </p:nvSpPr>
        <p:spPr>
          <a:xfrm>
            <a:off x="3085673" y="3467216"/>
            <a:ext cx="1389413" cy="8965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Specified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4" name="Elbow Connector 143"/>
          <p:cNvCxnSpPr/>
          <p:nvPr/>
        </p:nvCxnSpPr>
        <p:spPr>
          <a:xfrm flipV="1">
            <a:off x="4475086" y="2843058"/>
            <a:ext cx="1043402" cy="107241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05" idx="2"/>
          </p:cNvCxnSpPr>
          <p:nvPr/>
        </p:nvCxnSpPr>
        <p:spPr>
          <a:xfrm>
            <a:off x="3776397" y="3179646"/>
            <a:ext cx="3983" cy="287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6907900" y="2823386"/>
            <a:ext cx="793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1958050" y="382458"/>
            <a:ext cx="8229600" cy="11114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ritannic Bold"/>
                <a:ea typeface="+mj-ea"/>
                <a:cs typeface="Britannic Bold"/>
              </a:defRPr>
            </a:lvl1pPr>
          </a:lstStyle>
          <a:p>
            <a:r>
              <a:rPr lang="en-US" sz="5600" dirty="0" smtClean="0">
                <a:latin typeface="Arial Hebrew" charset="-79"/>
                <a:ea typeface="Arial Hebrew" charset="-79"/>
                <a:cs typeface="Arial Hebrew" charset="-79"/>
              </a:rPr>
              <a:t>Darcy</a:t>
            </a:r>
            <a:r>
              <a:rPr lang="en-US" sz="4000" dirty="0" smtClean="0">
                <a:latin typeface="Arial Hebrew" charset="-79"/>
                <a:ea typeface="Arial Hebrew" charset="-79"/>
                <a:cs typeface="Arial Hebrew" charset="-79"/>
              </a:rPr>
              <a:t>:</a:t>
            </a:r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 Automatic Detection and Repair of Architectural Inconsistencies </a:t>
            </a:r>
            <a:endParaRPr lang="en-US" sz="36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7" name="Magnetic Disk 36"/>
          <p:cNvSpPr/>
          <p:nvPr/>
        </p:nvSpPr>
        <p:spPr>
          <a:xfrm>
            <a:off x="7701562" y="2455362"/>
            <a:ext cx="1389413" cy="1018679"/>
          </a:xfrm>
          <a:prstGeom prst="flowChartMagneticDisk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17" y="2315523"/>
            <a:ext cx="1094180" cy="10941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03" y="1683718"/>
            <a:ext cx="306283" cy="3062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01" y="3760394"/>
            <a:ext cx="228260" cy="30836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38" y="2448048"/>
            <a:ext cx="359296" cy="359296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08319" y="3516539"/>
            <a:ext cx="1303769" cy="10889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" y="3524127"/>
            <a:ext cx="228260" cy="308362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1912088" y="4061011"/>
            <a:ext cx="5300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5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2442124" y="2360227"/>
            <a:ext cx="4973178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275753" y="2024625"/>
            <a:ext cx="7039697" cy="3890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46983" y="2360227"/>
            <a:ext cx="1619987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081691" y="2467126"/>
            <a:ext cx="1389412" cy="712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600" dirty="0" smtClean="0">
                <a:solidFill>
                  <a:schemeClr val="tx1"/>
                </a:solidFill>
              </a:rPr>
              <a:t>Module-Info Scanner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18488" y="2478663"/>
            <a:ext cx="1389412" cy="728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Inconsistency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04248" y="4253777"/>
            <a:ext cx="1389412" cy="1013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Module-info Transformer</a:t>
            </a:r>
            <a:endParaRPr lang="en-US" sz="1700" dirty="0">
              <a:solidFill>
                <a:schemeClr val="tx1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8398954" y="3060310"/>
            <a:ext cx="0" cy="11934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434070" y="2024625"/>
            <a:ext cx="100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Detection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 Dependency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618288" y="3751548"/>
            <a:ext cx="1454524" cy="1220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Transformed 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036363" y="2024625"/>
            <a:ext cx="71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Repair</a:t>
            </a:r>
            <a:endParaRPr lang="en-US" sz="1600" dirty="0"/>
          </a:p>
        </p:txBody>
      </p:sp>
      <p:sp>
        <p:nvSpPr>
          <p:cNvPr id="131" name="Rectangle 130"/>
          <p:cNvSpPr/>
          <p:nvPr/>
        </p:nvSpPr>
        <p:spPr>
          <a:xfrm>
            <a:off x="2275753" y="1649093"/>
            <a:ext cx="1000990" cy="3834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Darcy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556178" y="4829172"/>
            <a:ext cx="1389412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Reflection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857875" y="4829172"/>
            <a:ext cx="1457653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ServiceLoader Usage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7" name="Elbow Connector 136"/>
          <p:cNvCxnSpPr>
            <a:stCxn id="140" idx="0"/>
          </p:cNvCxnSpPr>
          <p:nvPr/>
        </p:nvCxnSpPr>
        <p:spPr>
          <a:xfrm rot="5400000" flipH="1" flipV="1">
            <a:off x="4501985" y="3117963"/>
            <a:ext cx="460108" cy="296231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41" idx="0"/>
          </p:cNvCxnSpPr>
          <p:nvPr/>
        </p:nvCxnSpPr>
        <p:spPr>
          <a:xfrm rot="16200000" flipV="1">
            <a:off x="6169895" y="4412364"/>
            <a:ext cx="460108" cy="37350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5400000" flipH="1" flipV="1">
            <a:off x="5328899" y="3941898"/>
            <a:ext cx="457130" cy="13114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endCxn id="106" idx="1"/>
          </p:cNvCxnSpPr>
          <p:nvPr/>
        </p:nvCxnSpPr>
        <p:spPr>
          <a:xfrm rot="10800000">
            <a:off x="5518488" y="2843058"/>
            <a:ext cx="12700" cy="1075082"/>
          </a:xfrm>
          <a:prstGeom prst="bentConnector3">
            <a:avLst>
              <a:gd name="adj1" fmla="val 416249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Magnetic Disk 140"/>
          <p:cNvSpPr/>
          <p:nvPr/>
        </p:nvSpPr>
        <p:spPr>
          <a:xfrm>
            <a:off x="7701563" y="2464090"/>
            <a:ext cx="1389413" cy="101867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Inconsistent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2" name="Magnetic Disk 141"/>
          <p:cNvSpPr/>
          <p:nvPr/>
        </p:nvSpPr>
        <p:spPr>
          <a:xfrm>
            <a:off x="5518488" y="3467215"/>
            <a:ext cx="1389413" cy="9018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Actual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" name="Magnetic Disk 142"/>
          <p:cNvSpPr/>
          <p:nvPr/>
        </p:nvSpPr>
        <p:spPr>
          <a:xfrm>
            <a:off x="3085673" y="3467216"/>
            <a:ext cx="1389413" cy="8965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Specified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4" name="Elbow Connector 143"/>
          <p:cNvCxnSpPr>
            <a:endCxn id="106" idx="1"/>
          </p:cNvCxnSpPr>
          <p:nvPr/>
        </p:nvCxnSpPr>
        <p:spPr>
          <a:xfrm flipV="1">
            <a:off x="4475086" y="2843058"/>
            <a:ext cx="1043402" cy="107241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05" idx="2"/>
          </p:cNvCxnSpPr>
          <p:nvPr/>
        </p:nvCxnSpPr>
        <p:spPr>
          <a:xfrm>
            <a:off x="3776397" y="3179646"/>
            <a:ext cx="3983" cy="287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06" idx="3"/>
          </p:cNvCxnSpPr>
          <p:nvPr/>
        </p:nvCxnSpPr>
        <p:spPr>
          <a:xfrm flipV="1">
            <a:off x="6907900" y="2823386"/>
            <a:ext cx="793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1958050" y="382458"/>
            <a:ext cx="8229600" cy="11114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ritannic Bold"/>
                <a:ea typeface="+mj-ea"/>
                <a:cs typeface="Britannic Bold"/>
              </a:defRPr>
            </a:lvl1pPr>
          </a:lstStyle>
          <a:p>
            <a:r>
              <a:rPr lang="en-US" sz="5600" dirty="0" smtClean="0">
                <a:latin typeface="Arial Hebrew" charset="-79"/>
                <a:ea typeface="Arial Hebrew" charset="-79"/>
                <a:cs typeface="Arial Hebrew" charset="-79"/>
              </a:rPr>
              <a:t>Darcy</a:t>
            </a:r>
            <a:r>
              <a:rPr lang="en-US" sz="4000" dirty="0" smtClean="0">
                <a:latin typeface="Arial Hebrew" charset="-79"/>
                <a:ea typeface="Arial Hebrew" charset="-79"/>
                <a:cs typeface="Arial Hebrew" charset="-79"/>
              </a:rPr>
              <a:t>:</a:t>
            </a:r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 Automatic Detection and Repair of Architectural Inconsistencies </a:t>
            </a:r>
            <a:endParaRPr lang="en-US" sz="36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01563" y="4267828"/>
            <a:ext cx="1389412" cy="10135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17" y="2315523"/>
            <a:ext cx="1094180" cy="10941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03" y="1683718"/>
            <a:ext cx="306283" cy="3062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01" y="3760394"/>
            <a:ext cx="228260" cy="30836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08319" y="3516539"/>
            <a:ext cx="1303769" cy="10889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" y="3524127"/>
            <a:ext cx="228260" cy="308362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1912088" y="4061011"/>
            <a:ext cx="5300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52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Module-Info Transformer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Deletes or Modifies the dependencies defined in module-info files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Generated a customized parser using ANTLR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Checks the records of the detected inconsistent dependencies</a:t>
            </a:r>
          </a:p>
          <a:p>
            <a:pPr marL="914400" lvl="1" indent="-4572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0138" y="4100513"/>
            <a:ext cx="3671887" cy="16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5357813" y="4600575"/>
            <a:ext cx="1928812" cy="642938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72413" y="4100513"/>
            <a:ext cx="3671887" cy="16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5918" y="4438948"/>
            <a:ext cx="260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open module foo 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8472" y="4436251"/>
            <a:ext cx="3690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odule foo 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requires transitive bar;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0985" y="4427405"/>
            <a:ext cx="2874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Module foo 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requires bar;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8729" y="4223385"/>
            <a:ext cx="3662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module foo {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o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pens pckg1 to bar;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o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pens pckg2 to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util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 bar;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8472" y="4427405"/>
            <a:ext cx="3690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odule foo 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exports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foo.internal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;</a:t>
            </a:r>
          </a:p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8729" y="4427405"/>
            <a:ext cx="369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charset="0"/>
                <a:ea typeface="Courier" charset="0"/>
                <a:cs typeface="Courier" charset="0"/>
              </a:rPr>
              <a:t>m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odule foo 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53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9" grpId="2" animBg="1"/>
      <p:bldP spid="9" grpId="3" animBg="1"/>
      <p:bldP spid="9" grpId="4" animBg="1"/>
      <p:bldP spid="12" grpId="0" animBg="1"/>
      <p:bldP spid="12" grpId="1" animBg="1"/>
      <p:bldP spid="12" grpId="2" animBg="1"/>
      <p:bldP spid="12" grpId="3" animBg="1"/>
      <p:bldP spid="12" grpId="4" animBg="1"/>
      <p:bldP spid="10" grpId="0"/>
      <p:bldP spid="11" grpId="0"/>
      <p:bldP spid="11" grpId="1"/>
      <p:bldP spid="15" grpId="0"/>
      <p:bldP spid="15" grpId="1"/>
      <p:bldP spid="16" grpId="0"/>
      <p:bldP spid="14" grpId="0"/>
      <p:bldP spid="14" grpId="1"/>
      <p:bldP spid="17" grpId="0"/>
      <p:bldP spid="17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2442124" y="2360227"/>
            <a:ext cx="4973178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275753" y="2024625"/>
            <a:ext cx="7039697" cy="3890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46983" y="2360227"/>
            <a:ext cx="1619987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081691" y="2467126"/>
            <a:ext cx="1389412" cy="712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600" dirty="0" smtClean="0">
                <a:solidFill>
                  <a:schemeClr val="tx1"/>
                </a:solidFill>
              </a:rPr>
              <a:t>Module-Info Scanner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18488" y="2478663"/>
            <a:ext cx="1389412" cy="728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Inconsistency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04248" y="4253777"/>
            <a:ext cx="1389412" cy="1013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Module-info Transformer</a:t>
            </a:r>
            <a:endParaRPr lang="en-US" sz="1700" dirty="0">
              <a:solidFill>
                <a:schemeClr val="tx1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8398954" y="3060310"/>
            <a:ext cx="0" cy="11934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434070" y="2024625"/>
            <a:ext cx="100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Detection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 Dependency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618288" y="3751548"/>
            <a:ext cx="1454524" cy="1220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Transformed 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27" name="Elbow Connector 126"/>
          <p:cNvCxnSpPr>
            <a:stCxn id="107" idx="3"/>
          </p:cNvCxnSpPr>
          <p:nvPr/>
        </p:nvCxnSpPr>
        <p:spPr>
          <a:xfrm flipV="1">
            <a:off x="9093660" y="4361799"/>
            <a:ext cx="524628" cy="398774"/>
          </a:xfrm>
          <a:prstGeom prst="bentConnector3">
            <a:avLst>
              <a:gd name="adj1" fmla="val 6056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036363" y="2024625"/>
            <a:ext cx="71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Repair</a:t>
            </a:r>
            <a:endParaRPr lang="en-US" sz="1600" dirty="0"/>
          </a:p>
        </p:txBody>
      </p:sp>
      <p:sp>
        <p:nvSpPr>
          <p:cNvPr id="131" name="Rectangle 130"/>
          <p:cNvSpPr/>
          <p:nvPr/>
        </p:nvSpPr>
        <p:spPr>
          <a:xfrm>
            <a:off x="2275753" y="1649093"/>
            <a:ext cx="1000990" cy="3834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Darcy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556178" y="4829172"/>
            <a:ext cx="1389412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Reflection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857875" y="4829172"/>
            <a:ext cx="1457653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ServiceLoader Usage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7" name="Elbow Connector 136"/>
          <p:cNvCxnSpPr>
            <a:stCxn id="140" idx="0"/>
          </p:cNvCxnSpPr>
          <p:nvPr/>
        </p:nvCxnSpPr>
        <p:spPr>
          <a:xfrm rot="5400000" flipH="1" flipV="1">
            <a:off x="4501985" y="3117963"/>
            <a:ext cx="460108" cy="296231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41" idx="0"/>
          </p:cNvCxnSpPr>
          <p:nvPr/>
        </p:nvCxnSpPr>
        <p:spPr>
          <a:xfrm rot="16200000" flipV="1">
            <a:off x="6169895" y="4412364"/>
            <a:ext cx="460108" cy="37350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5400000" flipH="1" flipV="1">
            <a:off x="5328899" y="3941898"/>
            <a:ext cx="457130" cy="13114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endCxn id="106" idx="1"/>
          </p:cNvCxnSpPr>
          <p:nvPr/>
        </p:nvCxnSpPr>
        <p:spPr>
          <a:xfrm rot="10800000">
            <a:off x="5518488" y="2843058"/>
            <a:ext cx="12700" cy="1075082"/>
          </a:xfrm>
          <a:prstGeom prst="bentConnector3">
            <a:avLst>
              <a:gd name="adj1" fmla="val 416249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Magnetic Disk 140"/>
          <p:cNvSpPr/>
          <p:nvPr/>
        </p:nvSpPr>
        <p:spPr>
          <a:xfrm>
            <a:off x="7701563" y="2464090"/>
            <a:ext cx="1389413" cy="101867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Inconsistent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2" name="Magnetic Disk 141"/>
          <p:cNvSpPr/>
          <p:nvPr/>
        </p:nvSpPr>
        <p:spPr>
          <a:xfrm>
            <a:off x="5518488" y="3467215"/>
            <a:ext cx="1389413" cy="9018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Actual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" name="Magnetic Disk 142"/>
          <p:cNvSpPr/>
          <p:nvPr/>
        </p:nvSpPr>
        <p:spPr>
          <a:xfrm>
            <a:off x="3085673" y="3467216"/>
            <a:ext cx="1389413" cy="8965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Specified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4" name="Elbow Connector 143"/>
          <p:cNvCxnSpPr>
            <a:endCxn id="106" idx="1"/>
          </p:cNvCxnSpPr>
          <p:nvPr/>
        </p:nvCxnSpPr>
        <p:spPr>
          <a:xfrm flipV="1">
            <a:off x="4475086" y="2843058"/>
            <a:ext cx="1043402" cy="107241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05" idx="2"/>
          </p:cNvCxnSpPr>
          <p:nvPr/>
        </p:nvCxnSpPr>
        <p:spPr>
          <a:xfrm>
            <a:off x="3776397" y="3179646"/>
            <a:ext cx="3983" cy="287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06" idx="3"/>
          </p:cNvCxnSpPr>
          <p:nvPr/>
        </p:nvCxnSpPr>
        <p:spPr>
          <a:xfrm flipV="1">
            <a:off x="6907900" y="2823386"/>
            <a:ext cx="793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1958050" y="382458"/>
            <a:ext cx="8229600" cy="11114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ritannic Bold"/>
                <a:ea typeface="+mj-ea"/>
                <a:cs typeface="Britannic Bold"/>
              </a:defRPr>
            </a:lvl1pPr>
          </a:lstStyle>
          <a:p>
            <a:r>
              <a:rPr lang="en-US" sz="5600" dirty="0" smtClean="0">
                <a:latin typeface="Arial Hebrew" charset="-79"/>
                <a:ea typeface="Arial Hebrew" charset="-79"/>
                <a:cs typeface="Arial Hebrew" charset="-79"/>
              </a:rPr>
              <a:t>Darcy</a:t>
            </a:r>
            <a:r>
              <a:rPr lang="en-US" sz="4000" dirty="0" smtClean="0">
                <a:latin typeface="Arial Hebrew" charset="-79"/>
                <a:ea typeface="Arial Hebrew" charset="-79"/>
                <a:cs typeface="Arial Hebrew" charset="-79"/>
              </a:rPr>
              <a:t>:</a:t>
            </a:r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 Automatic Detection and Repair of Architectural Inconsistencies </a:t>
            </a:r>
            <a:endParaRPr lang="en-US" sz="36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618288" y="3747586"/>
            <a:ext cx="1454524" cy="12205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17" y="2315523"/>
            <a:ext cx="1094180" cy="10941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03" y="1683718"/>
            <a:ext cx="306283" cy="3062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01" y="3760394"/>
            <a:ext cx="228260" cy="30836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08319" y="3516539"/>
            <a:ext cx="1303769" cy="10889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" y="3524127"/>
            <a:ext cx="228260" cy="308362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1912088" y="4061011"/>
            <a:ext cx="5300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54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2442124" y="2360227"/>
            <a:ext cx="4973178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275753" y="2024625"/>
            <a:ext cx="7039697" cy="3890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46983" y="2360227"/>
            <a:ext cx="1619987" cy="3401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081691" y="2467126"/>
            <a:ext cx="1389412" cy="712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600" dirty="0" smtClean="0">
                <a:solidFill>
                  <a:schemeClr val="tx1"/>
                </a:solidFill>
              </a:rPr>
              <a:t>Module-Info Scanner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5518488" y="2478663"/>
            <a:ext cx="1389412" cy="7287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Inconsistency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704248" y="4253777"/>
            <a:ext cx="1389412" cy="10135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</a:rPr>
              <a:t>Module-info Transformer</a:t>
            </a:r>
            <a:endParaRPr lang="en-US" sz="1700" dirty="0">
              <a:solidFill>
                <a:schemeClr val="tx1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8398954" y="3060310"/>
            <a:ext cx="0" cy="11934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434070" y="2024625"/>
            <a:ext cx="1000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Detection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4248429" y="4826194"/>
            <a:ext cx="1306608" cy="831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Class Dependency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618288" y="3751548"/>
            <a:ext cx="1454524" cy="1220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Transformed 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27" name="Elbow Connector 126"/>
          <p:cNvCxnSpPr>
            <a:stCxn id="107" idx="3"/>
          </p:cNvCxnSpPr>
          <p:nvPr/>
        </p:nvCxnSpPr>
        <p:spPr>
          <a:xfrm flipV="1">
            <a:off x="9093660" y="4361799"/>
            <a:ext cx="524628" cy="398774"/>
          </a:xfrm>
          <a:prstGeom prst="bentConnector3">
            <a:avLst>
              <a:gd name="adj1" fmla="val 6056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8036363" y="2024625"/>
            <a:ext cx="71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Repair</a:t>
            </a:r>
            <a:endParaRPr lang="en-US" sz="1600" dirty="0"/>
          </a:p>
        </p:txBody>
      </p:sp>
      <p:sp>
        <p:nvSpPr>
          <p:cNvPr id="131" name="Rectangle 130"/>
          <p:cNvSpPr/>
          <p:nvPr/>
        </p:nvSpPr>
        <p:spPr>
          <a:xfrm>
            <a:off x="2275753" y="1649093"/>
            <a:ext cx="1000990" cy="3834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     </a:t>
            </a:r>
            <a:r>
              <a:rPr lang="en-US" sz="1600" b="1" dirty="0" smtClean="0">
                <a:solidFill>
                  <a:schemeClr val="tx1"/>
                </a:solidFill>
              </a:rPr>
              <a:t>Darcy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 flipV="1">
            <a:off x="9166971" y="3060310"/>
            <a:ext cx="618711" cy="1"/>
          </a:xfrm>
          <a:prstGeom prst="straightConnector1">
            <a:avLst/>
          </a:prstGeom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Rounded Rectangle 134"/>
          <p:cNvSpPr/>
          <p:nvPr/>
        </p:nvSpPr>
        <p:spPr>
          <a:xfrm>
            <a:off x="2556178" y="4829172"/>
            <a:ext cx="1389412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Reflection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5857875" y="4829172"/>
            <a:ext cx="1457653" cy="82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ServiceLoader Usage Analysis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37" name="Elbow Connector 136"/>
          <p:cNvCxnSpPr>
            <a:stCxn id="140" idx="0"/>
          </p:cNvCxnSpPr>
          <p:nvPr/>
        </p:nvCxnSpPr>
        <p:spPr>
          <a:xfrm rot="5400000" flipH="1" flipV="1">
            <a:off x="4501985" y="3117963"/>
            <a:ext cx="460108" cy="296231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41" idx="0"/>
          </p:cNvCxnSpPr>
          <p:nvPr/>
        </p:nvCxnSpPr>
        <p:spPr>
          <a:xfrm rot="16200000" flipV="1">
            <a:off x="6169895" y="4412364"/>
            <a:ext cx="460108" cy="37350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5400000" flipH="1" flipV="1">
            <a:off x="5328899" y="3941898"/>
            <a:ext cx="457130" cy="131146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endCxn id="106" idx="1"/>
          </p:cNvCxnSpPr>
          <p:nvPr/>
        </p:nvCxnSpPr>
        <p:spPr>
          <a:xfrm rot="10800000">
            <a:off x="5518488" y="2843058"/>
            <a:ext cx="12700" cy="1075082"/>
          </a:xfrm>
          <a:prstGeom prst="bentConnector3">
            <a:avLst>
              <a:gd name="adj1" fmla="val 416249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Magnetic Disk 140"/>
          <p:cNvSpPr/>
          <p:nvPr/>
        </p:nvSpPr>
        <p:spPr>
          <a:xfrm>
            <a:off x="7701563" y="2464090"/>
            <a:ext cx="1389413" cy="101867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Inconsistent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2" name="Magnetic Disk 141"/>
          <p:cNvSpPr/>
          <p:nvPr/>
        </p:nvSpPr>
        <p:spPr>
          <a:xfrm>
            <a:off x="5518488" y="3467215"/>
            <a:ext cx="1389413" cy="9018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Actual 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3" name="Magnetic Disk 142"/>
          <p:cNvSpPr/>
          <p:nvPr/>
        </p:nvSpPr>
        <p:spPr>
          <a:xfrm>
            <a:off x="3085673" y="3467216"/>
            <a:ext cx="1389413" cy="896510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Specified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Dependencies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4" name="Elbow Connector 143"/>
          <p:cNvCxnSpPr>
            <a:endCxn id="106" idx="1"/>
          </p:cNvCxnSpPr>
          <p:nvPr/>
        </p:nvCxnSpPr>
        <p:spPr>
          <a:xfrm flipV="1">
            <a:off x="4475086" y="2843058"/>
            <a:ext cx="1043402" cy="107241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05" idx="2"/>
          </p:cNvCxnSpPr>
          <p:nvPr/>
        </p:nvCxnSpPr>
        <p:spPr>
          <a:xfrm>
            <a:off x="3776397" y="3179646"/>
            <a:ext cx="3983" cy="287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06" idx="3"/>
          </p:cNvCxnSpPr>
          <p:nvPr/>
        </p:nvCxnSpPr>
        <p:spPr>
          <a:xfrm flipV="1">
            <a:off x="6907900" y="2823386"/>
            <a:ext cx="7936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1958050" y="382458"/>
            <a:ext cx="8229600" cy="11114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ritannic Bold"/>
                <a:ea typeface="+mj-ea"/>
                <a:cs typeface="Britannic Bold"/>
              </a:defRPr>
            </a:lvl1pPr>
          </a:lstStyle>
          <a:p>
            <a:r>
              <a:rPr lang="en-US" sz="5600" dirty="0" smtClean="0">
                <a:latin typeface="Arial Hebrew" charset="-79"/>
                <a:ea typeface="Arial Hebrew" charset="-79"/>
                <a:cs typeface="Arial Hebrew" charset="-79"/>
              </a:rPr>
              <a:t>Darcy</a:t>
            </a:r>
            <a:r>
              <a:rPr lang="en-US" sz="4000" dirty="0" smtClean="0">
                <a:latin typeface="Arial Hebrew" charset="-79"/>
                <a:ea typeface="Arial Hebrew" charset="-79"/>
                <a:cs typeface="Arial Hebrew" charset="-79"/>
              </a:rPr>
              <a:t>:</a:t>
            </a:r>
            <a:r>
              <a:rPr lang="en-US" sz="3600" dirty="0" smtClean="0">
                <a:latin typeface="Arial Hebrew" charset="-79"/>
                <a:ea typeface="Arial Hebrew" charset="-79"/>
                <a:cs typeface="Arial Hebrew" charset="-79"/>
              </a:rPr>
              <a:t> Automatic Detection and Repair of Architectural Inconsistencies </a:t>
            </a:r>
            <a:endParaRPr lang="en-US" sz="3600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17" y="2315523"/>
            <a:ext cx="1094180" cy="10941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03" y="1683718"/>
            <a:ext cx="306283" cy="3062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01" y="3760394"/>
            <a:ext cx="228260" cy="30836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08319" y="3516539"/>
            <a:ext cx="1303769" cy="10889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Java Application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0" y="3524127"/>
            <a:ext cx="228260" cy="308362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1912088" y="4061011"/>
            <a:ext cx="53003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55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Outline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5451"/>
            <a:ext cx="11430000" cy="4351338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Background and Motivation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Java Platform Module System: Introduction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Inconsistent Module Dependencies in Java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DARCY: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Detection and Repair of Architectural Inconsistencies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Evaluation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Conclusion and Future Work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5" presetClass="emph" presetSubtype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33155" y="443332"/>
            <a:ext cx="8229600" cy="882015"/>
          </a:xfrm>
        </p:spPr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1724" y="1478766"/>
            <a:ext cx="6070599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RQ1: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Pervasiveness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RQ2: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Correctness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RQ3: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Security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RQ4: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Encapsulation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RQ5: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Software Bloat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RQ6: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Performance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33155" y="1450191"/>
            <a:ext cx="4277145" cy="1387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" y="1903551"/>
            <a:ext cx="5033803" cy="3775353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57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3814763"/>
            <a:ext cx="9353549" cy="1395412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RQ1: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How pervasive are inconsistent,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architectural dependencies in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practice?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11126"/>
            <a:ext cx="3703637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Architectural Inconsistencies Matter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Determines </a:t>
            </a:r>
          </a:p>
          <a:p>
            <a:pPr lvl="1"/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T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he Level of Access</a:t>
            </a:r>
          </a:p>
          <a:p>
            <a:pPr lvl="1"/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Packaging for Deployment</a:t>
            </a:r>
          </a:p>
          <a:p>
            <a:pPr lvl="1"/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Results in Security and Performance Consequences</a:t>
            </a:r>
          </a:p>
          <a:p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Affects Maintenance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51" y="1267326"/>
            <a:ext cx="2439349" cy="25667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14" y="990590"/>
            <a:ext cx="7464066" cy="5724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53534"/>
            <a:ext cx="10972800" cy="73705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RQ1:</a:t>
            </a:r>
            <a:r>
              <a:rPr lang="en-US" dirty="0" smtClean="0"/>
              <a:t> Pervasiveness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89133" y="990591"/>
            <a:ext cx="711994" cy="5394960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133" y="6385551"/>
            <a:ext cx="711994" cy="292608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5518" y="6399837"/>
            <a:ext cx="457864" cy="274320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48222" y="6399838"/>
            <a:ext cx="457200" cy="274320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31662" y="6403201"/>
            <a:ext cx="320040" cy="274320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153" y="1216844"/>
            <a:ext cx="403528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76% of </a:t>
            </a:r>
            <a:r>
              <a:rPr lang="en-US" sz="2400" dirty="0" smtClean="0"/>
              <a:t>applications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29 </a:t>
            </a:r>
            <a:r>
              <a:rPr lang="en-US" sz="2000" dirty="0"/>
              <a:t>out of </a:t>
            </a:r>
            <a:r>
              <a:rPr lang="en-US" sz="2000" dirty="0" smtClean="0"/>
              <a:t>38</a:t>
            </a:r>
          </a:p>
          <a:p>
            <a:pPr lvl="1"/>
            <a:endParaRPr lang="en-US" sz="2800" dirty="0" smtClean="0"/>
          </a:p>
          <a:p>
            <a:r>
              <a:rPr lang="en-US" sz="2400" dirty="0" smtClean="0"/>
              <a:t>146 inconsistencies</a:t>
            </a:r>
          </a:p>
          <a:p>
            <a:endParaRPr lang="en-US" sz="2800" dirty="0" smtClean="0"/>
          </a:p>
          <a:p>
            <a:r>
              <a:rPr lang="en-US" sz="2400" dirty="0" smtClean="0"/>
              <a:t>Exports (to)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Most Frequent</a:t>
            </a:r>
          </a:p>
          <a:p>
            <a:endParaRPr lang="en-US" sz="2800" dirty="0" smtClean="0"/>
          </a:p>
          <a:p>
            <a:r>
              <a:rPr lang="en-US" sz="2400" dirty="0" smtClean="0"/>
              <a:t>Requires JDK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Most frequent among requires inconsistencies</a:t>
            </a:r>
          </a:p>
          <a:p>
            <a:endParaRPr lang="en-US" sz="2800" dirty="0" smtClean="0"/>
          </a:p>
          <a:p>
            <a:r>
              <a:rPr lang="en-US" sz="2400" dirty="0" smtClean="0"/>
              <a:t>Provides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Most infrequent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2425" y="1216843"/>
            <a:ext cx="3048000" cy="826270"/>
          </a:xfrm>
          <a:prstGeom prst="rect">
            <a:avLst/>
          </a:prstGeom>
          <a:noFill/>
          <a:ln w="28575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>
            <a:stCxn id="4" idx="3"/>
            <a:endCxn id="14" idx="1"/>
          </p:cNvCxnSpPr>
          <p:nvPr/>
        </p:nvCxnSpPr>
        <p:spPr>
          <a:xfrm>
            <a:off x="3400425" y="1629978"/>
            <a:ext cx="987289" cy="2222877"/>
          </a:xfrm>
          <a:prstGeom prst="bentConnector3">
            <a:avLst>
              <a:gd name="adj1" fmla="val 50000"/>
            </a:avLst>
          </a:prstGeom>
          <a:ln w="28575">
            <a:solidFill>
              <a:srgbClr val="C16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2425" y="2269366"/>
            <a:ext cx="3048000" cy="630997"/>
          </a:xfrm>
          <a:prstGeom prst="rect">
            <a:avLst/>
          </a:prstGeom>
          <a:noFill/>
          <a:ln w="28575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endCxn id="8" idx="1"/>
          </p:cNvCxnSpPr>
          <p:nvPr/>
        </p:nvCxnSpPr>
        <p:spPr>
          <a:xfrm>
            <a:off x="3400425" y="2571087"/>
            <a:ext cx="4788708" cy="3960768"/>
          </a:xfrm>
          <a:prstGeom prst="bentConnector3">
            <a:avLst>
              <a:gd name="adj1" fmla="val 50000"/>
            </a:avLst>
          </a:prstGeom>
          <a:ln w="28575">
            <a:solidFill>
              <a:srgbClr val="C16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46930" y="3115646"/>
            <a:ext cx="3048000" cy="826270"/>
          </a:xfrm>
          <a:prstGeom prst="rect">
            <a:avLst/>
          </a:prstGeom>
          <a:noFill/>
          <a:ln w="28575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>
            <a:endCxn id="12" idx="1"/>
          </p:cNvCxnSpPr>
          <p:nvPr/>
        </p:nvCxnSpPr>
        <p:spPr>
          <a:xfrm>
            <a:off x="3394930" y="3571193"/>
            <a:ext cx="6853292" cy="2965805"/>
          </a:xfrm>
          <a:prstGeom prst="bentConnector3">
            <a:avLst>
              <a:gd name="adj1" fmla="val 50000"/>
            </a:avLst>
          </a:prstGeom>
          <a:ln w="28575">
            <a:solidFill>
              <a:srgbClr val="C16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46930" y="4210581"/>
            <a:ext cx="3825020" cy="1127989"/>
          </a:xfrm>
          <a:prstGeom prst="rect">
            <a:avLst/>
          </a:prstGeom>
          <a:noFill/>
          <a:ln w="28575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Elbow Connector 26"/>
          <p:cNvCxnSpPr>
            <a:endCxn id="11" idx="1"/>
          </p:cNvCxnSpPr>
          <p:nvPr/>
        </p:nvCxnSpPr>
        <p:spPr>
          <a:xfrm>
            <a:off x="4157663" y="4786313"/>
            <a:ext cx="5157855" cy="1750684"/>
          </a:xfrm>
          <a:prstGeom prst="bentConnector3">
            <a:avLst>
              <a:gd name="adj1" fmla="val 50000"/>
            </a:avLst>
          </a:prstGeom>
          <a:ln w="28575">
            <a:solidFill>
              <a:srgbClr val="C16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46930" y="5587213"/>
            <a:ext cx="3048000" cy="944642"/>
          </a:xfrm>
          <a:prstGeom prst="rect">
            <a:avLst/>
          </a:prstGeom>
          <a:noFill/>
          <a:ln w="28575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Elbow Connector 32"/>
          <p:cNvCxnSpPr>
            <a:endCxn id="12" idx="3"/>
          </p:cNvCxnSpPr>
          <p:nvPr/>
        </p:nvCxnSpPr>
        <p:spPr>
          <a:xfrm>
            <a:off x="3421170" y="5801020"/>
            <a:ext cx="7284252" cy="735978"/>
          </a:xfrm>
          <a:prstGeom prst="bentConnector3">
            <a:avLst>
              <a:gd name="adj1" fmla="val 9970"/>
            </a:avLst>
          </a:prstGeom>
          <a:ln w="28575">
            <a:solidFill>
              <a:srgbClr val="C16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78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4" grpId="0" animBg="1"/>
      <p:bldP spid="17" grpId="0" animBg="1"/>
      <p:bldP spid="22" grpId="0" animBg="1"/>
      <p:bldP spid="26" grpId="0" animBg="1"/>
      <p:bldP spid="3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82323" y="6546967"/>
            <a:ext cx="509677" cy="313113"/>
          </a:xfrm>
        </p:spPr>
        <p:txBody>
          <a:bodyPr/>
          <a:lstStyle/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33155" y="443332"/>
            <a:ext cx="8229600" cy="882015"/>
          </a:xfrm>
        </p:spPr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1724" y="1478766"/>
            <a:ext cx="6070599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RQ1: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Pervasiveness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RQ2: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Correctness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RQ3: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Security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RQ4: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Encapsulation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RQ5: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Software Bloat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RQ6: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Performance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33155" y="1450191"/>
            <a:ext cx="4277145" cy="1387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" y="1903551"/>
            <a:ext cx="5033803" cy="37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462" y="3814763"/>
            <a:ext cx="9353549" cy="192881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RQ2: </a:t>
            </a:r>
            <a:r>
              <a:rPr lang="en-US" sz="4400" dirty="0">
                <a:latin typeface="Arial Hebrew" charset="-79"/>
                <a:ea typeface="Arial Hebrew" charset="-79"/>
                <a:cs typeface="Arial Hebrew" charset="-79"/>
              </a:rPr>
              <a:t>How accurate is DARCY at detecting inconsistent, architectural dependencies and repairing them</a:t>
            </a:r>
            <a:r>
              <a:rPr lang="en-US" sz="4400" dirty="0" smtClean="0">
                <a:latin typeface="Arial Hebrew" charset="-79"/>
                <a:ea typeface="Arial Hebrew" charset="-79"/>
                <a:cs typeface="Arial Hebrew" charset="-79"/>
              </a:rPr>
              <a:t>?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11126"/>
            <a:ext cx="3703637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451130"/>
            <a:ext cx="10972800" cy="73705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RQ2:</a:t>
            </a:r>
            <a:r>
              <a:rPr lang="en-US" dirty="0" smtClean="0"/>
              <a:t> Correctness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2707" y="1474013"/>
            <a:ext cx="642865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Manually checked all detected inconsistencies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 Hebrew" charset="-79"/>
                <a:ea typeface="Arial Hebrew" charset="-79"/>
                <a:cs typeface="Arial Hebrew" charset="-79"/>
              </a:rPr>
              <a:t>All were true</a:t>
            </a:r>
          </a:p>
          <a:p>
            <a:pPr marL="800100" lvl="1" indent="-342900">
              <a:buFont typeface="Arial" charset="0"/>
              <a:buChar char="•"/>
            </a:pPr>
            <a:endParaRPr lang="en-US" sz="2800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Successfully compiled after the repair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 Hebrew" charset="-79"/>
                <a:ea typeface="Arial Hebrew" charset="-79"/>
                <a:cs typeface="Arial Hebrew" charset="-79"/>
              </a:rPr>
              <a:t>Darcy’s ability to correctly repair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 Hebrew" charset="-79"/>
                <a:ea typeface="Arial Hebrew" charset="-79"/>
                <a:cs typeface="Arial Hebrew" charset="-79"/>
              </a:rPr>
              <a:t>Without introducing unexpected behavior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sz="2800" dirty="0" smtClean="0">
                <a:latin typeface="Arial Hebrew" charset="-79"/>
                <a:ea typeface="Arial Hebrew" charset="-79"/>
                <a:cs typeface="Arial Hebrew" charset="-79"/>
              </a:rPr>
              <a:t>Same test passing rate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 Hebrew" charset="-79"/>
                <a:ea typeface="Arial Hebrew" charset="-79"/>
                <a:cs typeface="Arial Hebrew" charset="-79"/>
              </a:rPr>
              <a:t>For those applications with test suite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 smtClean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66" y="139700"/>
            <a:ext cx="674273" cy="6546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63" y="139700"/>
            <a:ext cx="4404521" cy="65469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95125" y="168274"/>
            <a:ext cx="1005840" cy="6492240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20851" y="168274"/>
            <a:ext cx="1367640" cy="6492240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888490" y="166744"/>
            <a:ext cx="1920240" cy="6492240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2424" y="1432029"/>
            <a:ext cx="4654710" cy="1354033"/>
          </a:xfrm>
          <a:prstGeom prst="rect">
            <a:avLst/>
          </a:prstGeom>
          <a:noFill/>
          <a:ln w="28575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Elbow Connector 18"/>
          <p:cNvCxnSpPr>
            <a:stCxn id="18" idx="3"/>
            <a:endCxn id="15" idx="1"/>
          </p:cNvCxnSpPr>
          <p:nvPr/>
        </p:nvCxnSpPr>
        <p:spPr>
          <a:xfrm>
            <a:off x="5007134" y="2109046"/>
            <a:ext cx="2487991" cy="1305348"/>
          </a:xfrm>
          <a:prstGeom prst="bentConnector3">
            <a:avLst>
              <a:gd name="adj1" fmla="val 50000"/>
            </a:avLst>
          </a:prstGeom>
          <a:ln w="28575">
            <a:solidFill>
              <a:srgbClr val="C16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2423" y="3109759"/>
            <a:ext cx="5803242" cy="1405091"/>
          </a:xfrm>
          <a:prstGeom prst="rect">
            <a:avLst/>
          </a:prstGeom>
          <a:noFill/>
          <a:ln w="28575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>
            <a:stCxn id="22" idx="3"/>
          </p:cNvCxnSpPr>
          <p:nvPr/>
        </p:nvCxnSpPr>
        <p:spPr>
          <a:xfrm>
            <a:off x="6155665" y="3812305"/>
            <a:ext cx="2345300" cy="1253565"/>
          </a:xfrm>
          <a:prstGeom prst="bentConnector3">
            <a:avLst>
              <a:gd name="adj1" fmla="val 50000"/>
            </a:avLst>
          </a:prstGeom>
          <a:ln w="28575">
            <a:solidFill>
              <a:srgbClr val="C16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52423" y="4730556"/>
            <a:ext cx="5174001" cy="955869"/>
          </a:xfrm>
          <a:prstGeom prst="rect">
            <a:avLst/>
          </a:prstGeom>
          <a:noFill/>
          <a:ln w="28575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Elbow Connector 29"/>
          <p:cNvCxnSpPr>
            <a:stCxn id="29" idx="3"/>
          </p:cNvCxnSpPr>
          <p:nvPr/>
        </p:nvCxnSpPr>
        <p:spPr>
          <a:xfrm>
            <a:off x="5526424" y="5208491"/>
            <a:ext cx="4381953" cy="851393"/>
          </a:xfrm>
          <a:prstGeom prst="bentConnector3">
            <a:avLst>
              <a:gd name="adj1" fmla="val 16090"/>
            </a:avLst>
          </a:prstGeom>
          <a:ln w="28575">
            <a:solidFill>
              <a:srgbClr val="C16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9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22" grpId="0" animBg="1"/>
      <p:bldP spid="2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82323" y="6546967"/>
            <a:ext cx="509677" cy="313113"/>
          </a:xfrm>
        </p:spPr>
        <p:txBody>
          <a:bodyPr/>
          <a:lstStyle/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33155" y="443332"/>
            <a:ext cx="8229600" cy="882015"/>
          </a:xfrm>
        </p:spPr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1724" y="1478766"/>
            <a:ext cx="6070599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RQ1: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Pervasiveness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RQ2: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Correctness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RQ3: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Security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RQ4: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Encapsulation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RQ5: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Software Bloat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RQ6: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Performance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33155" y="1450191"/>
            <a:ext cx="4277145" cy="1387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" y="1903551"/>
            <a:ext cx="5033803" cy="37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6" y="3814763"/>
            <a:ext cx="9696448" cy="1443037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RQ3: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To what extent does DARCY reduce the attack surface of Java modules?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11126"/>
            <a:ext cx="3703637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3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RQ3: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413164"/>
            <a:ext cx="10972800" cy="4712999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Attack surface of Java-9 applications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Reflects the likelihood of resources being used in security attacks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Number of packages that are accessible from outside their module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Exposed by exports(to) and opens(to)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Measured the number of exposed packages before and after Darcy</a:t>
            </a:r>
          </a:p>
          <a:p>
            <a:pPr marL="914400" lvl="1" indent="-457200">
              <a:buFont typeface="Arial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marL="914400" lvl="1" indent="-457200">
              <a:buFont typeface="Arial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endParaRPr lang="en-US" dirty="0">
              <a:solidFill>
                <a:schemeClr val="tx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87" y="60953"/>
            <a:ext cx="6384028" cy="66567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2599" y="6384136"/>
            <a:ext cx="6373368" cy="329184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RQ3: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15" name="Line Callout 2 14"/>
          <p:cNvSpPr/>
          <p:nvPr/>
        </p:nvSpPr>
        <p:spPr>
          <a:xfrm>
            <a:off x="296587" y="2430384"/>
            <a:ext cx="4424269" cy="1917849"/>
          </a:xfrm>
          <a:prstGeom prst="borderCallout2">
            <a:avLst>
              <a:gd name="adj1" fmla="val 22799"/>
              <a:gd name="adj2" fmla="val 99642"/>
              <a:gd name="adj3" fmla="val 22800"/>
              <a:gd name="adj4" fmla="val 104482"/>
              <a:gd name="adj5" fmla="val 207925"/>
              <a:gd name="adj6" fmla="val 116370"/>
            </a:avLst>
          </a:prstGeom>
          <a:noFill/>
          <a:ln w="28575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Reduce attack surface in 24 out of 29 applications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By avg. of 60.76%</a:t>
            </a:r>
          </a:p>
        </p:txBody>
      </p:sp>
    </p:spTree>
    <p:extLst>
      <p:ext uri="{BB962C8B-B14F-4D97-AF65-F5344CB8AC3E}">
        <p14:creationId xmlns:p14="http://schemas.microsoft.com/office/powerpoint/2010/main" val="2997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82323" y="6546967"/>
            <a:ext cx="509677" cy="313113"/>
          </a:xfrm>
        </p:spPr>
        <p:txBody>
          <a:bodyPr/>
          <a:lstStyle/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33155" y="443332"/>
            <a:ext cx="8229600" cy="882015"/>
          </a:xfrm>
        </p:spPr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1724" y="1478766"/>
            <a:ext cx="6070599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RQ1: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Pervasiveness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RQ2: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Correctness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RQ3: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Security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RQ4: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Encapsulation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RQ5: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Software Bloat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RQ6: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Performance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33155" y="1450191"/>
            <a:ext cx="4277145" cy="1387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" y="1903551"/>
            <a:ext cx="5033803" cy="37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2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6" y="3814763"/>
            <a:ext cx="9696448" cy="1443037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RQ4: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To what extent does DARCY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enhance encapsulation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of Java modules?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11126"/>
            <a:ext cx="3703637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3205957"/>
            <a:ext cx="3848100" cy="2886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In The Literature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Bridging the gap between software architecture and implementation</a:t>
            </a:r>
          </a:p>
          <a:p>
            <a:pPr lvl="1"/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Manual or semi-automatic</a:t>
            </a:r>
          </a:p>
          <a:p>
            <a:pPr lvl="1"/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The drastic change in the context of Java</a:t>
            </a:r>
          </a:p>
          <a:p>
            <a:pPr lvl="1"/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Explicit </a:t>
            </a: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support for component-based development</a:t>
            </a:r>
          </a:p>
          <a:p>
            <a:pPr lvl="2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Software components (modules)</a:t>
            </a:r>
          </a:p>
          <a:p>
            <a:pPr lvl="2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Dependencies</a:t>
            </a:r>
          </a:p>
          <a:p>
            <a:pPr lvl="1"/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  <a:p>
            <a:pPr lvl="1"/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6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RQ4: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413165"/>
            <a:ext cx="10972800" cy="437327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Measured two metrics from an extensive investigation by Bouwers et al.[1] 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 smtClean="0">
                <a:solidFill>
                  <a:schemeClr val="tx1"/>
                </a:solidFill>
              </a:rPr>
              <a:t>Ratio of Coupling (RoC)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Number of existing dependencies to all possible dependencies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Ideally a low value</a:t>
            </a:r>
          </a:p>
          <a:p>
            <a:pPr marL="571500" indent="-5715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romanUcPeriod" startAt="2"/>
            </a:pPr>
            <a:r>
              <a:rPr lang="en-US" dirty="0" smtClean="0">
                <a:solidFill>
                  <a:schemeClr val="tx1"/>
                </a:solidFill>
              </a:rPr>
              <a:t>Normalized Component Dependency (NCD)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Sum of all outgoing dependencies to the total number of modules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Ideally a low value</a:t>
            </a:r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838200" y="6342658"/>
            <a:ext cx="1051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[1] 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Bouwers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A. van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Deursen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J.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Visser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“Quantifying the encapsulation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implemented software architectures,” in 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Software Maintenance and Evolution (ICSME), 2014 IEEE International Conference 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IEEE, 2014, pp. 211–220.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2080"/>
            <a:ext cx="50101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RQ4: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316328"/>
            <a:ext cx="5491163" cy="4712999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Reduce RoC in 29 applications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By avg. of 29.5%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Up to 83%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Reduce NCD in 20 applications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By avg. of 26.8%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Up to 79%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50" y="6029327"/>
            <a:ext cx="4995862" cy="395988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72251" y="6425315"/>
            <a:ext cx="4995862" cy="374543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601199" y="1436244"/>
            <a:ext cx="685799" cy="228600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7949" y="1249364"/>
            <a:ext cx="685800" cy="228600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2 7"/>
          <p:cNvSpPr/>
          <p:nvPr/>
        </p:nvSpPr>
        <p:spPr>
          <a:xfrm>
            <a:off x="609600" y="1550544"/>
            <a:ext cx="4948238" cy="1764156"/>
          </a:xfrm>
          <a:prstGeom prst="borderCallout2">
            <a:avLst>
              <a:gd name="adj1" fmla="val 22799"/>
              <a:gd name="adj2" fmla="val 99944"/>
              <a:gd name="adj3" fmla="val 22800"/>
              <a:gd name="adj4" fmla="val 107202"/>
              <a:gd name="adj5" fmla="val 255039"/>
              <a:gd name="adj6" fmla="val 120513"/>
            </a:avLst>
          </a:prstGeom>
          <a:noFill/>
          <a:ln w="28575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Callout 2 12"/>
          <p:cNvSpPr/>
          <p:nvPr/>
        </p:nvSpPr>
        <p:spPr>
          <a:xfrm>
            <a:off x="609600" y="3478500"/>
            <a:ext cx="4948238" cy="1764156"/>
          </a:xfrm>
          <a:prstGeom prst="borderCallout2">
            <a:avLst>
              <a:gd name="adj1" fmla="val 84350"/>
              <a:gd name="adj2" fmla="val 99944"/>
              <a:gd name="adj3" fmla="val 84351"/>
              <a:gd name="adj4" fmla="val 108068"/>
              <a:gd name="adj5" fmla="val 180530"/>
              <a:gd name="adj6" fmla="val 120801"/>
            </a:avLst>
          </a:prstGeom>
          <a:noFill/>
          <a:ln w="28575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0" grpId="0" animBg="1"/>
      <p:bldP spid="11" grpId="0" animBg="1"/>
      <p:bldP spid="8" grpId="0" animBg="1"/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82323" y="6546967"/>
            <a:ext cx="509677" cy="313113"/>
          </a:xfrm>
        </p:spPr>
        <p:txBody>
          <a:bodyPr/>
          <a:lstStyle/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33155" y="443332"/>
            <a:ext cx="8229600" cy="882015"/>
          </a:xfrm>
        </p:spPr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1724" y="1478766"/>
            <a:ext cx="6070599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RQ1: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Pervasiveness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RQ2: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Correctness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RQ3: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Security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RQ4: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Encapsulation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RQ5: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Software Bloat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RQ6: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Performance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33155" y="1450191"/>
            <a:ext cx="4277145" cy="1387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" y="1903551"/>
            <a:ext cx="5033803" cy="37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6" y="3814763"/>
            <a:ext cx="9696448" cy="1443037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RQ5: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To what extent does DARCY reduce the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size of runtime memory?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11126"/>
            <a:ext cx="3703637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25" y="1235076"/>
            <a:ext cx="7327900" cy="534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RQ5: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/>
              <a:t>Software Bloat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80713" y="6199303"/>
            <a:ext cx="7296912" cy="365760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3894" y="1559070"/>
            <a:ext cx="4405313" cy="4712999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</a:rPr>
              <a:t>Measured the runtime memory, before and after Darcy’s </a:t>
            </a:r>
            <a:r>
              <a:rPr lang="en-US" sz="2600" dirty="0" smtClean="0">
                <a:solidFill>
                  <a:schemeClr val="tx1"/>
                </a:solidFill>
              </a:rPr>
              <a:t>repair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Runtime memory reduction </a:t>
            </a:r>
            <a:r>
              <a:rPr lang="en-US" sz="2600" dirty="0" smtClean="0">
                <a:solidFill>
                  <a:schemeClr val="tx1"/>
                </a:solidFill>
              </a:rPr>
              <a:t>   in </a:t>
            </a:r>
            <a:r>
              <a:rPr lang="en-US" sz="2600" dirty="0">
                <a:solidFill>
                  <a:schemeClr val="tx1"/>
                </a:solidFill>
              </a:rPr>
              <a:t>15 applications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Avg. 17%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Up to 62</a:t>
            </a:r>
            <a:r>
              <a:rPr lang="en-US" sz="2400" dirty="0" smtClean="0">
                <a:solidFill>
                  <a:schemeClr val="tx1"/>
                </a:solidFill>
              </a:rPr>
              <a:t>%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87025" y="3013364"/>
            <a:ext cx="685800" cy="287047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2 10"/>
          <p:cNvSpPr/>
          <p:nvPr/>
        </p:nvSpPr>
        <p:spPr>
          <a:xfrm>
            <a:off x="213895" y="3266178"/>
            <a:ext cx="3915194" cy="1764156"/>
          </a:xfrm>
          <a:prstGeom prst="borderCallout2">
            <a:avLst>
              <a:gd name="adj1" fmla="val 84350"/>
              <a:gd name="adj2" fmla="val 99944"/>
              <a:gd name="adj3" fmla="val 84351"/>
              <a:gd name="adj4" fmla="val 108068"/>
              <a:gd name="adj5" fmla="val 168382"/>
              <a:gd name="adj6" fmla="val 117181"/>
            </a:avLst>
          </a:prstGeom>
          <a:noFill/>
          <a:ln w="28575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5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682323" y="6546967"/>
            <a:ext cx="509677" cy="313113"/>
          </a:xfrm>
        </p:spPr>
        <p:txBody>
          <a:bodyPr/>
          <a:lstStyle/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33155" y="443332"/>
            <a:ext cx="8229600" cy="882015"/>
          </a:xfrm>
        </p:spPr>
        <p:txBody>
          <a:bodyPr/>
          <a:lstStyle/>
          <a:p>
            <a:pPr algn="l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11724" y="1478766"/>
            <a:ext cx="6070599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RQ1: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Pervasiveness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RQ2: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Correctness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RQ3: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Security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RQ4: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Encapsulation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ea typeface="Century Gothic" charset="0"/>
              <a:cs typeface="Century Gothic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RQ5: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Software Bloat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RQ6: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entury Gothic" charset="0"/>
                <a:cs typeface="Century Gothic" charset="0"/>
              </a:rPr>
              <a:t>Performance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33155" y="1450191"/>
            <a:ext cx="4277145" cy="13877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" y="1903551"/>
            <a:ext cx="5033803" cy="37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6" y="3814763"/>
            <a:ext cx="9696448" cy="1443037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RQ6: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What is DARCY’s runtime efficiency in terms of execution time?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11126"/>
            <a:ext cx="3703637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78" y="3069821"/>
            <a:ext cx="7680788" cy="2124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RQ6: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413165"/>
            <a:ext cx="10972800" cy="75853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Courier" charset="0"/>
              <a:cs typeface="Courier" charset="0"/>
            </a:endParaRPr>
          </a:p>
          <a:p>
            <a:pPr marL="914400" lvl="1" indent="-457200">
              <a:buFont typeface="Arial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292226"/>
            <a:ext cx="6832922" cy="3933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entury Gothic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entury Gothic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Century Gothic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Century Gothic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Execution time for each component:</a:t>
            </a:r>
          </a:p>
          <a:p>
            <a:pPr marL="914400" lvl="1" indent="-457200">
              <a:buFont typeface="Arial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Courier" charset="0"/>
              <a:cs typeface="Courier" charset="0"/>
            </a:endParaRPr>
          </a:p>
          <a:p>
            <a:pPr marL="914400" lvl="1" indent="-457200">
              <a:buFont typeface="Arial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6403" y="4813030"/>
            <a:ext cx="7585539" cy="296863"/>
          </a:xfrm>
          <a:prstGeom prst="rect">
            <a:avLst/>
          </a:prstGeom>
          <a:noFill/>
          <a:ln w="38100">
            <a:solidFill>
              <a:srgbClr val="C16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99E077-6458-4454-BB18-4EC06B3B9407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6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Outline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0688"/>
            <a:ext cx="11430000" cy="4351338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Background and Motivation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Java Platform Module System: Introduction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Inconsistent Module Dependencies in Java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DARCY: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Detection and Repair of Architectural Inconsistencies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Evaluation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Conclusion and Future Work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413165"/>
            <a:ext cx="10972800" cy="437327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Formally defined 8 types of architectural inconsistencies in Java 9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Introduced Darcy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Effectively detect and robustly repair architectural inconsistencies in Java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Results in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Significant reduction of attack security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Enhancement of encapsulation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Reduction of memory usage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Hebrew" charset="-79"/>
                <a:ea typeface="Arial Hebrew" charset="-79"/>
                <a:cs typeface="Arial Hebrew" charset="-79"/>
              </a:rPr>
              <a:t>Future Work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A plug-in for Java IDEs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Migration to JPMS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Quality Assurance and Integration Testing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6980" y="5950239"/>
            <a:ext cx="7178040" cy="58295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78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422273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Our Objective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000" b="1" dirty="0" smtClean="0">
                <a:latin typeface="Arial Hebrew" charset="-79"/>
                <a:ea typeface="Arial Hebrew" charset="-79"/>
                <a:cs typeface="Arial Hebrew" charset="-79"/>
              </a:rPr>
              <a:t>Detect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 the architectural inconsistencies within Java application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3000" b="1" dirty="0" smtClean="0">
                <a:latin typeface="Arial Hebrew" charset="-79"/>
                <a:ea typeface="Arial Hebrew" charset="-79"/>
                <a:cs typeface="Arial Hebrew" charset="-79"/>
              </a:rPr>
              <a:t>Repair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 the identified inconsistencies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1" y="638214"/>
            <a:ext cx="893679" cy="893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36" y="3244600"/>
            <a:ext cx="6210634" cy="29323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Backup Slides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24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Related Work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982"/>
            <a:ext cx="10515600" cy="4702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Bridging the gap between architecture and implementation</a:t>
            </a:r>
          </a:p>
          <a:p>
            <a:pPr marL="0" indent="0">
              <a:buNone/>
            </a:pPr>
            <a:endParaRPr lang="en-US" dirty="0" smtClean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Focusing on the descriptive architecture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Reverse engineering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Software clustering to determine the components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Obtaining the descriptive and prescriptive architecture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Followed by checking their conformance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Reflexion Method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Providing architectural constructs in the code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Forward engineering (e.g.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c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ode generation)</a:t>
            </a:r>
          </a:p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Round-trip engineering (both forward and reverse)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Threats to Validity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False positive or negative of static analyses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Miss some inconsistencies in the detection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Report false inconsistencies</a:t>
            </a:r>
          </a:p>
          <a:p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The selection and number of Java applications in the dataset</a:t>
            </a:r>
          </a:p>
          <a:p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Comprehensiveness of the identified inconsistencies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Inconsistent 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JDK Requires </a:t>
            </a: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095500" y="1695800"/>
                <a:ext cx="8001000" cy="109232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𝑅𝑒𝑞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𝑗𝑑𝑘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</a:rPr>
                        <m:t>∧</m:t>
                      </m:r>
                    </m:oMath>
                  </m:oMathPara>
                </a14:m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∄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𝑗𝑑𝑘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: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𝐷𝑒𝑝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695800"/>
                <a:ext cx="8001000" cy="109232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095500" y="3057515"/>
            <a:ext cx="2943225" cy="347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500" y="3057515"/>
            <a:ext cx="2943225" cy="50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 foo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8368" y="3768715"/>
                <a:ext cx="2757487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" charset="0"/>
                    <a:ea typeface="Courier" charset="0"/>
                    <a:cs typeface="Courier" charset="0"/>
                  </a:rPr>
                  <a:t>m</a:t>
                </a:r>
                <a:r>
                  <a:rPr lang="en-US" dirty="0" smtClean="0">
                    <a:solidFill>
                      <a:schemeClr val="tx1"/>
                    </a:solidFill>
                    <a:latin typeface="Courier" charset="0"/>
                    <a:ea typeface="Courier" charset="0"/>
                    <a:cs typeface="Courier" charset="0"/>
                  </a:rPr>
                  <a:t>odule foo{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ourier" charset="0"/>
                    <a:ea typeface="Courier" charset="0"/>
                    <a:cs typeface="Courier" charset="0"/>
                  </a:rPr>
                  <a:t>  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𝑗𝑑𝑘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" charset="0"/>
                    <a:ea typeface="Courier" charset="0"/>
                    <a:cs typeface="Courier" charset="0"/>
                  </a:rPr>
                  <a:t>;</a:t>
                </a:r>
              </a:p>
              <a:p>
                <a:r>
                  <a:rPr lang="en-US" dirty="0">
                    <a:solidFill>
                      <a:schemeClr val="tx1"/>
                    </a:solidFill>
                    <a:latin typeface="Courier" charset="0"/>
                    <a:ea typeface="Courier" charset="0"/>
                    <a:cs typeface="Courier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368" y="3768715"/>
                <a:ext cx="2757487" cy="945643"/>
              </a:xfrm>
              <a:prstGeom prst="rect">
                <a:avLst/>
              </a:prstGeom>
              <a:blipFill rotWithShape="0">
                <a:blip r:embed="rId4"/>
                <a:stretch>
                  <a:fillRect l="-1991" t="-7742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289187" y="5041231"/>
                <a:ext cx="2141438" cy="91260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JDK Module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𝑗𝑑𝑘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187" y="5041231"/>
                <a:ext cx="2141438" cy="912601"/>
              </a:xfrm>
              <a:prstGeom prst="rect">
                <a:avLst/>
              </a:prstGeom>
              <a:blipFill rotWithShape="0">
                <a:blip r:embed="rId5"/>
                <a:stretch>
                  <a:fillRect b="-32895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4945855" y="5564293"/>
            <a:ext cx="2343332" cy="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60256" y="5224151"/>
            <a:ext cx="471487" cy="70802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88368" y="3715534"/>
            <a:ext cx="2757487" cy="975191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5686" y="2248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82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2188368" y="4821632"/>
            <a:ext cx="2757487" cy="1534718"/>
            <a:chOff x="2188368" y="4821632"/>
            <a:chExt cx="2757487" cy="1534718"/>
          </a:xfrm>
        </p:grpSpPr>
        <p:grpSp>
          <p:nvGrpSpPr>
            <p:cNvPr id="23" name="Group 22"/>
            <p:cNvGrpSpPr/>
            <p:nvPr/>
          </p:nvGrpSpPr>
          <p:grpSpPr>
            <a:xfrm>
              <a:off x="2302215" y="5019972"/>
              <a:ext cx="2529190" cy="1157651"/>
              <a:chOff x="4501167" y="4961785"/>
              <a:chExt cx="3242429" cy="129734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718767" y="5293060"/>
                <a:ext cx="2472705" cy="634800"/>
                <a:chOff x="4718767" y="5293060"/>
                <a:chExt cx="2472705" cy="634800"/>
              </a:xfrm>
            </p:grpSpPr>
            <p:cxnSp>
              <p:nvCxnSpPr>
                <p:cNvPr id="31" name="Elbow Connector 30"/>
                <p:cNvCxnSpPr/>
                <p:nvPr/>
              </p:nvCxnSpPr>
              <p:spPr>
                <a:xfrm flipV="1">
                  <a:off x="4718767" y="5293060"/>
                  <a:ext cx="1088398" cy="203914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31"/>
                <p:cNvCxnSpPr/>
                <p:nvPr/>
              </p:nvCxnSpPr>
              <p:spPr>
                <a:xfrm rot="10800000">
                  <a:off x="6255334" y="5293061"/>
                  <a:ext cx="936138" cy="18574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2"/>
                <p:cNvCxnSpPr/>
                <p:nvPr/>
              </p:nvCxnSpPr>
              <p:spPr>
                <a:xfrm rot="16200000" flipH="1">
                  <a:off x="6067797" y="5612584"/>
                  <a:ext cx="362282" cy="268270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165" y="4961785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1472" y="5147526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073" y="5596585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731" y="5596584"/>
                <a:ext cx="552124" cy="662549"/>
              </a:xfrm>
              <a:prstGeom prst="rect">
                <a:avLst/>
              </a:prstGeom>
            </p:spPr>
          </p:pic>
          <p:cxnSp>
            <p:nvCxnSpPr>
              <p:cNvPr id="29" name="Elbow Connector 28"/>
              <p:cNvCxnSpPr/>
              <p:nvPr/>
            </p:nvCxnSpPr>
            <p:spPr>
              <a:xfrm rot="16200000" flipH="1">
                <a:off x="4741312" y="5415440"/>
                <a:ext cx="548336" cy="476502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167" y="5085834"/>
                <a:ext cx="552124" cy="662549"/>
              </a:xfrm>
              <a:prstGeom prst="rect">
                <a:avLst/>
              </a:prstGeom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2188368" y="4821632"/>
              <a:ext cx="2757487" cy="15347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6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10" grpId="0" animBg="1"/>
      <p:bldP spid="1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Inconsistent 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Requires Transitive </a:t>
            </a:r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Dependency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019531" y="1802444"/>
                <a:ext cx="8001000" cy="100012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𝑅𝑒𝑞𝑇𝑟𝑎𝑛𝑠𝑖𝑡𝑖𝑣𝑒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</a:rPr>
                        <m:t>∧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600" b="0" i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∀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: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𝑅𝑒𝑞</m:t>
                          </m:r>
                          <m:d>
                            <m:d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,∀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,∀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:¬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𝐷𝑒𝑝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531" y="1802444"/>
                <a:ext cx="8001000" cy="100012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354712" y="3025540"/>
            <a:ext cx="3418420" cy="347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4712" y="3025540"/>
            <a:ext cx="3418420" cy="50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 foo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7580" y="3736740"/>
            <a:ext cx="3325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m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odule foo{</a:t>
            </a: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requires transitive bar;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8731" y="3025539"/>
            <a:ext cx="2343347" cy="347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8731" y="3025539"/>
            <a:ext cx="2343348" cy="50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 bar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36" idx="3"/>
            <a:endCxn id="63" idx="1"/>
          </p:cNvCxnSpPr>
          <p:nvPr/>
        </p:nvCxnSpPr>
        <p:spPr>
          <a:xfrm flipV="1">
            <a:off x="7590020" y="5551944"/>
            <a:ext cx="981824" cy="5072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702656" y="5526772"/>
            <a:ext cx="471487" cy="70802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75460" y="3742770"/>
            <a:ext cx="195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m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odule bar{</a:t>
            </a: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is-IS" sz="1600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7579" y="3683559"/>
            <a:ext cx="3240159" cy="975191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71844" y="3669831"/>
            <a:ext cx="1914821" cy="975191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5686" y="2248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83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4447580" y="4789657"/>
            <a:ext cx="3142440" cy="1534718"/>
            <a:chOff x="2188368" y="4821632"/>
            <a:chExt cx="2757487" cy="1534718"/>
          </a:xfrm>
        </p:grpSpPr>
        <p:grpSp>
          <p:nvGrpSpPr>
            <p:cNvPr id="23" name="Group 22"/>
            <p:cNvGrpSpPr/>
            <p:nvPr/>
          </p:nvGrpSpPr>
          <p:grpSpPr>
            <a:xfrm>
              <a:off x="2302215" y="5019972"/>
              <a:ext cx="2529190" cy="1157651"/>
              <a:chOff x="4501167" y="4961785"/>
              <a:chExt cx="3242429" cy="129734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718767" y="5293060"/>
                <a:ext cx="2472705" cy="634800"/>
                <a:chOff x="4718767" y="5293060"/>
                <a:chExt cx="2472705" cy="634800"/>
              </a:xfrm>
            </p:grpSpPr>
            <p:cxnSp>
              <p:nvCxnSpPr>
                <p:cNvPr id="31" name="Elbow Connector 30"/>
                <p:cNvCxnSpPr/>
                <p:nvPr/>
              </p:nvCxnSpPr>
              <p:spPr>
                <a:xfrm flipV="1">
                  <a:off x="4718767" y="5293060"/>
                  <a:ext cx="1088398" cy="203914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31"/>
                <p:cNvCxnSpPr/>
                <p:nvPr/>
              </p:nvCxnSpPr>
              <p:spPr>
                <a:xfrm rot="10800000">
                  <a:off x="6255334" y="5293061"/>
                  <a:ext cx="936138" cy="18574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2"/>
                <p:cNvCxnSpPr/>
                <p:nvPr/>
              </p:nvCxnSpPr>
              <p:spPr>
                <a:xfrm rot="16200000" flipH="1">
                  <a:off x="6067797" y="5612584"/>
                  <a:ext cx="362282" cy="268270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165" y="4961785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1472" y="5147526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073" y="5596585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731" y="5596584"/>
                <a:ext cx="552124" cy="662549"/>
              </a:xfrm>
              <a:prstGeom prst="rect">
                <a:avLst/>
              </a:prstGeom>
            </p:spPr>
          </p:pic>
          <p:cxnSp>
            <p:nvCxnSpPr>
              <p:cNvPr id="29" name="Elbow Connector 28"/>
              <p:cNvCxnSpPr/>
              <p:nvPr/>
            </p:nvCxnSpPr>
            <p:spPr>
              <a:xfrm rot="16200000" flipH="1">
                <a:off x="4741312" y="5415440"/>
                <a:ext cx="548336" cy="476502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167" y="5085834"/>
                <a:ext cx="552124" cy="662549"/>
              </a:xfrm>
              <a:prstGeom prst="rect">
                <a:avLst/>
              </a:prstGeom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2188368" y="4821632"/>
              <a:ext cx="2757487" cy="15347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571845" y="4784585"/>
            <a:ext cx="1914820" cy="1534718"/>
            <a:chOff x="7550212" y="4816561"/>
            <a:chExt cx="2256776" cy="1534718"/>
          </a:xfrm>
        </p:grpSpPr>
        <p:grpSp>
          <p:nvGrpSpPr>
            <p:cNvPr id="52" name="Group 51"/>
            <p:cNvGrpSpPr/>
            <p:nvPr/>
          </p:nvGrpSpPr>
          <p:grpSpPr>
            <a:xfrm>
              <a:off x="7756355" y="4948158"/>
              <a:ext cx="1858874" cy="1231303"/>
              <a:chOff x="5231178" y="4898087"/>
              <a:chExt cx="2383082" cy="1379889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184592" y="5371385"/>
                <a:ext cx="1153606" cy="556476"/>
                <a:chOff x="6184592" y="5371385"/>
                <a:chExt cx="1153606" cy="556476"/>
              </a:xfrm>
            </p:grpSpPr>
            <p:cxnSp>
              <p:nvCxnSpPr>
                <p:cNvPr id="61" name="Elbow Connector 60"/>
                <p:cNvCxnSpPr>
                  <a:stCxn id="55" idx="2"/>
                </p:cNvCxnSpPr>
                <p:nvPr/>
              </p:nvCxnSpPr>
              <p:spPr>
                <a:xfrm rot="5400000">
                  <a:off x="6995363" y="5585026"/>
                  <a:ext cx="312433" cy="373237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lbow Connector 61"/>
                <p:cNvCxnSpPr>
                  <a:endCxn id="56" idx="1"/>
                </p:cNvCxnSpPr>
                <p:nvPr/>
              </p:nvCxnSpPr>
              <p:spPr>
                <a:xfrm rot="16200000" flipH="1">
                  <a:off x="6074539" y="5481438"/>
                  <a:ext cx="556471" cy="33636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8503" y="4898087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2136" y="4952879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0958" y="5596584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1178" y="5615427"/>
                <a:ext cx="552124" cy="662549"/>
              </a:xfrm>
              <a:prstGeom prst="rect">
                <a:avLst/>
              </a:prstGeom>
            </p:spPr>
          </p:pic>
          <p:cxnSp>
            <p:nvCxnSpPr>
              <p:cNvPr id="58" name="Elbow Connector 57"/>
              <p:cNvCxnSpPr>
                <a:stCxn id="54" idx="1"/>
                <a:endCxn id="57" idx="0"/>
              </p:cNvCxnSpPr>
              <p:nvPr/>
            </p:nvCxnSpPr>
            <p:spPr>
              <a:xfrm rot="10800000" flipV="1">
                <a:off x="5507241" y="5229362"/>
                <a:ext cx="391262" cy="38606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/>
            <p:cNvSpPr/>
            <p:nvPr/>
          </p:nvSpPr>
          <p:spPr>
            <a:xfrm>
              <a:off x="7550212" y="4816561"/>
              <a:ext cx="2256776" cy="15347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181147" y="3020234"/>
            <a:ext cx="2343347" cy="347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81147" y="3020234"/>
            <a:ext cx="2343348" cy="50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Module 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19784" y="3721882"/>
            <a:ext cx="209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m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odule m{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requires foo;</a:t>
            </a: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4260" y="3664526"/>
            <a:ext cx="2043958" cy="975191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364261" y="4779280"/>
            <a:ext cx="1992984" cy="1534718"/>
            <a:chOff x="7550212" y="4816561"/>
            <a:chExt cx="2348899" cy="1534718"/>
          </a:xfrm>
        </p:grpSpPr>
        <p:grpSp>
          <p:nvGrpSpPr>
            <p:cNvPr id="66" name="Group 65"/>
            <p:cNvGrpSpPr/>
            <p:nvPr/>
          </p:nvGrpSpPr>
          <p:grpSpPr>
            <a:xfrm>
              <a:off x="7756355" y="4948158"/>
              <a:ext cx="1858874" cy="1231303"/>
              <a:chOff x="5231178" y="4898087"/>
              <a:chExt cx="2383082" cy="1379889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6184592" y="5371385"/>
                <a:ext cx="1153606" cy="556476"/>
                <a:chOff x="6184592" y="5371385"/>
                <a:chExt cx="1153606" cy="556476"/>
              </a:xfrm>
            </p:grpSpPr>
            <p:cxnSp>
              <p:nvCxnSpPr>
                <p:cNvPr id="74" name="Elbow Connector 73"/>
                <p:cNvCxnSpPr/>
                <p:nvPr/>
              </p:nvCxnSpPr>
              <p:spPr>
                <a:xfrm rot="5400000">
                  <a:off x="6995363" y="5585026"/>
                  <a:ext cx="312433" cy="373237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Elbow Connector 74"/>
                <p:cNvCxnSpPr/>
                <p:nvPr/>
              </p:nvCxnSpPr>
              <p:spPr>
                <a:xfrm rot="16200000" flipH="1">
                  <a:off x="6074539" y="5481438"/>
                  <a:ext cx="556471" cy="33636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8503" y="4898087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2136" y="4952879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0958" y="5596584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1178" y="5615427"/>
                <a:ext cx="552124" cy="662549"/>
              </a:xfrm>
              <a:prstGeom prst="rect">
                <a:avLst/>
              </a:prstGeom>
            </p:spPr>
          </p:pic>
          <p:cxnSp>
            <p:nvCxnSpPr>
              <p:cNvPr id="73" name="Elbow Connector 72"/>
              <p:cNvCxnSpPr/>
              <p:nvPr/>
            </p:nvCxnSpPr>
            <p:spPr>
              <a:xfrm rot="10800000" flipV="1">
                <a:off x="5507241" y="5229362"/>
                <a:ext cx="391262" cy="38606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/>
            <p:cNvSpPr/>
            <p:nvPr/>
          </p:nvSpPr>
          <p:spPr>
            <a:xfrm>
              <a:off x="7550212" y="4816561"/>
              <a:ext cx="2348899" cy="153471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77" name="Elbow Connector 76"/>
          <p:cNvCxnSpPr>
            <a:stCxn id="67" idx="3"/>
            <a:endCxn id="9" idx="2"/>
          </p:cNvCxnSpPr>
          <p:nvPr/>
        </p:nvCxnSpPr>
        <p:spPr>
          <a:xfrm>
            <a:off x="3357245" y="5546639"/>
            <a:ext cx="6203160" cy="950773"/>
          </a:xfrm>
          <a:prstGeom prst="bentConnector4">
            <a:avLst>
              <a:gd name="adj1" fmla="val 9287"/>
              <a:gd name="adj2" fmla="val 12404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357245" y="5054652"/>
            <a:ext cx="1090334" cy="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3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 animBg="1"/>
      <p:bldP spid="10" grpId="0" animBg="1"/>
      <p:bldP spid="15" grpId="0"/>
      <p:bldP spid="13" grpId="0" animBg="1"/>
      <p:bldP spid="16" grpId="0" animBg="1"/>
      <p:bldP spid="50" grpId="0" animBg="1"/>
      <p:bldP spid="51" grpId="0" animBg="1"/>
      <p:bldP spid="59" grpId="0"/>
      <p:bldP spid="6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Inconsistent 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Exports To Dependency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𝐸𝑥𝑝𝑇𝑜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</a:rPr>
                        <m:t>∧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∀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𝑝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:¬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𝐷𝑒𝑝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, </m:t>
                                  </m:r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95686" y="2248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84</a:t>
            </a:fld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095500" y="3157531"/>
            <a:ext cx="2943225" cy="3563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095500" y="3157531"/>
            <a:ext cx="2943225" cy="50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Module foo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88368" y="3868731"/>
            <a:ext cx="275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odule foo{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exports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foo.util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	to bar;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24650" y="3343275"/>
            <a:ext cx="2943225" cy="337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724650" y="3157531"/>
            <a:ext cx="2943225" cy="50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Module bar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88368" y="3815550"/>
            <a:ext cx="2757487" cy="975191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/>
          <p:nvPr/>
        </p:nvCxnSpPr>
        <p:spPr>
          <a:xfrm rot="10800000" flipV="1">
            <a:off x="4945856" y="5805660"/>
            <a:ext cx="1865449" cy="11171"/>
          </a:xfrm>
          <a:prstGeom prst="bentConnector3">
            <a:avLst>
              <a:gd name="adj1" fmla="val 216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703998" y="5556941"/>
            <a:ext cx="355379" cy="54584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27944" y="3867022"/>
            <a:ext cx="275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odule bar{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is-I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7944" y="3813841"/>
            <a:ext cx="2757487" cy="975191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184367" y="4918387"/>
            <a:ext cx="2761488" cy="1704186"/>
            <a:chOff x="2184367" y="4918387"/>
            <a:chExt cx="2761488" cy="1704186"/>
          </a:xfrm>
        </p:grpSpPr>
        <p:sp>
          <p:nvSpPr>
            <p:cNvPr id="59" name="Rectangle 58"/>
            <p:cNvSpPr/>
            <p:nvPr/>
          </p:nvSpPr>
          <p:spPr>
            <a:xfrm>
              <a:off x="2184367" y="4918387"/>
              <a:ext cx="1801126" cy="3195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package </a:t>
              </a:r>
              <a:r>
                <a:rPr lang="en-US" dirty="0" smtClean="0">
                  <a:solidFill>
                    <a:schemeClr val="tx1"/>
                  </a:solidFill>
                </a:rPr>
                <a:t>foo.util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302215" y="5286195"/>
              <a:ext cx="2529190" cy="1157651"/>
              <a:chOff x="4501167" y="4961785"/>
              <a:chExt cx="3242429" cy="1297349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4718767" y="5293060"/>
                <a:ext cx="2472705" cy="634800"/>
                <a:chOff x="4718767" y="5293060"/>
                <a:chExt cx="2472705" cy="634800"/>
              </a:xfrm>
            </p:grpSpPr>
            <p:cxnSp>
              <p:nvCxnSpPr>
                <p:cNvPr id="73" name="Elbow Connector 72"/>
                <p:cNvCxnSpPr/>
                <p:nvPr/>
              </p:nvCxnSpPr>
              <p:spPr>
                <a:xfrm flipV="1">
                  <a:off x="4718767" y="5293060"/>
                  <a:ext cx="1088398" cy="203914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Elbow Connector 73"/>
                <p:cNvCxnSpPr/>
                <p:nvPr/>
              </p:nvCxnSpPr>
              <p:spPr>
                <a:xfrm rot="10800000">
                  <a:off x="6255334" y="5293061"/>
                  <a:ext cx="936138" cy="18574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Elbow Connector 74"/>
                <p:cNvCxnSpPr/>
                <p:nvPr/>
              </p:nvCxnSpPr>
              <p:spPr>
                <a:xfrm rot="16200000" flipH="1">
                  <a:off x="6067797" y="5612584"/>
                  <a:ext cx="362282" cy="268270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165" y="4961785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1472" y="5147526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073" y="5596585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731" y="5596584"/>
                <a:ext cx="552124" cy="662549"/>
              </a:xfrm>
              <a:prstGeom prst="rect">
                <a:avLst/>
              </a:prstGeom>
            </p:spPr>
          </p:pic>
          <p:cxnSp>
            <p:nvCxnSpPr>
              <p:cNvPr id="71" name="Elbow Connector 70"/>
              <p:cNvCxnSpPr/>
              <p:nvPr/>
            </p:nvCxnSpPr>
            <p:spPr>
              <a:xfrm rot="16200000" flipH="1">
                <a:off x="4741312" y="5415440"/>
                <a:ext cx="548336" cy="476502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167" y="5085834"/>
                <a:ext cx="552124" cy="662549"/>
              </a:xfrm>
              <a:prstGeom prst="rect">
                <a:avLst/>
              </a:prstGeom>
            </p:spPr>
          </p:pic>
        </p:grpSp>
        <p:sp>
          <p:nvSpPr>
            <p:cNvPr id="65" name="Rectangle 64"/>
            <p:cNvSpPr/>
            <p:nvPr/>
          </p:nvSpPr>
          <p:spPr>
            <a:xfrm>
              <a:off x="2188368" y="4918387"/>
              <a:ext cx="2757487" cy="170418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811305" y="4918387"/>
            <a:ext cx="2757487" cy="1699047"/>
            <a:chOff x="6811305" y="4918387"/>
            <a:chExt cx="2757487" cy="1699047"/>
          </a:xfrm>
        </p:grpSpPr>
        <p:sp>
          <p:nvSpPr>
            <p:cNvPr id="77" name="Rectangle 76"/>
            <p:cNvSpPr/>
            <p:nvPr/>
          </p:nvSpPr>
          <p:spPr>
            <a:xfrm>
              <a:off x="6815967" y="4926773"/>
              <a:ext cx="1343954" cy="3028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Package</a:t>
              </a:r>
              <a:r>
                <a:rPr lang="en-US" dirty="0" smtClean="0">
                  <a:solidFill>
                    <a:schemeClr val="tx1"/>
                  </a:solidFill>
                </a:rPr>
                <a:t> 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272608" y="5318488"/>
              <a:ext cx="1858874" cy="1231303"/>
              <a:chOff x="5231178" y="4898087"/>
              <a:chExt cx="2383082" cy="1379889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6184592" y="5371385"/>
                <a:ext cx="1153606" cy="556476"/>
                <a:chOff x="6184592" y="5371385"/>
                <a:chExt cx="1153606" cy="556476"/>
              </a:xfrm>
            </p:grpSpPr>
            <p:cxnSp>
              <p:nvCxnSpPr>
                <p:cNvPr id="87" name="Elbow Connector 86"/>
                <p:cNvCxnSpPr/>
                <p:nvPr/>
              </p:nvCxnSpPr>
              <p:spPr>
                <a:xfrm rot="5400000">
                  <a:off x="6995363" y="5585026"/>
                  <a:ext cx="312433" cy="373237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Elbow Connector 87"/>
                <p:cNvCxnSpPr/>
                <p:nvPr/>
              </p:nvCxnSpPr>
              <p:spPr>
                <a:xfrm rot="16200000" flipH="1">
                  <a:off x="6074539" y="5481438"/>
                  <a:ext cx="556471" cy="33636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8503" y="4898087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2136" y="4952879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0958" y="5596584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1178" y="5615427"/>
                <a:ext cx="552124" cy="662549"/>
              </a:xfrm>
              <a:prstGeom prst="rect">
                <a:avLst/>
              </a:prstGeom>
            </p:spPr>
          </p:pic>
          <p:cxnSp>
            <p:nvCxnSpPr>
              <p:cNvPr id="86" name="Elbow Connector 85"/>
              <p:cNvCxnSpPr/>
              <p:nvPr/>
            </p:nvCxnSpPr>
            <p:spPr>
              <a:xfrm rot="10800000" flipV="1">
                <a:off x="5507241" y="5229362"/>
                <a:ext cx="391262" cy="38606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ectangle 78"/>
            <p:cNvSpPr/>
            <p:nvPr/>
          </p:nvSpPr>
          <p:spPr>
            <a:xfrm>
              <a:off x="6811305" y="4918387"/>
              <a:ext cx="2757487" cy="169904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60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9" grpId="0"/>
      <p:bldP spid="5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Inconsistent 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Provides With Dependency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𝑃𝑟𝑜𝑣𝑖𝑑𝑒𝑠𝑊𝑖𝑡h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𝑠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</a:rPr>
                        <m:t>∧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∀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≠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:¬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𝑈𝑠𝑒𝑠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′,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7196319" y="3057515"/>
            <a:ext cx="2943225" cy="1849973"/>
            <a:chOff x="7196319" y="3057515"/>
            <a:chExt cx="2943225" cy="1849973"/>
          </a:xfrm>
        </p:grpSpPr>
        <p:sp>
          <p:nvSpPr>
            <p:cNvPr id="9" name="Rectangle 8"/>
            <p:cNvSpPr/>
            <p:nvPr/>
          </p:nvSpPr>
          <p:spPr>
            <a:xfrm>
              <a:off x="7196319" y="3057515"/>
              <a:ext cx="2943225" cy="1849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96319" y="3057515"/>
              <a:ext cx="2943225" cy="5064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 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7049" y="3727738"/>
              <a:ext cx="27574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ourier" charset="0"/>
                  <a:ea typeface="Courier" charset="0"/>
                  <a:cs typeface="Courier" charset="0"/>
                </a:rPr>
                <a:t>m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odule bar{</a:t>
              </a:r>
            </a:p>
            <a:p>
              <a:r>
                <a:rPr lang="en-US" sz="1600" dirty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  uses </a:t>
              </a:r>
              <a:r>
                <a:rPr lang="en-US" sz="1600" dirty="0" err="1" smtClean="0">
                  <a:latin typeface="Courier" charset="0"/>
                  <a:ea typeface="Courier" charset="0"/>
                  <a:cs typeface="Courier" charset="0"/>
                </a:rPr>
                <a:t>com.service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;</a:t>
              </a:r>
            </a:p>
            <a:p>
              <a:r>
                <a:rPr lang="en-US" sz="1600" dirty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is-IS" sz="1600" dirty="0" smtClean="0">
                  <a:latin typeface="Courier" charset="0"/>
                  <a:ea typeface="Courier" charset="0"/>
                  <a:cs typeface="Courier" charset="0"/>
                </a:rPr>
                <a:t>…</a:t>
              </a:r>
              <a:r>
                <a:rPr lang="en-US" sz="1600" dirty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}</a:t>
              </a:r>
              <a:endParaRPr lang="en-US" sz="1600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89187" y="3701807"/>
              <a:ext cx="2757487" cy="975191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995686" y="2248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85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443813" y="3057515"/>
            <a:ext cx="4370371" cy="3471873"/>
            <a:chOff x="1443813" y="3057515"/>
            <a:chExt cx="4370371" cy="3471873"/>
          </a:xfrm>
        </p:grpSpPr>
        <p:sp>
          <p:nvSpPr>
            <p:cNvPr id="6" name="Rectangle 5"/>
            <p:cNvSpPr/>
            <p:nvPr/>
          </p:nvSpPr>
          <p:spPr>
            <a:xfrm>
              <a:off x="1443813" y="3057515"/>
              <a:ext cx="3886995" cy="34718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3814" y="3057515"/>
              <a:ext cx="3886994" cy="5064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 foo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36682" y="3768715"/>
              <a:ext cx="4277502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m</a:t>
              </a:r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odule foo{</a:t>
              </a:r>
            </a:p>
            <a:p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   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provides </a:t>
              </a:r>
              <a:r>
                <a:rPr lang="en-US" sz="1600" dirty="0" err="1" smtClean="0">
                  <a:latin typeface="Courier" charset="0"/>
                  <a:ea typeface="Courier" charset="0"/>
                  <a:cs typeface="Courier" charset="0"/>
                </a:rPr>
                <a:t>com.service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 	with </a:t>
              </a:r>
              <a:r>
                <a:rPr lang="en-US" sz="1600" dirty="0" err="1" smtClean="0">
                  <a:latin typeface="Courier" charset="0"/>
                  <a:ea typeface="Courier" charset="0"/>
                  <a:cs typeface="Courier" charset="0"/>
                </a:rPr>
                <a:t>foo.srv.ImplSrv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;</a:t>
              </a:r>
            </a:p>
            <a:p>
              <a:r>
                <a:rPr lang="en-US" sz="1600" dirty="0">
                  <a:latin typeface="Courier" charset="0"/>
                  <a:ea typeface="Courier" charset="0"/>
                  <a:cs typeface="Courier" charset="0"/>
                </a:rPr>
                <a:t>}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36681" y="3715534"/>
              <a:ext cx="3671889" cy="1279136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460" y="5292652"/>
              <a:ext cx="430673" cy="591206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524884" y="5199457"/>
              <a:ext cx="3628826" cy="102710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37197" y="5224151"/>
              <a:ext cx="1801126" cy="3195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package </a:t>
              </a:r>
              <a:r>
                <a:rPr lang="en-US" dirty="0" err="1" smtClean="0">
                  <a:solidFill>
                    <a:schemeClr val="tx1"/>
                  </a:solidFill>
                </a:rPr>
                <a:t>foo.srv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24505" y="5783477"/>
              <a:ext cx="1775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Class</a:t>
              </a:r>
              <a:r>
                <a:rPr lang="en-US" dirty="0" smtClean="0"/>
                <a:t> </a:t>
              </a:r>
              <a:r>
                <a:rPr lang="en-US" dirty="0" err="1" smtClean="0"/>
                <a:t>ImplSrv</a:t>
              </a:r>
              <a:endParaRPr lang="en-US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7716982" y="4156364"/>
            <a:ext cx="21197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9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Inconsistent 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Uses Dependency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𝑈𝑠𝑒𝑠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</a:rPr>
                        <m:t>∧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∀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:¬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𝐿𝑜𝑎𝑑𝑆𝑒𝑟𝑣𝑖𝑐𝑒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5477247" y="5283361"/>
            <a:ext cx="471487" cy="70802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95686" y="2248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86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052943" y="3057515"/>
            <a:ext cx="3704569" cy="3471873"/>
            <a:chOff x="1052943" y="3057515"/>
            <a:chExt cx="3704569" cy="3471873"/>
          </a:xfrm>
        </p:grpSpPr>
        <p:sp>
          <p:nvSpPr>
            <p:cNvPr id="6" name="Rectangle 5"/>
            <p:cNvSpPr/>
            <p:nvPr/>
          </p:nvSpPr>
          <p:spPr>
            <a:xfrm>
              <a:off x="1052943" y="3057515"/>
              <a:ext cx="3611701" cy="34718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52943" y="3057515"/>
              <a:ext cx="3611701" cy="5064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 foo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05337" y="3768715"/>
              <a:ext cx="3552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m</a:t>
              </a:r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odule foo{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  requires </a:t>
              </a:r>
              <a:r>
                <a:rPr lang="en-US" dirty="0" err="1" smtClean="0">
                  <a:latin typeface="Courier" charset="0"/>
                  <a:ea typeface="Courier" charset="0"/>
                  <a:cs typeface="Courier" charset="0"/>
                </a:rPr>
                <a:t>com.service</a:t>
              </a:r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;</a:t>
              </a:r>
            </a:p>
            <a:p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   uses </a:t>
              </a:r>
              <a:r>
                <a:rPr lang="en-US" dirty="0" err="1" smtClean="0">
                  <a:latin typeface="Courier" charset="0"/>
                  <a:ea typeface="Courier" charset="0"/>
                  <a:cs typeface="Courier" charset="0"/>
                </a:rPr>
                <a:t>com.service</a:t>
              </a:r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;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}</a:t>
              </a:r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75848" y="3715534"/>
              <a:ext cx="3447231" cy="975191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1205337" y="4821632"/>
              <a:ext cx="3366437" cy="1534718"/>
              <a:chOff x="2188368" y="4821632"/>
              <a:chExt cx="2757487" cy="153471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302215" y="5019972"/>
                <a:ext cx="2529190" cy="1157651"/>
                <a:chOff x="4501167" y="4961785"/>
                <a:chExt cx="3242429" cy="1297349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4718767" y="5293060"/>
                  <a:ext cx="2472705" cy="634800"/>
                  <a:chOff x="4718767" y="5293060"/>
                  <a:chExt cx="2472705" cy="634800"/>
                </a:xfrm>
              </p:grpSpPr>
              <p:cxnSp>
                <p:nvCxnSpPr>
                  <p:cNvPr id="31" name="Elbow Connector 30"/>
                  <p:cNvCxnSpPr/>
                  <p:nvPr/>
                </p:nvCxnSpPr>
                <p:spPr>
                  <a:xfrm flipV="1">
                    <a:off x="4718767" y="5293060"/>
                    <a:ext cx="1088398" cy="203914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Elbow Connector 31"/>
                  <p:cNvCxnSpPr/>
                  <p:nvPr/>
                </p:nvCxnSpPr>
                <p:spPr>
                  <a:xfrm rot="10800000">
                    <a:off x="6255334" y="5293061"/>
                    <a:ext cx="936138" cy="185741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Elbow Connector 32"/>
                  <p:cNvCxnSpPr/>
                  <p:nvPr/>
                </p:nvCxnSpPr>
                <p:spPr>
                  <a:xfrm rot="16200000" flipH="1">
                    <a:off x="6067797" y="5612584"/>
                    <a:ext cx="362282" cy="268270"/>
                  </a:xfrm>
                  <a:prstGeom prst="bentConnector2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7165" y="4961785"/>
                  <a:ext cx="552124" cy="662549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1472" y="5147526"/>
                  <a:ext cx="552124" cy="662549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3073" y="5596585"/>
                  <a:ext cx="552124" cy="662549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3731" y="5596584"/>
                  <a:ext cx="552124" cy="662549"/>
                </a:xfrm>
                <a:prstGeom prst="rect">
                  <a:avLst/>
                </a:prstGeom>
              </p:spPr>
            </p:pic>
            <p:cxnSp>
              <p:nvCxnSpPr>
                <p:cNvPr id="29" name="Elbow Connector 28"/>
                <p:cNvCxnSpPr/>
                <p:nvPr/>
              </p:nvCxnSpPr>
              <p:spPr>
                <a:xfrm rot="16200000" flipH="1">
                  <a:off x="4741312" y="5415440"/>
                  <a:ext cx="548336" cy="476502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1167" y="5085834"/>
                  <a:ext cx="552124" cy="662549"/>
                </a:xfrm>
                <a:prstGeom prst="rect">
                  <a:avLst/>
                </a:prstGeom>
              </p:spPr>
            </p:pic>
          </p:grpSp>
          <p:sp>
            <p:nvSpPr>
              <p:cNvPr id="36" name="Rectangle 35"/>
              <p:cNvSpPr/>
              <p:nvPr/>
            </p:nvSpPr>
            <p:spPr>
              <a:xfrm>
                <a:off x="2188368" y="4821632"/>
                <a:ext cx="2757487" cy="15347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8421141" y="3400779"/>
            <a:ext cx="2757489" cy="2435299"/>
            <a:chOff x="8421141" y="3400779"/>
            <a:chExt cx="2757489" cy="2435299"/>
          </a:xfrm>
        </p:grpSpPr>
        <p:sp>
          <p:nvSpPr>
            <p:cNvPr id="9" name="Rectangle 8"/>
            <p:cNvSpPr/>
            <p:nvPr/>
          </p:nvSpPr>
          <p:spPr>
            <a:xfrm>
              <a:off x="8421141" y="3400779"/>
              <a:ext cx="2757489" cy="2435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21141" y="3401105"/>
              <a:ext cx="2757489" cy="5064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 service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85717" y="4198768"/>
              <a:ext cx="23634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ourier" charset="0"/>
                  <a:ea typeface="Courier" charset="0"/>
                  <a:cs typeface="Courier" charset="0"/>
                </a:rPr>
                <a:t>m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odule service{</a:t>
              </a:r>
              <a:r>
                <a:rPr lang="is-IS" sz="1600" dirty="0" smtClean="0">
                  <a:latin typeface="Courier" charset="0"/>
                  <a:ea typeface="Courier" charset="0"/>
                  <a:cs typeface="Courier" charset="0"/>
                </a:rPr>
                <a:t>…</a:t>
              </a:r>
              <a:r>
                <a:rPr lang="en-US" sz="1600" dirty="0" smtClean="0">
                  <a:latin typeface="Courier" charset="0"/>
                  <a:ea typeface="Courier" charset="0"/>
                  <a:cs typeface="Courier" charset="0"/>
                </a:rPr>
                <a:t>}</a:t>
              </a:r>
              <a:endParaRPr lang="en-US" sz="1600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30444" y="4121246"/>
              <a:ext cx="2266303" cy="495659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9149804" y="4783375"/>
              <a:ext cx="1243195" cy="959655"/>
              <a:chOff x="8097998" y="4980147"/>
              <a:chExt cx="1243195" cy="959655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1364" y="5081499"/>
                <a:ext cx="430673" cy="591206"/>
              </a:xfrm>
              <a:prstGeom prst="rect">
                <a:avLst/>
              </a:prstGeom>
            </p:spPr>
          </p:pic>
          <p:sp>
            <p:nvSpPr>
              <p:cNvPr id="63" name="Rectangle 62"/>
              <p:cNvSpPr/>
              <p:nvPr/>
            </p:nvSpPr>
            <p:spPr>
              <a:xfrm>
                <a:off x="8097998" y="4980147"/>
                <a:ext cx="1243195" cy="9596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8819456" y="5420371"/>
              <a:ext cx="1775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/>
                <a:t>Service Class</a:t>
              </a:r>
              <a:endParaRPr lang="en-US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973947" y="3667721"/>
            <a:ext cx="3077285" cy="8283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java.util.ServiceLoader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7" name="Elbow Connector 16"/>
          <p:cNvCxnSpPr>
            <a:endCxn id="43" idx="2"/>
          </p:cNvCxnSpPr>
          <p:nvPr/>
        </p:nvCxnSpPr>
        <p:spPr>
          <a:xfrm flipV="1">
            <a:off x="4583552" y="4496037"/>
            <a:ext cx="1929038" cy="109037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59687" y="5677780"/>
            <a:ext cx="164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600" dirty="0" err="1" smtClean="0"/>
              <a:t>LoadService</a:t>
            </a:r>
            <a:endParaRPr lang="en-US" sz="1600" dirty="0" smtClean="0"/>
          </a:p>
          <a:p>
            <a:pPr marL="0" algn="ctr" defTabSz="914400" rtl="0" eaLnBrk="1" latinLnBrk="0" hangingPunct="1"/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om.service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Inconsistent 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Open Modifier Dependency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𝑂𝑝𝑒𝑛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>
                          <a:solidFill>
                            <a:schemeClr val="tx1"/>
                          </a:solidFill>
                        </a:rPr>
                        <m:t>∧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∃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𝑝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:</m:t>
                          </m:r>
                          <m:r>
                            <a:rPr lang="en-US" sz="26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∀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6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∉</m:t>
                          </m:r>
                          <m:r>
                            <a:rPr lang="en-US" sz="2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sz="2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:¬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𝑅𝑒𝑓𝑙𝐷𝑒𝑝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63" idx="1"/>
            <a:endCxn id="36" idx="3"/>
          </p:cNvCxnSpPr>
          <p:nvPr/>
        </p:nvCxnSpPr>
        <p:spPr>
          <a:xfrm flipH="1" flipV="1">
            <a:off x="4945855" y="5651244"/>
            <a:ext cx="2349197" cy="5871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860256" y="5224151"/>
            <a:ext cx="471487" cy="708025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95686" y="2248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87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095500" y="3057515"/>
            <a:ext cx="2943225" cy="3471873"/>
            <a:chOff x="2095500" y="3057515"/>
            <a:chExt cx="2943225" cy="3471873"/>
          </a:xfrm>
        </p:grpSpPr>
        <p:sp>
          <p:nvSpPr>
            <p:cNvPr id="6" name="Rectangle 5"/>
            <p:cNvSpPr/>
            <p:nvPr/>
          </p:nvSpPr>
          <p:spPr>
            <a:xfrm>
              <a:off x="2095500" y="3057515"/>
              <a:ext cx="2943225" cy="34718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95500" y="3057515"/>
              <a:ext cx="2943225" cy="5064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 foo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8368" y="3768715"/>
              <a:ext cx="2757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open module foo{</a:t>
              </a:r>
            </a:p>
            <a:p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   ...</a:t>
              </a:r>
            </a:p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}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88368" y="3715534"/>
              <a:ext cx="2757487" cy="975191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370231" y="5185712"/>
              <a:ext cx="2529190" cy="1157651"/>
              <a:chOff x="4501167" y="4961785"/>
              <a:chExt cx="3242429" cy="129734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718767" y="5293060"/>
                <a:ext cx="2472705" cy="634800"/>
                <a:chOff x="4718767" y="5293060"/>
                <a:chExt cx="2472705" cy="634800"/>
              </a:xfrm>
            </p:grpSpPr>
            <p:cxnSp>
              <p:nvCxnSpPr>
                <p:cNvPr id="31" name="Elbow Connector 30"/>
                <p:cNvCxnSpPr/>
                <p:nvPr/>
              </p:nvCxnSpPr>
              <p:spPr>
                <a:xfrm flipV="1">
                  <a:off x="4718767" y="5293060"/>
                  <a:ext cx="1088398" cy="203914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Elbow Connector 31"/>
                <p:cNvCxnSpPr/>
                <p:nvPr/>
              </p:nvCxnSpPr>
              <p:spPr>
                <a:xfrm rot="10800000">
                  <a:off x="6255334" y="5293061"/>
                  <a:ext cx="936138" cy="185741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2"/>
                <p:cNvCxnSpPr/>
                <p:nvPr/>
              </p:nvCxnSpPr>
              <p:spPr>
                <a:xfrm rot="16200000" flipH="1">
                  <a:off x="6067797" y="5612584"/>
                  <a:ext cx="362282" cy="268270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7165" y="4961785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1472" y="5147526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073" y="5596585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731" y="5596584"/>
                <a:ext cx="552124" cy="662549"/>
              </a:xfrm>
              <a:prstGeom prst="rect">
                <a:avLst/>
              </a:prstGeom>
            </p:spPr>
          </p:pic>
          <p:cxnSp>
            <p:nvCxnSpPr>
              <p:cNvPr id="29" name="Elbow Connector 28"/>
              <p:cNvCxnSpPr/>
              <p:nvPr/>
            </p:nvCxnSpPr>
            <p:spPr>
              <a:xfrm rot="16200000" flipH="1">
                <a:off x="4741312" y="5415440"/>
                <a:ext cx="548336" cy="476502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1167" y="5085834"/>
                <a:ext cx="552124" cy="662549"/>
              </a:xfrm>
              <a:prstGeom prst="rect">
                <a:avLst/>
              </a:prstGeom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2188368" y="4821632"/>
              <a:ext cx="2757487" cy="165922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04928" y="4825662"/>
              <a:ext cx="1061144" cy="3205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Package</a:t>
              </a:r>
              <a:r>
                <a:rPr lang="en-US" dirty="0" smtClean="0">
                  <a:solidFill>
                    <a:schemeClr val="tx1"/>
                  </a:solidFill>
                </a:rPr>
                <a:t> p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12461" y="3068169"/>
            <a:ext cx="2943225" cy="3484328"/>
            <a:chOff x="7212461" y="3068169"/>
            <a:chExt cx="2943225" cy="3484328"/>
          </a:xfrm>
        </p:grpSpPr>
        <p:sp>
          <p:nvSpPr>
            <p:cNvPr id="9" name="Rectangle 8"/>
            <p:cNvSpPr/>
            <p:nvPr/>
          </p:nvSpPr>
          <p:spPr>
            <a:xfrm>
              <a:off x="7212461" y="3080624"/>
              <a:ext cx="2943225" cy="34718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34229" y="3068169"/>
              <a:ext cx="2921457" cy="5064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 m’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7049" y="3727738"/>
              <a:ext cx="2757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Module m’{</a:t>
              </a:r>
            </a:p>
            <a:p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is-IS" dirty="0" smtClean="0">
                  <a:latin typeface="Courier" charset="0"/>
                  <a:ea typeface="Courier" charset="0"/>
                  <a:cs typeface="Courier" charset="0"/>
                </a:rPr>
                <a:t>…</a:t>
              </a:r>
              <a:endParaRPr lang="en-US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}</a:t>
              </a:r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89187" y="3701807"/>
              <a:ext cx="2757487" cy="975191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768491" y="5266367"/>
              <a:ext cx="1858874" cy="1231303"/>
              <a:chOff x="5231178" y="4898087"/>
              <a:chExt cx="2383082" cy="1379889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184592" y="5371385"/>
                <a:ext cx="1153606" cy="556476"/>
                <a:chOff x="6184592" y="5371385"/>
                <a:chExt cx="1153606" cy="556476"/>
              </a:xfrm>
            </p:grpSpPr>
            <p:cxnSp>
              <p:nvCxnSpPr>
                <p:cNvPr id="61" name="Elbow Connector 60"/>
                <p:cNvCxnSpPr>
                  <a:stCxn id="55" idx="2"/>
                </p:cNvCxnSpPr>
                <p:nvPr/>
              </p:nvCxnSpPr>
              <p:spPr>
                <a:xfrm rot="5400000">
                  <a:off x="6995363" y="5585026"/>
                  <a:ext cx="312433" cy="373237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lbow Connector 61"/>
                <p:cNvCxnSpPr>
                  <a:endCxn id="56" idx="1"/>
                </p:cNvCxnSpPr>
                <p:nvPr/>
              </p:nvCxnSpPr>
              <p:spPr>
                <a:xfrm rot="16200000" flipH="1">
                  <a:off x="6074539" y="5481438"/>
                  <a:ext cx="556471" cy="33636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8503" y="4898087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2136" y="4952879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0958" y="5596584"/>
                <a:ext cx="552124" cy="662549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1178" y="5615427"/>
                <a:ext cx="552124" cy="662549"/>
              </a:xfrm>
              <a:prstGeom prst="rect">
                <a:avLst/>
              </a:prstGeom>
            </p:spPr>
          </p:pic>
          <p:cxnSp>
            <p:nvCxnSpPr>
              <p:cNvPr id="58" name="Elbow Connector 57"/>
              <p:cNvCxnSpPr>
                <a:stCxn id="54" idx="1"/>
                <a:endCxn id="57" idx="0"/>
              </p:cNvCxnSpPr>
              <p:nvPr/>
            </p:nvCxnSpPr>
            <p:spPr>
              <a:xfrm rot="10800000" flipV="1">
                <a:off x="5507241" y="5229362"/>
                <a:ext cx="391262" cy="38606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/>
            <p:cNvSpPr/>
            <p:nvPr/>
          </p:nvSpPr>
          <p:spPr>
            <a:xfrm>
              <a:off x="7295052" y="4816560"/>
              <a:ext cx="2757487" cy="168110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14028" y="4853446"/>
              <a:ext cx="1186018" cy="3322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smtClean="0">
                  <a:solidFill>
                    <a:schemeClr val="tx1"/>
                  </a:solidFill>
                </a:rPr>
                <a:t>Package</a:t>
              </a:r>
              <a:r>
                <a:rPr lang="en-US" smtClean="0">
                  <a:solidFill>
                    <a:schemeClr val="tx1"/>
                  </a:solidFill>
                </a:rPr>
                <a:t> p’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590874" y="4690725"/>
            <a:ext cx="1053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600" dirty="0" smtClean="0"/>
              <a:t>Reflective Access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06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Hebrew" charset="-79"/>
                <a:ea typeface="Arial Hebrew" charset="-79"/>
                <a:cs typeface="Arial Hebrew" charset="-79"/>
              </a:rPr>
              <a:t>Inconsistent </a:t>
            </a:r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Opens To Dependency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𝑂𝑝𝑒𝑛𝑠𝑇𝑜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𝑝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</m:e>
                      </m:d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dirty="0" smtClean="0">
                          <a:solidFill>
                            <a:schemeClr val="tx1"/>
                          </a:solidFill>
                        </a:rPr>
                        <m:t>∧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∀ 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𝑝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∈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𝑀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:¬</m:t>
                          </m:r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𝑅𝑒𝑓𝑙𝐷𝑒𝑝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825625"/>
                <a:ext cx="8001000" cy="100012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95686" y="2248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88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095500" y="3057515"/>
            <a:ext cx="2943225" cy="3663960"/>
            <a:chOff x="2095500" y="3057515"/>
            <a:chExt cx="2943225" cy="3663960"/>
          </a:xfrm>
        </p:grpSpPr>
        <p:sp>
          <p:nvSpPr>
            <p:cNvPr id="6" name="Rectangle 5"/>
            <p:cNvSpPr/>
            <p:nvPr/>
          </p:nvSpPr>
          <p:spPr>
            <a:xfrm>
              <a:off x="2095500" y="3057515"/>
              <a:ext cx="2943225" cy="3663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95500" y="3057515"/>
              <a:ext cx="2943225" cy="5064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 foo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8368" y="3768715"/>
              <a:ext cx="2757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m</a:t>
              </a:r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odule foo{</a:t>
              </a:r>
            </a:p>
            <a:p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   opens </a:t>
              </a:r>
              <a:r>
                <a:rPr lang="en-US" dirty="0" err="1" smtClean="0">
                  <a:latin typeface="Courier" charset="0"/>
                  <a:ea typeface="Courier" charset="0"/>
                  <a:cs typeface="Courier" charset="0"/>
                </a:rPr>
                <a:t>foo.util</a:t>
              </a:r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 	to bar;</a:t>
              </a:r>
              <a:r>
                <a:rPr lang="en-US" dirty="0">
                  <a:latin typeface="Courier" charset="0"/>
                  <a:ea typeface="Courier" charset="0"/>
                  <a:cs typeface="Courier" charset="0"/>
                </a:rPr>
                <a:t> </a:t>
              </a:r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}</a:t>
              </a:r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88368" y="3715534"/>
              <a:ext cx="2757487" cy="975191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184367" y="4918387"/>
              <a:ext cx="2761488" cy="1704186"/>
              <a:chOff x="2184367" y="4918387"/>
              <a:chExt cx="2761488" cy="170418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2184367" y="4918387"/>
                <a:ext cx="1801126" cy="31958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package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foo.util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2302215" y="5286195"/>
                <a:ext cx="2529190" cy="1157651"/>
                <a:chOff x="4501167" y="4961785"/>
                <a:chExt cx="3242429" cy="1297349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4718767" y="5293060"/>
                  <a:ext cx="2472705" cy="634800"/>
                  <a:chOff x="4718767" y="5293060"/>
                  <a:chExt cx="2472705" cy="634800"/>
                </a:xfrm>
              </p:grpSpPr>
              <p:cxnSp>
                <p:nvCxnSpPr>
                  <p:cNvPr id="60" name="Elbow Connector 59"/>
                  <p:cNvCxnSpPr/>
                  <p:nvPr/>
                </p:nvCxnSpPr>
                <p:spPr>
                  <a:xfrm flipV="1">
                    <a:off x="4718767" y="5293060"/>
                    <a:ext cx="1088398" cy="203914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Elbow Connector 64"/>
                  <p:cNvCxnSpPr/>
                  <p:nvPr/>
                </p:nvCxnSpPr>
                <p:spPr>
                  <a:xfrm rot="10800000">
                    <a:off x="6255334" y="5293061"/>
                    <a:ext cx="936138" cy="185741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Elbow Connector 65"/>
                  <p:cNvCxnSpPr/>
                  <p:nvPr/>
                </p:nvCxnSpPr>
                <p:spPr>
                  <a:xfrm rot="16200000" flipH="1">
                    <a:off x="6067797" y="5612584"/>
                    <a:ext cx="362282" cy="268270"/>
                  </a:xfrm>
                  <a:prstGeom prst="bentConnector2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7165" y="4961785"/>
                  <a:ext cx="552124" cy="662549"/>
                </a:xfrm>
                <a:prstGeom prst="rect">
                  <a:avLst/>
                </a:prstGeom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1472" y="5147526"/>
                  <a:ext cx="552124" cy="662549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3073" y="5596585"/>
                  <a:ext cx="552124" cy="662549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3731" y="5596584"/>
                  <a:ext cx="552124" cy="662549"/>
                </a:xfrm>
                <a:prstGeom prst="rect">
                  <a:avLst/>
                </a:prstGeom>
              </p:spPr>
            </p:pic>
            <p:cxnSp>
              <p:nvCxnSpPr>
                <p:cNvPr id="51" name="Elbow Connector 50"/>
                <p:cNvCxnSpPr/>
                <p:nvPr/>
              </p:nvCxnSpPr>
              <p:spPr>
                <a:xfrm rot="16200000" flipH="1">
                  <a:off x="4741312" y="5415440"/>
                  <a:ext cx="548336" cy="476502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1167" y="5085834"/>
                  <a:ext cx="552124" cy="662549"/>
                </a:xfrm>
                <a:prstGeom prst="rect">
                  <a:avLst/>
                </a:prstGeom>
              </p:spPr>
            </p:pic>
          </p:grpSp>
          <p:sp>
            <p:nvSpPr>
              <p:cNvPr id="45" name="Rectangle 44"/>
              <p:cNvSpPr/>
              <p:nvPr/>
            </p:nvSpPr>
            <p:spPr>
              <a:xfrm>
                <a:off x="2188368" y="4918387"/>
                <a:ext cx="2757487" cy="17041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196319" y="3057515"/>
            <a:ext cx="2943225" cy="3663960"/>
            <a:chOff x="7196319" y="3057515"/>
            <a:chExt cx="2943225" cy="3663960"/>
          </a:xfrm>
        </p:grpSpPr>
        <p:sp>
          <p:nvSpPr>
            <p:cNvPr id="9" name="Rectangle 8"/>
            <p:cNvSpPr/>
            <p:nvPr/>
          </p:nvSpPr>
          <p:spPr>
            <a:xfrm>
              <a:off x="7196319" y="3057515"/>
              <a:ext cx="2943225" cy="3663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96319" y="3057515"/>
              <a:ext cx="2943225" cy="50641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Module bar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7049" y="3727738"/>
              <a:ext cx="2757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Module bar{</a:t>
              </a:r>
            </a:p>
            <a:p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	</a:t>
              </a:r>
              <a:r>
                <a:rPr lang="is-IS" dirty="0" smtClean="0">
                  <a:latin typeface="Courier" charset="0"/>
                  <a:ea typeface="Courier" charset="0"/>
                  <a:cs typeface="Courier" charset="0"/>
                </a:rPr>
                <a:t>…</a:t>
              </a:r>
              <a:endParaRPr lang="en-US" dirty="0" smtClean="0"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dirty="0" smtClean="0">
                  <a:latin typeface="Courier" charset="0"/>
                  <a:ea typeface="Courier" charset="0"/>
                  <a:cs typeface="Courier" charset="0"/>
                </a:rPr>
                <a:t>}</a:t>
              </a:r>
              <a:endParaRPr lang="en-US" dirty="0">
                <a:latin typeface="Courier" charset="0"/>
                <a:ea typeface="Courier" charset="0"/>
                <a:cs typeface="Courier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89187" y="3701807"/>
              <a:ext cx="2757487" cy="975191"/>
            </a:xfrm>
            <a:prstGeom prst="rect">
              <a:avLst/>
            </a:prstGeom>
            <a:noFill/>
            <a:ln w="1270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7289186" y="4908763"/>
              <a:ext cx="2757487" cy="1699047"/>
              <a:chOff x="6811305" y="4918387"/>
              <a:chExt cx="2757487" cy="169904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6815967" y="4926773"/>
                <a:ext cx="1343954" cy="30281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Package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p’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7272608" y="5318488"/>
                <a:ext cx="1858874" cy="1231303"/>
                <a:chOff x="5231178" y="4898087"/>
                <a:chExt cx="2383082" cy="1379889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6184592" y="5371385"/>
                  <a:ext cx="1153606" cy="556476"/>
                  <a:chOff x="6184592" y="5371385"/>
                  <a:chExt cx="1153606" cy="556476"/>
                </a:xfrm>
              </p:grpSpPr>
              <p:cxnSp>
                <p:nvCxnSpPr>
                  <p:cNvPr id="77" name="Elbow Connector 76"/>
                  <p:cNvCxnSpPr/>
                  <p:nvPr/>
                </p:nvCxnSpPr>
                <p:spPr>
                  <a:xfrm rot="5400000">
                    <a:off x="6995363" y="5585026"/>
                    <a:ext cx="312433" cy="373237"/>
                  </a:xfrm>
                  <a:prstGeom prst="bentConnector2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Elbow Connector 77"/>
                  <p:cNvCxnSpPr/>
                  <p:nvPr/>
                </p:nvCxnSpPr>
                <p:spPr>
                  <a:xfrm rot="16200000" flipH="1">
                    <a:off x="6074539" y="5481438"/>
                    <a:ext cx="556471" cy="336366"/>
                  </a:xfrm>
                  <a:prstGeom prst="bentConnector2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8503" y="4898087"/>
                  <a:ext cx="552124" cy="662549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2136" y="4952879"/>
                  <a:ext cx="552124" cy="662549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20958" y="5596584"/>
                  <a:ext cx="552124" cy="662549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1178" y="5615427"/>
                  <a:ext cx="552124" cy="662549"/>
                </a:xfrm>
                <a:prstGeom prst="rect">
                  <a:avLst/>
                </a:prstGeom>
              </p:spPr>
            </p:pic>
            <p:cxnSp>
              <p:nvCxnSpPr>
                <p:cNvPr id="76" name="Elbow Connector 75"/>
                <p:cNvCxnSpPr/>
                <p:nvPr/>
              </p:nvCxnSpPr>
              <p:spPr>
                <a:xfrm rot="10800000" flipV="1">
                  <a:off x="5507241" y="5229362"/>
                  <a:ext cx="391262" cy="386065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Rectangle 69"/>
              <p:cNvSpPr/>
              <p:nvPr/>
            </p:nvSpPr>
            <p:spPr>
              <a:xfrm>
                <a:off x="6811305" y="4918387"/>
                <a:ext cx="2757487" cy="169904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 flipH="1">
            <a:off x="5923864" y="5485361"/>
            <a:ext cx="355379" cy="545849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578476" y="4849797"/>
            <a:ext cx="1053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sz="1600" dirty="0" smtClean="0"/>
              <a:t>Reflective Access</a:t>
            </a:r>
            <a:endParaRPr lang="en-US" sz="1600" dirty="0"/>
          </a:p>
        </p:txBody>
      </p:sp>
      <p:cxnSp>
        <p:nvCxnSpPr>
          <p:cNvPr id="34" name="Straight Arrow Connector 33"/>
          <p:cNvCxnSpPr>
            <a:stCxn id="70" idx="1"/>
            <a:endCxn id="45" idx="3"/>
          </p:cNvCxnSpPr>
          <p:nvPr/>
        </p:nvCxnSpPr>
        <p:spPr>
          <a:xfrm flipH="1">
            <a:off x="4945855" y="5758287"/>
            <a:ext cx="23433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8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Hebrew" charset="-79"/>
                <a:ea typeface="Arial Hebrew" charset="-79"/>
                <a:cs typeface="Arial Hebrew" charset="-79"/>
              </a:rPr>
              <a:t>Outline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0688"/>
            <a:ext cx="12014200" cy="4351338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Background and Motivation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Java Platform Module System: Introduction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Inconsistent Module Dependencies in Java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DARCY: Automatic Detection and Repair of Architectural Inconsistencies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Evaluation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Hebrew" charset="-79"/>
                <a:ea typeface="Arial Hebrew" charset="-79"/>
                <a:cs typeface="Arial Hebrew" charset="-79"/>
              </a:rPr>
              <a:t> Conclusion and Future Work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90" y="0"/>
            <a:ext cx="6847132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9891-A7DB-DD47-A3DE-88F45BAB9A93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37041</TotalTime>
  <Words>4420</Words>
  <Application>Microsoft Macintosh PowerPoint</Application>
  <PresentationFormat>Widescreen</PresentationFormat>
  <Paragraphs>1371</Paragraphs>
  <Slides>90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0" baseType="lpstr">
      <vt:lpstr>Arial Hebrew</vt:lpstr>
      <vt:lpstr>Britannic Bold</vt:lpstr>
      <vt:lpstr>Calibri</vt:lpstr>
      <vt:lpstr>Calibri Light</vt:lpstr>
      <vt:lpstr>Cambria Math</vt:lpstr>
      <vt:lpstr>Century Gothic</vt:lpstr>
      <vt:lpstr>Courier</vt:lpstr>
      <vt:lpstr>Wingdings</vt:lpstr>
      <vt:lpstr>Arial</vt:lpstr>
      <vt:lpstr>Office Theme</vt:lpstr>
      <vt:lpstr>Detection and Repair of Architectural Inconsistencies in Java</vt:lpstr>
      <vt:lpstr>Software Architecture</vt:lpstr>
      <vt:lpstr>Software Components</vt:lpstr>
      <vt:lpstr>Prescriptive vs. Descriptive Architecture</vt:lpstr>
      <vt:lpstr>Architectural Inconsistency</vt:lpstr>
      <vt:lpstr>Architectural Inconsistencies Matter</vt:lpstr>
      <vt:lpstr>In The Literature</vt:lpstr>
      <vt:lpstr>Our Objective</vt:lpstr>
      <vt:lpstr>Outline</vt:lpstr>
      <vt:lpstr>Java; One Of The Most Widely Used Programming Languages</vt:lpstr>
      <vt:lpstr>The Change</vt:lpstr>
      <vt:lpstr>What’s New in JPMS</vt:lpstr>
      <vt:lpstr>Java Applications: 8 vs. 9</vt:lpstr>
      <vt:lpstr>A Java Application</vt:lpstr>
      <vt:lpstr>A Java Application</vt:lpstr>
      <vt:lpstr>A Java Application</vt:lpstr>
      <vt:lpstr>A Java Application</vt:lpstr>
      <vt:lpstr>Java Module</vt:lpstr>
      <vt:lpstr>Module Declaration</vt:lpstr>
      <vt:lpstr>Module Dependencies</vt:lpstr>
      <vt:lpstr>Module Dependencies</vt:lpstr>
      <vt:lpstr>Module Dependencies</vt:lpstr>
      <vt:lpstr>Module Dependencies</vt:lpstr>
      <vt:lpstr>Module Dependencies</vt:lpstr>
      <vt:lpstr>All Together</vt:lpstr>
      <vt:lpstr>Outline</vt:lpstr>
      <vt:lpstr>Modules in JPMS</vt:lpstr>
      <vt:lpstr>However,</vt:lpstr>
      <vt:lpstr>Inconsistent Module Dependencies</vt:lpstr>
      <vt:lpstr>Inconsistent Module Dependencies: Example</vt:lpstr>
      <vt:lpstr>Potential Consequences</vt:lpstr>
      <vt:lpstr>Potential Consequences</vt:lpstr>
      <vt:lpstr>Potential Consequences</vt:lpstr>
      <vt:lpstr>Inconsistent Module Dependencies: Types</vt:lpstr>
      <vt:lpstr>Inconsistent Requires Dependency</vt:lpstr>
      <vt:lpstr>Inconsistent Exports Dependency</vt:lpstr>
      <vt:lpstr>Inconsistent Opens Dependency</vt:lpstr>
      <vt:lpstr>Outline</vt:lpstr>
      <vt:lpstr>PowerPoint Presentation</vt:lpstr>
      <vt:lpstr>PowerPoint Presentation</vt:lpstr>
      <vt:lpstr>PowerPoint Presentation</vt:lpstr>
      <vt:lpstr>Class Dependency Analysis: Classycle[1]</vt:lpstr>
      <vt:lpstr>PowerPoint Presentation</vt:lpstr>
      <vt:lpstr>Java Reflection Analysis</vt:lpstr>
      <vt:lpstr>PowerPoint Presentation</vt:lpstr>
      <vt:lpstr>ServiceLoader Usage Analysis</vt:lpstr>
      <vt:lpstr>PowerPoint Presentation</vt:lpstr>
      <vt:lpstr>PowerPoint Presentation</vt:lpstr>
      <vt:lpstr>PowerPoint Presentation</vt:lpstr>
      <vt:lpstr>PowerPoint Presentation</vt:lpstr>
      <vt:lpstr>Java Inconsistency Analysis</vt:lpstr>
      <vt:lpstr>PowerPoint Presentation</vt:lpstr>
      <vt:lpstr>PowerPoint Presentation</vt:lpstr>
      <vt:lpstr>Module-Info Transformer</vt:lpstr>
      <vt:lpstr>PowerPoint Presentation</vt:lpstr>
      <vt:lpstr>PowerPoint Presentation</vt:lpstr>
      <vt:lpstr>Outline</vt:lpstr>
      <vt:lpstr>Evaluation</vt:lpstr>
      <vt:lpstr>RQ1: How pervasive are inconsistent, architectural dependencies in practice? </vt:lpstr>
      <vt:lpstr>RQ1: Pervasiveness</vt:lpstr>
      <vt:lpstr>Evaluation</vt:lpstr>
      <vt:lpstr>RQ2: How accurate is DARCY at detecting inconsistent, architectural dependencies and repairing them? </vt:lpstr>
      <vt:lpstr>RQ2: Correctness</vt:lpstr>
      <vt:lpstr>Evaluation</vt:lpstr>
      <vt:lpstr>RQ3: To what extent does DARCY reduce the attack surface of Java modules? </vt:lpstr>
      <vt:lpstr>RQ3: Security</vt:lpstr>
      <vt:lpstr>RQ3: Security</vt:lpstr>
      <vt:lpstr>Evaluation</vt:lpstr>
      <vt:lpstr>RQ4: To what extent does DARCY enhance encapsulation of Java modules? </vt:lpstr>
      <vt:lpstr>RQ4: Encapsulation</vt:lpstr>
      <vt:lpstr>RQ4: Encapsulation</vt:lpstr>
      <vt:lpstr>Evaluation</vt:lpstr>
      <vt:lpstr>RQ5: To what extent does DARCY reduce the size of runtime memory? </vt:lpstr>
      <vt:lpstr>RQ5: Software Bloat</vt:lpstr>
      <vt:lpstr>Evaluation</vt:lpstr>
      <vt:lpstr>RQ6: What is DARCY’s runtime efficiency in terms of execution time? </vt:lpstr>
      <vt:lpstr>RQ6: Performance</vt:lpstr>
      <vt:lpstr>Outline</vt:lpstr>
      <vt:lpstr>Conclusion</vt:lpstr>
      <vt:lpstr>Backup Slides</vt:lpstr>
      <vt:lpstr>Related Work</vt:lpstr>
      <vt:lpstr>Threats to Validity</vt:lpstr>
      <vt:lpstr>Inconsistent JDK Requires Dependency</vt:lpstr>
      <vt:lpstr>Inconsistent Requires Transitive Dependency</vt:lpstr>
      <vt:lpstr>Inconsistent Exports To Dependency</vt:lpstr>
      <vt:lpstr>Inconsistent Provides With Dependency</vt:lpstr>
      <vt:lpstr>Inconsistent Uses Dependency</vt:lpstr>
      <vt:lpstr>Inconsistent Open Modifier Dependency</vt:lpstr>
      <vt:lpstr>Inconsistent Opens To Dependency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and Repair of Architectural Inconsistencies in Java</dc:title>
  <dc:creator>Negar Ghorbani</dc:creator>
  <cp:lastModifiedBy>Negar Ghorbani</cp:lastModifiedBy>
  <cp:revision>463</cp:revision>
  <dcterms:created xsi:type="dcterms:W3CDTF">2018-10-23T19:14:18Z</dcterms:created>
  <dcterms:modified xsi:type="dcterms:W3CDTF">2018-11-19T19:44:54Z</dcterms:modified>
</cp:coreProperties>
</file>