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12"/>
    <p:restoredTop sz="94472"/>
  </p:normalViewPr>
  <p:slideViewPr>
    <p:cSldViewPr snapToGrid="0" snapToObjects="1">
      <p:cViewPr varScale="1">
        <p:scale>
          <a:sx n="138" d="100"/>
          <a:sy n="138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eee.uci.edu/courses/12897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nformatics 291S…"/>
          <p:cNvSpPr txBox="1">
            <a:spLocks noGrp="1"/>
          </p:cNvSpPr>
          <p:nvPr>
            <p:ph type="ctrTitle"/>
          </p:nvPr>
        </p:nvSpPr>
        <p:spPr>
          <a:xfrm>
            <a:off x="1270000" y="2074718"/>
            <a:ext cx="10464800" cy="3302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14095">
              <a:defRPr sz="7040"/>
            </a:pPr>
            <a:r>
              <a:t>Informatics 291S</a:t>
            </a:r>
            <a:br>
              <a:rPr lang="en-US"/>
            </a:br>
            <a:endParaRPr dirty="0"/>
          </a:p>
          <a:p>
            <a:pPr defTabSz="514095">
              <a:defRPr sz="7040"/>
            </a:pPr>
            <a:r>
              <a:rPr dirty="0"/>
              <a:t>Literature Survey in Software Engineering</a:t>
            </a:r>
          </a:p>
        </p:txBody>
      </p:sp>
      <p:sp>
        <p:nvSpPr>
          <p:cNvPr id="120" name="Sam Malek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6120245"/>
            <a:ext cx="10464800" cy="17745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Sam Malek</a:t>
            </a:r>
            <a:endParaRPr lang="en-US" dirty="0"/>
          </a:p>
          <a:p>
            <a:endParaRPr lang="en-US" dirty="0"/>
          </a:p>
          <a:p>
            <a:r>
              <a:rPr lang="en-US" dirty="0"/>
              <a:t>Fall 2018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ading Li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Reading List</a:t>
            </a:r>
          </a:p>
        </p:txBody>
      </p:sp>
      <p:sp>
        <p:nvSpPr>
          <p:cNvPr id="147" name="Reading List is available on Canva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rPr dirty="0"/>
              <a:t>Reading List is available on Canvas</a:t>
            </a:r>
          </a:p>
          <a:p>
            <a:r>
              <a:rPr dirty="0"/>
              <a:t>All papers are available today (also on Canvas)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rading"/>
          <p:cNvSpPr txBox="1">
            <a:spLocks noGrp="1"/>
          </p:cNvSpPr>
          <p:nvPr>
            <p:ph type="title"/>
          </p:nvPr>
        </p:nvSpPr>
        <p:spPr>
          <a:xfrm>
            <a:off x="952500" y="124691"/>
            <a:ext cx="11099800" cy="2088573"/>
          </a:xfrm>
          <a:prstGeom prst="rect">
            <a:avLst/>
          </a:prstGeom>
        </p:spPr>
        <p:txBody>
          <a:bodyPr/>
          <a:lstStyle/>
          <a:p>
            <a:r>
              <a:rPr dirty="0"/>
              <a:t>Grading</a:t>
            </a:r>
          </a:p>
        </p:txBody>
      </p:sp>
      <p:sp>
        <p:nvSpPr>
          <p:cNvPr id="150" name="Read all of the papers from the topic that is assigned for that week (or topics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Read all of the papers from the topic that is assigned for that week (or topics)</a:t>
            </a:r>
          </a:p>
          <a:p>
            <a:pPr lvl="1"/>
            <a:r>
              <a:rPr dirty="0"/>
              <a:t>Participation in class discussion — 30%</a:t>
            </a:r>
          </a:p>
          <a:p>
            <a:pPr lvl="1"/>
            <a:r>
              <a:rPr dirty="0"/>
              <a:t>Weekly summaries — 30%</a:t>
            </a:r>
          </a:p>
          <a:p>
            <a:pPr lvl="1"/>
            <a:r>
              <a:rPr dirty="0"/>
              <a:t>Lightning presentation — 20%</a:t>
            </a:r>
          </a:p>
          <a:p>
            <a:pPr lvl="1"/>
            <a:r>
              <a:rPr dirty="0"/>
              <a:t>Practice answers — 20%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Lightning Presentation"/>
          <p:cNvSpPr txBox="1">
            <a:spLocks noGrp="1"/>
          </p:cNvSpPr>
          <p:nvPr>
            <p:ph type="title"/>
          </p:nvPr>
        </p:nvSpPr>
        <p:spPr>
          <a:xfrm>
            <a:off x="952500" y="155864"/>
            <a:ext cx="11099800" cy="2109354"/>
          </a:xfrm>
          <a:prstGeom prst="rect">
            <a:avLst/>
          </a:prstGeom>
        </p:spPr>
        <p:txBody>
          <a:bodyPr/>
          <a:lstStyle/>
          <a:p>
            <a:r>
              <a:t>Lightning Presentation</a:t>
            </a:r>
          </a:p>
        </p:txBody>
      </p:sp>
      <p:sp>
        <p:nvSpPr>
          <p:cNvPr id="153" name="Lightning presentation…"/>
          <p:cNvSpPr txBox="1">
            <a:spLocks noGrp="1"/>
          </p:cNvSpPr>
          <p:nvPr>
            <p:ph type="body" idx="1"/>
          </p:nvPr>
        </p:nvSpPr>
        <p:spPr>
          <a:xfrm>
            <a:off x="550719" y="2011681"/>
            <a:ext cx="12219708" cy="744404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indent="-240030" defTabSz="315468">
              <a:spcBef>
                <a:spcPts val="2200"/>
              </a:spcBef>
              <a:defRPr sz="1944"/>
            </a:pPr>
            <a:r>
              <a:rPr sz="3200" dirty="0"/>
              <a:t>Lightning presentation</a:t>
            </a:r>
            <a:endParaRPr lang="en-US" sz="3200" dirty="0"/>
          </a:p>
          <a:p>
            <a:pPr marL="444500" lvl="1" indent="-240030" defTabSz="315468">
              <a:spcBef>
                <a:spcPts val="2200"/>
              </a:spcBef>
              <a:defRPr sz="1944"/>
            </a:pPr>
            <a:r>
              <a:rPr sz="2400" dirty="0"/>
              <a:t>The presenter provides a brief overview of a paper (~ </a:t>
            </a:r>
            <a:r>
              <a:rPr lang="en-US" sz="2400" dirty="0"/>
              <a:t>10</a:t>
            </a:r>
            <a:r>
              <a:rPr sz="2400" dirty="0"/>
              <a:t> minutes) followed by </a:t>
            </a:r>
            <a:r>
              <a:rPr lang="en-US" sz="2400" dirty="0"/>
              <a:t>an analysis/critique to set the stage</a:t>
            </a:r>
            <a:r>
              <a:rPr sz="2400" dirty="0"/>
              <a:t> for discussion (~ 2 minutes)</a:t>
            </a:r>
          </a:p>
          <a:p>
            <a:pPr marL="0" indent="-240030" defTabSz="315468">
              <a:spcBef>
                <a:spcPts val="2200"/>
              </a:spcBef>
              <a:defRPr sz="1944"/>
            </a:pPr>
            <a:r>
              <a:rPr sz="2800" dirty="0"/>
              <a:t>Typical </a:t>
            </a:r>
            <a:r>
              <a:rPr lang="en-US" sz="2800" dirty="0"/>
              <a:t>types of analyses</a:t>
            </a:r>
            <a:r>
              <a:rPr sz="2800" dirty="0"/>
              <a:t>: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how are the papers related? 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what is the historical significance of the papers?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what is the relevance today of the papers? 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what problems have been solved? 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sz="2400" dirty="0"/>
              <a:t>what are different strengths and weaknesses?</a:t>
            </a:r>
            <a:endParaRPr lang="en-US" sz="2400" dirty="0"/>
          </a:p>
          <a:p>
            <a:pPr marL="0" lvl="1" indent="-240030" defTabSz="315468">
              <a:spcBef>
                <a:spcPts val="2200"/>
              </a:spcBef>
              <a:defRPr sz="1944"/>
            </a:pPr>
            <a:r>
              <a:rPr lang="en-US" sz="2400" b="1" dirty="0"/>
              <a:t>Send me your top 5 presentation preferences before this Wednesday at noon</a:t>
            </a:r>
          </a:p>
          <a:p>
            <a:pPr marL="444500" lvl="2" indent="-240030" defTabSz="315468">
              <a:spcBef>
                <a:spcPts val="2200"/>
              </a:spcBef>
              <a:defRPr sz="1944"/>
            </a:pPr>
            <a:r>
              <a:rPr lang="en-US" sz="2400" dirty="0"/>
              <a:t>I will assign you to papers by Wednesday afternoon; Will do my best to assign you to papers that you like, but cannot guarantee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lass Participation"/>
          <p:cNvSpPr txBox="1">
            <a:spLocks noGrp="1"/>
          </p:cNvSpPr>
          <p:nvPr>
            <p:ph type="title"/>
          </p:nvPr>
        </p:nvSpPr>
        <p:spPr>
          <a:xfrm>
            <a:off x="952500" y="176646"/>
            <a:ext cx="11099800" cy="2047010"/>
          </a:xfrm>
          <a:prstGeom prst="rect">
            <a:avLst/>
          </a:prstGeom>
        </p:spPr>
        <p:txBody>
          <a:bodyPr/>
          <a:lstStyle/>
          <a:p>
            <a:r>
              <a:t>Class Participation</a:t>
            </a:r>
          </a:p>
        </p:txBody>
      </p:sp>
      <p:sp>
        <p:nvSpPr>
          <p:cNvPr id="156" name="Class participation…"/>
          <p:cNvSpPr txBox="1">
            <a:spLocks noGrp="1"/>
          </p:cNvSpPr>
          <p:nvPr>
            <p:ph type="body" idx="1"/>
          </p:nvPr>
        </p:nvSpPr>
        <p:spPr>
          <a:xfrm>
            <a:off x="952500" y="2387600"/>
            <a:ext cx="11099800" cy="6916143"/>
          </a:xfrm>
          <a:prstGeom prst="rect">
            <a:avLst/>
          </a:prstGeom>
        </p:spPr>
        <p:txBody>
          <a:bodyPr anchor="t"/>
          <a:lstStyle/>
          <a:p>
            <a:r>
              <a:rPr dirty="0"/>
              <a:t>Class participation</a:t>
            </a:r>
          </a:p>
          <a:p>
            <a:pPr lvl="1">
              <a:defRPr sz="3000"/>
            </a:pPr>
            <a:r>
              <a:rPr dirty="0"/>
              <a:t>Group discussion among all class attendees, ideally following up on the points raised by the presenter</a:t>
            </a:r>
          </a:p>
          <a:p>
            <a:pPr lvl="1">
              <a:defRPr sz="3000"/>
            </a:pPr>
            <a:r>
              <a:rPr dirty="0"/>
              <a:t>Instructor serves as moderator</a:t>
            </a:r>
          </a:p>
          <a:p>
            <a:pPr lvl="1">
              <a:defRPr sz="3000"/>
            </a:pPr>
            <a:r>
              <a:rPr dirty="0"/>
              <a:t>Attendance matters, but it is not enough</a:t>
            </a:r>
          </a:p>
          <a:p>
            <a:pPr lvl="1">
              <a:defRPr sz="3000"/>
            </a:pPr>
            <a:r>
              <a:rPr dirty="0"/>
              <a:t>You need to speak up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Weekly Summaries"/>
          <p:cNvSpPr txBox="1">
            <a:spLocks noGrp="1"/>
          </p:cNvSpPr>
          <p:nvPr>
            <p:ph type="title"/>
          </p:nvPr>
        </p:nvSpPr>
        <p:spPr>
          <a:xfrm>
            <a:off x="952500" y="86707"/>
            <a:ext cx="11099800" cy="1894493"/>
          </a:xfrm>
          <a:prstGeom prst="rect">
            <a:avLst/>
          </a:prstGeom>
        </p:spPr>
        <p:txBody>
          <a:bodyPr/>
          <a:lstStyle/>
          <a:p>
            <a:r>
              <a:rPr dirty="0"/>
              <a:t>Weekly Summaries</a:t>
            </a:r>
          </a:p>
        </p:txBody>
      </p:sp>
      <p:sp>
        <p:nvSpPr>
          <p:cNvPr id="159" name="You must provide a summary of all of the papers assigned each week…"/>
          <p:cNvSpPr txBox="1">
            <a:spLocks noGrp="1"/>
          </p:cNvSpPr>
          <p:nvPr>
            <p:ph type="body" idx="1"/>
          </p:nvPr>
        </p:nvSpPr>
        <p:spPr>
          <a:xfrm>
            <a:off x="509155" y="1838960"/>
            <a:ext cx="12063845" cy="76098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226694" indent="-226694" defTabSz="297941">
              <a:spcBef>
                <a:spcPts val="2100"/>
              </a:spcBef>
              <a:defRPr sz="1989"/>
            </a:pPr>
            <a:r>
              <a:rPr sz="2400" dirty="0"/>
              <a:t>You must provide a summary of all of the papers assigned each week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half page to one page for each paper</a:t>
            </a:r>
          </a:p>
          <a:p>
            <a:pPr marL="226694" indent="-226694" defTabSz="297941">
              <a:spcBef>
                <a:spcPts val="2100"/>
              </a:spcBef>
              <a:defRPr sz="1989"/>
            </a:pPr>
            <a:r>
              <a:rPr sz="2400" dirty="0"/>
              <a:t>Each summary should include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paper title, authors, and year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summary of contribution (a few sentences</a:t>
            </a:r>
            <a:r>
              <a:rPr lang="en-US" sz="2400" dirty="0"/>
              <a:t> </a:t>
            </a:r>
            <a:r>
              <a:rPr lang="en-US" sz="2400" u="sng" dirty="0"/>
              <a:t>in your own words</a:t>
            </a:r>
            <a:r>
              <a:rPr sz="2400" u="sng" dirty="0"/>
              <a:t>)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strengths and weaknesses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your general opinion</a:t>
            </a:r>
          </a:p>
          <a:p>
            <a:pPr marL="680084" lvl="2" indent="-226695" defTabSz="297941">
              <a:spcBef>
                <a:spcPts val="2100"/>
              </a:spcBef>
              <a:defRPr sz="1989"/>
            </a:pPr>
            <a:r>
              <a:rPr sz="2400" dirty="0"/>
              <a:t>value of the paper to the literature</a:t>
            </a:r>
          </a:p>
          <a:p>
            <a:pPr marL="680084" lvl="2" indent="-226695" defTabSz="297941">
              <a:spcBef>
                <a:spcPts val="2100"/>
              </a:spcBef>
              <a:defRPr sz="1989"/>
            </a:pPr>
            <a:r>
              <a:rPr sz="2400" dirty="0"/>
              <a:t>relationship to a current topic or need</a:t>
            </a:r>
          </a:p>
          <a:p>
            <a:pPr marL="453390" lvl="1" indent="-226695" defTabSz="297941">
              <a:spcBef>
                <a:spcPts val="2100"/>
              </a:spcBef>
              <a:defRPr sz="1989"/>
            </a:pPr>
            <a:r>
              <a:rPr sz="2400" dirty="0"/>
              <a:t>embellish with anything that would help you study for the exam</a:t>
            </a:r>
          </a:p>
          <a:p>
            <a:pPr marL="226694" indent="-226694" defTabSz="297941">
              <a:spcBef>
                <a:spcPts val="2100"/>
              </a:spcBef>
              <a:defRPr sz="1989"/>
            </a:pPr>
            <a:r>
              <a:rPr sz="2400" dirty="0"/>
              <a:t>PDF format</a:t>
            </a:r>
            <a:endParaRPr lang="en-US" sz="2400" dirty="0"/>
          </a:p>
          <a:p>
            <a:pPr marL="226694" indent="-226694" defTabSz="297941">
              <a:spcBef>
                <a:spcPts val="2100"/>
              </a:spcBef>
              <a:defRPr sz="1989"/>
            </a:pPr>
            <a:r>
              <a:rPr lang="en-US" sz="2400" dirty="0"/>
              <a:t>Due before the start of class (there will be a late penalty)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ractice Answ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Practice Answers</a:t>
            </a:r>
          </a:p>
        </p:txBody>
      </p:sp>
      <p:sp>
        <p:nvSpPr>
          <p:cNvPr id="162" name="Many questions exist from previous exam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t>Many questions exist from previous exams</a:t>
            </a:r>
          </a:p>
          <a:p>
            <a:r>
              <a:rPr dirty="0"/>
              <a:t>We will discuss these in class and in some cases practice them as take-home homework or in-class simulated exercises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Any Question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ogist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Logistics</a:t>
            </a:r>
          </a:p>
        </p:txBody>
      </p:sp>
      <p:sp>
        <p:nvSpPr>
          <p:cNvPr id="123" name="Class sessions: Mondays 3:30pm–4:50p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Class sessions: Mondays 3:30pm–4:50pm</a:t>
            </a:r>
          </a:p>
          <a:p>
            <a:r>
              <a:rPr dirty="0"/>
              <a:t>Phase II Exam: Around week 10</a:t>
            </a:r>
          </a:p>
          <a:p>
            <a:r>
              <a:rPr dirty="0"/>
              <a:t>Office hours: Immediately after class, or by appointment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ogist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Logistics</a:t>
            </a:r>
          </a:p>
        </p:txBody>
      </p:sp>
      <p:sp>
        <p:nvSpPr>
          <p:cNvPr id="126" name="Website: https://canvas.eee.uci.edu/courses/653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Website: </a:t>
            </a:r>
            <a:r>
              <a:rPr lang="en-US" u="sng" dirty="0">
                <a:hlinkClick r:id="rId2"/>
              </a:rPr>
              <a:t>https://canvas.eee.uci.edu/courses/12897</a:t>
            </a:r>
            <a:r>
              <a:rPr lang="en-US" u="sng" dirty="0"/>
              <a:t> </a:t>
            </a:r>
            <a:endParaRPr dirty="0"/>
          </a:p>
          <a:p>
            <a:r>
              <a:rPr dirty="0"/>
              <a:t>Class Files (Slides, Exam questions, Papers): Canvas</a:t>
            </a:r>
          </a:p>
          <a:p>
            <a:r>
              <a:rPr dirty="0"/>
              <a:t>Submissions: Canvas</a:t>
            </a:r>
          </a:p>
          <a:p>
            <a:r>
              <a:rPr dirty="0"/>
              <a:t>Email Mailing list: Canvas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atalog Descrip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Catalog Description</a:t>
            </a:r>
          </a:p>
        </p:txBody>
      </p:sp>
      <p:sp>
        <p:nvSpPr>
          <p:cNvPr id="129" name="Reading and analysis of relevant literature in software engineering under the direction of a faculty member…"/>
          <p:cNvSpPr txBox="1">
            <a:spLocks noGrp="1"/>
          </p:cNvSpPr>
          <p:nvPr>
            <p:ph type="body" idx="1"/>
          </p:nvPr>
        </p:nvSpPr>
        <p:spPr>
          <a:xfrm>
            <a:off x="737755" y="2244437"/>
            <a:ext cx="11668989" cy="71905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91159" indent="-391159" defTabSz="514095">
              <a:spcBef>
                <a:spcPts val="3600"/>
              </a:spcBef>
              <a:defRPr sz="3168"/>
            </a:pPr>
            <a:r>
              <a:rPr dirty="0"/>
              <a:t>Reading and analysis of relevant literature in software engineering under the direction of a faculty member </a:t>
            </a:r>
          </a:p>
          <a:p>
            <a:pPr marL="391159" indent="-391159" defTabSz="514095">
              <a:spcBef>
                <a:spcPts val="3600"/>
              </a:spcBef>
              <a:defRPr sz="3168"/>
            </a:pPr>
            <a:r>
              <a:rPr dirty="0"/>
              <a:t>Two quarters of 291s are required for the graduate program in Software Engineering</a:t>
            </a:r>
          </a:p>
          <a:p>
            <a:pPr marL="782319" lvl="1" indent="-391159" defTabSz="514095">
              <a:spcBef>
                <a:spcPts val="3600"/>
              </a:spcBef>
              <a:defRPr sz="2640"/>
            </a:pPr>
            <a:r>
              <a:rPr dirty="0"/>
              <a:t>all Ph.D. students</a:t>
            </a:r>
          </a:p>
          <a:p>
            <a:pPr marL="782319" lvl="1" indent="-391159" defTabSz="514095">
              <a:spcBef>
                <a:spcPts val="3600"/>
              </a:spcBef>
              <a:defRPr sz="2640"/>
            </a:pPr>
            <a:r>
              <a:rPr dirty="0"/>
              <a:t>M.S. students choosing Capstone Plan II (comprehensive examination)</a:t>
            </a:r>
          </a:p>
          <a:p>
            <a:pPr marL="782319" lvl="1" indent="-391159" defTabSz="514095">
              <a:spcBef>
                <a:spcPts val="3600"/>
              </a:spcBef>
              <a:defRPr sz="2640"/>
            </a:pPr>
            <a:r>
              <a:rPr dirty="0"/>
              <a:t>if you pass the Phase II exam after one enrollment, you may petition out of the second quarter, approved on a case-by-case basis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nterpretation of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Interpretation of </a:t>
            </a:r>
          </a:p>
          <a:p>
            <a:pPr defTabSz="490727">
              <a:defRPr sz="6719"/>
            </a:pPr>
            <a:r>
              <a:t>catalog description</a:t>
            </a:r>
          </a:p>
        </p:txBody>
      </p:sp>
      <p:sp>
        <p:nvSpPr>
          <p:cNvPr id="132" name="Help students prepare for the Software Engineering written comprehensive exam (Phase II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Help students prepare for the Software Engineering written comprehensive exam (Phase II)</a:t>
            </a:r>
          </a:p>
          <a:p>
            <a:r>
              <a:rPr dirty="0"/>
              <a:t>Provide course credit for the time you spend studying and working together to learn the readings on the software reading list</a:t>
            </a:r>
          </a:p>
          <a:p>
            <a:r>
              <a:rPr dirty="0"/>
              <a:t>Offers structure and motivation for working through the reading list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ritten Comprehensive Examin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 indent="192023" defTabSz="490727">
              <a:defRPr sz="6719"/>
            </a:pPr>
            <a:r>
              <a:t>Written Comprehensive Examination</a:t>
            </a:r>
          </a:p>
        </p:txBody>
      </p:sp>
      <p:sp>
        <p:nvSpPr>
          <p:cNvPr id="135" name="This examination is based on a predetermined reading list maintained by the program facult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This examination is based on a predetermined reading list maintained by the program faculty</a:t>
            </a:r>
          </a:p>
          <a:p>
            <a:r>
              <a:rPr dirty="0"/>
              <a:t>Preparation for this exam is done during two quarters of Informatics 291S</a:t>
            </a:r>
          </a:p>
          <a:p>
            <a:r>
              <a:rPr dirty="0"/>
              <a:t>This exam is administered at most twice a year</a:t>
            </a:r>
          </a:p>
          <a:p>
            <a:r>
              <a:rPr dirty="0"/>
              <a:t>The exam is graded Ph.D. pass, M.S. pass, or fail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h.D. in Software Engine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r>
              <a:t>Ph.D. in Software Engineering</a:t>
            </a:r>
          </a:p>
        </p:txBody>
      </p:sp>
      <p:sp>
        <p:nvSpPr>
          <p:cNvPr id="138" name="Students must pass a written examination testing their knowledge of the relevant topics and literature in Software Engineering and their ability to formulate clear arguments in writing and under time constrain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95604" indent="-395604" defTabSz="519937">
              <a:spcBef>
                <a:spcPts val="3700"/>
              </a:spcBef>
              <a:defRPr sz="3204"/>
            </a:pPr>
            <a:r>
              <a:rPr dirty="0"/>
              <a:t>Students must pass a written examination testing their knowledge of the relevant topics and literature in Software Engineering and their ability to formulate clear arguments in writing and under time constraints</a:t>
            </a:r>
          </a:p>
          <a:p>
            <a:pPr marL="395604" indent="-395604" defTabSz="519937">
              <a:spcBef>
                <a:spcPts val="3700"/>
              </a:spcBef>
              <a:defRPr sz="3204"/>
            </a:pPr>
            <a:r>
              <a:rPr dirty="0"/>
              <a:t>In case of M.S. pass or fail, the exam may be re-taken once more, within 12 months, in an attempt to qualify for a Ph.D. pass</a:t>
            </a:r>
          </a:p>
          <a:p>
            <a:pPr marL="395604" indent="-395604" defTabSz="519937">
              <a:spcBef>
                <a:spcPts val="3700"/>
              </a:spcBef>
              <a:defRPr sz="3204"/>
            </a:pPr>
            <a:r>
              <a:rPr dirty="0"/>
              <a:t>A second M.S. pass or fail results in disqualification from the doctoral program</a:t>
            </a:r>
          </a:p>
          <a:p>
            <a:pPr marL="791209" lvl="1" indent="-395604" defTabSz="519937">
              <a:spcBef>
                <a:spcPts val="3700"/>
              </a:spcBef>
              <a:defRPr sz="2670"/>
            </a:pPr>
            <a:r>
              <a:rPr dirty="0"/>
              <a:t>with or without a terminal M.S. degree, respectively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M.S. in Software Engineering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0727">
              <a:defRPr sz="6719"/>
            </a:pPr>
            <a:r>
              <a:t>M.S. in Software Engineering</a:t>
            </a:r>
          </a:p>
          <a:p>
            <a:pPr defTabSz="490727">
              <a:defRPr sz="6719"/>
            </a:pPr>
            <a:r>
              <a:t>Capstone Plan II</a:t>
            </a:r>
          </a:p>
        </p:txBody>
      </p:sp>
      <p:sp>
        <p:nvSpPr>
          <p:cNvPr id="141" name="Students must take the written comprehensive examination, and obtain an M.S. pass or high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Students must take the written comprehensive examination, and obtain an M.S. pass or higher</a:t>
            </a:r>
          </a:p>
          <a:p>
            <a:pPr lvl="1">
              <a:defRPr sz="3100"/>
            </a:pPr>
            <a:r>
              <a:t>as completed by the end of the second year</a:t>
            </a:r>
          </a:p>
          <a:p>
            <a:r>
              <a:t>In case of fail, the exam may be re-taken once more </a:t>
            </a:r>
          </a:p>
          <a:p>
            <a:r>
              <a:t>A second fail results in disqualification from the M.S. program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cope"/>
          <p:cNvSpPr txBox="1">
            <a:spLocks noGrp="1"/>
          </p:cNvSpPr>
          <p:nvPr>
            <p:ph type="title"/>
          </p:nvPr>
        </p:nvSpPr>
        <p:spPr>
          <a:xfrm>
            <a:off x="962891" y="132773"/>
            <a:ext cx="11099800" cy="2007754"/>
          </a:xfrm>
          <a:prstGeom prst="rect">
            <a:avLst/>
          </a:prstGeom>
        </p:spPr>
        <p:txBody>
          <a:bodyPr/>
          <a:lstStyle/>
          <a:p>
            <a:r>
              <a:rPr dirty="0"/>
              <a:t>Scope</a:t>
            </a:r>
          </a:p>
        </p:txBody>
      </p:sp>
      <p:sp>
        <p:nvSpPr>
          <p:cNvPr id="144" name="The class will cover approximately half of the papers on the reading list…"/>
          <p:cNvSpPr txBox="1">
            <a:spLocks noGrp="1"/>
          </p:cNvSpPr>
          <p:nvPr>
            <p:ph type="body" idx="1"/>
          </p:nvPr>
        </p:nvSpPr>
        <p:spPr>
          <a:xfrm>
            <a:off x="682336" y="1984664"/>
            <a:ext cx="11849100" cy="7117771"/>
          </a:xfrm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3600"/>
              </a:spcBef>
              <a:defRPr sz="3132"/>
            </a:pPr>
            <a:r>
              <a:rPr dirty="0"/>
              <a:t>The class will cover approximately half of the papers on the reading list</a:t>
            </a:r>
          </a:p>
          <a:p>
            <a:pPr marL="773430" lvl="1" indent="-386715" defTabSz="508254">
              <a:spcBef>
                <a:spcPts val="3600"/>
              </a:spcBef>
              <a:defRPr sz="2610"/>
            </a:pPr>
            <a:r>
              <a:rPr dirty="0"/>
              <a:t>the other half of the papers will be discussed in Spring 2018</a:t>
            </a:r>
          </a:p>
          <a:p>
            <a:pPr marL="773430" lvl="1" indent="-386715" defTabSz="508254">
              <a:spcBef>
                <a:spcPts val="3600"/>
              </a:spcBef>
              <a:defRPr sz="2610"/>
            </a:pPr>
            <a:r>
              <a:rPr dirty="0"/>
              <a:t>if you are taking the Phase II this Fall, you are responsible for reading and knowing the other half of the papers</a:t>
            </a:r>
          </a:p>
          <a:p>
            <a:pPr marL="386715" indent="-386715" defTabSz="508254">
              <a:spcBef>
                <a:spcPts val="3600"/>
              </a:spcBef>
              <a:defRPr sz="3132"/>
            </a:pPr>
            <a:r>
              <a:rPr dirty="0"/>
              <a:t>You, of course, may bring into the discussion additional papers that you deem relevant</a:t>
            </a:r>
          </a:p>
          <a:p>
            <a:pPr marL="773430" lvl="1" indent="-386715" defTabSz="508254">
              <a:spcBef>
                <a:spcPts val="3600"/>
              </a:spcBef>
              <a:defRPr sz="2610"/>
            </a:pPr>
            <a:r>
              <a:rPr dirty="0"/>
              <a:t>on the reading list</a:t>
            </a:r>
          </a:p>
          <a:p>
            <a:pPr marL="773430" lvl="1" indent="-386715" defTabSz="508254">
              <a:spcBef>
                <a:spcPts val="3600"/>
              </a:spcBef>
              <a:defRPr sz="2610"/>
            </a:pPr>
            <a:r>
              <a:rPr dirty="0"/>
              <a:t>off the reading list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786</Words>
  <Application>Microsoft Macintosh PowerPoint</Application>
  <PresentationFormat>Custom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Helvetica</vt:lpstr>
      <vt:lpstr>Helvetica Light</vt:lpstr>
      <vt:lpstr>Helvetica Neue</vt:lpstr>
      <vt:lpstr>White</vt:lpstr>
      <vt:lpstr>Informatics 291S  Literature Survey in Software Engineering</vt:lpstr>
      <vt:lpstr>Logistics</vt:lpstr>
      <vt:lpstr>Logistics</vt:lpstr>
      <vt:lpstr>Catalog Description</vt:lpstr>
      <vt:lpstr>Interpretation of  catalog description</vt:lpstr>
      <vt:lpstr>Written Comprehensive Examination</vt:lpstr>
      <vt:lpstr>Ph.D. in Software Engineering</vt:lpstr>
      <vt:lpstr>M.S. in Software Engineering Capstone Plan II</vt:lpstr>
      <vt:lpstr>Scope</vt:lpstr>
      <vt:lpstr>Reading List</vt:lpstr>
      <vt:lpstr>Grading</vt:lpstr>
      <vt:lpstr>Lightning Presentation</vt:lpstr>
      <vt:lpstr>Class Participation</vt:lpstr>
      <vt:lpstr>Weekly Summaries</vt:lpstr>
      <vt:lpstr>Practice Answers</vt:lpstr>
      <vt:lpstr>Any Questions?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291S  Literature Survey in Software Engineering</dc:title>
  <cp:lastModifiedBy>Sam Malek</cp:lastModifiedBy>
  <cp:revision>18</cp:revision>
  <dcterms:modified xsi:type="dcterms:W3CDTF">2018-09-29T23:11:03Z</dcterms:modified>
</cp:coreProperties>
</file>