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5"/>
  </p:notesMasterIdLst>
  <p:sldIdLst>
    <p:sldId id="349" r:id="rId2"/>
    <p:sldId id="350" r:id="rId3"/>
    <p:sldId id="376" r:id="rId4"/>
    <p:sldId id="369" r:id="rId5"/>
    <p:sldId id="370" r:id="rId6"/>
    <p:sldId id="371" r:id="rId7"/>
    <p:sldId id="372" r:id="rId8"/>
    <p:sldId id="373" r:id="rId9"/>
    <p:sldId id="374" r:id="rId10"/>
    <p:sldId id="381" r:id="rId11"/>
    <p:sldId id="375" r:id="rId12"/>
    <p:sldId id="354" r:id="rId13"/>
    <p:sldId id="355" r:id="rId14"/>
    <p:sldId id="356" r:id="rId15"/>
    <p:sldId id="357" r:id="rId16"/>
    <p:sldId id="358" r:id="rId17"/>
    <p:sldId id="359" r:id="rId18"/>
    <p:sldId id="377" r:id="rId19"/>
    <p:sldId id="382" r:id="rId20"/>
    <p:sldId id="378" r:id="rId21"/>
    <p:sldId id="379" r:id="rId22"/>
    <p:sldId id="380" r:id="rId23"/>
    <p:sldId id="384" r:id="rId24"/>
    <p:sldId id="360" r:id="rId25"/>
    <p:sldId id="383" r:id="rId26"/>
    <p:sldId id="361" r:id="rId27"/>
    <p:sldId id="362" r:id="rId28"/>
    <p:sldId id="363" r:id="rId29"/>
    <p:sldId id="364" r:id="rId30"/>
    <p:sldId id="365" r:id="rId31"/>
    <p:sldId id="327" r:id="rId32"/>
    <p:sldId id="325" r:id="rId33"/>
    <p:sldId id="326"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87167" autoAdjust="0"/>
  </p:normalViewPr>
  <p:slideViewPr>
    <p:cSldViewPr>
      <p:cViewPr varScale="1">
        <p:scale>
          <a:sx n="105" d="100"/>
          <a:sy n="105" d="100"/>
        </p:scale>
        <p:origin x="763"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Calibri"/>
              </a:defRPr>
            </a:lvl1pPr>
          </a:lstStyle>
          <a:p>
            <a:endParaRPr lang="en-US" dirty="0"/>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Calibri"/>
              </a:defRPr>
            </a:lvl1pPr>
          </a:lstStyle>
          <a:p>
            <a:endParaRPr lang="en-US" dirty="0"/>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Calibri"/>
              </a:defRPr>
            </a:lvl1pPr>
          </a:lstStyle>
          <a:p>
            <a:endParaRPr lang="en-US" dirty="0"/>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Calibri"/>
              </a:defRPr>
            </a:lvl1pPr>
          </a:lstStyle>
          <a:p>
            <a:fld id="{2AD644A0-CDDF-F142-9894-B256834EE4C5}" type="slidenum">
              <a:rPr lang="en-US" smtClean="0"/>
              <a:pPr/>
              <a:t>‹#›</a:t>
            </a:fld>
            <a:endParaRPr lang="en-US" dirty="0"/>
          </a:p>
        </p:txBody>
      </p:sp>
    </p:spTree>
    <p:extLst>
      <p:ext uri="{BB962C8B-B14F-4D97-AF65-F5344CB8AC3E}">
        <p14:creationId xmlns:p14="http://schemas.microsoft.com/office/powerpoint/2010/main" val="9326048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fontAlgn="base">
      <a:spcBef>
        <a:spcPct val="30000"/>
      </a:spcBef>
      <a:spcAft>
        <a:spcPct val="0"/>
      </a:spcAft>
      <a:defRPr sz="1200" kern="1200">
        <a:solidFill>
          <a:schemeClr val="tx1"/>
        </a:solidFill>
        <a:latin typeface="Calibri"/>
        <a:ea typeface="ＭＳ Ｐゴシック" charset="-128"/>
        <a:cs typeface="+mn-cs"/>
      </a:defRPr>
    </a:lvl2pPr>
    <a:lvl3pPr marL="914400" algn="l" rtl="0" fontAlgn="base">
      <a:spcBef>
        <a:spcPct val="30000"/>
      </a:spcBef>
      <a:spcAft>
        <a:spcPct val="0"/>
      </a:spcAft>
      <a:defRPr sz="1200" kern="1200">
        <a:solidFill>
          <a:schemeClr val="tx1"/>
        </a:solidFill>
        <a:latin typeface="Calibri"/>
        <a:ea typeface="ＭＳ Ｐゴシック" charset="-128"/>
        <a:cs typeface="+mn-cs"/>
      </a:defRPr>
    </a:lvl3pPr>
    <a:lvl4pPr marL="1371600" algn="l" rtl="0" fontAlgn="base">
      <a:spcBef>
        <a:spcPct val="30000"/>
      </a:spcBef>
      <a:spcAft>
        <a:spcPct val="0"/>
      </a:spcAft>
      <a:defRPr sz="1200" kern="1200">
        <a:solidFill>
          <a:schemeClr val="tx1"/>
        </a:solidFill>
        <a:latin typeface="Calibri"/>
        <a:ea typeface="ＭＳ Ｐゴシック" charset="-128"/>
        <a:cs typeface="+mn-cs"/>
      </a:defRPr>
    </a:lvl4pPr>
    <a:lvl5pPr marL="1828800" algn="l" rtl="0" fontAlgn="base">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4CD98-9E26-7845-BAB9-E62B0DFB4340}" type="slidenum">
              <a:rPr lang="en-US"/>
              <a:pPr/>
              <a:t>1</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D644A0-CDDF-F142-9894-B256834EE4C5}" type="slidenum">
              <a:rPr lang="en-US" smtClean="0"/>
              <a:pPr/>
              <a:t>15</a:t>
            </a:fld>
            <a:endParaRPr lang="en-US"/>
          </a:p>
        </p:txBody>
      </p:sp>
    </p:spTree>
    <p:extLst>
      <p:ext uri="{BB962C8B-B14F-4D97-AF65-F5344CB8AC3E}">
        <p14:creationId xmlns:p14="http://schemas.microsoft.com/office/powerpoint/2010/main" val="91238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D644A0-CDDF-F142-9894-B256834EE4C5}" type="slidenum">
              <a:rPr lang="en-US" smtClean="0"/>
              <a:pPr/>
              <a:t>16</a:t>
            </a:fld>
            <a:endParaRPr lang="en-US"/>
          </a:p>
        </p:txBody>
      </p:sp>
    </p:spTree>
    <p:extLst>
      <p:ext uri="{BB962C8B-B14F-4D97-AF65-F5344CB8AC3E}">
        <p14:creationId xmlns:p14="http://schemas.microsoft.com/office/powerpoint/2010/main" val="91238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D644A0-CDDF-F142-9894-B256834EE4C5}" type="slidenum">
              <a:rPr lang="en-US" smtClean="0"/>
              <a:pPr/>
              <a:t>17</a:t>
            </a:fld>
            <a:endParaRPr lang="en-US"/>
          </a:p>
        </p:txBody>
      </p:sp>
    </p:spTree>
    <p:extLst>
      <p:ext uri="{BB962C8B-B14F-4D97-AF65-F5344CB8AC3E}">
        <p14:creationId xmlns:p14="http://schemas.microsoft.com/office/powerpoint/2010/main" val="91238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fld id="{A57D39E1-C579-4D26-B91E-E2D1A5710384}" type="slidenum">
              <a:rPr lang="en-US" altLang="en-US" sz="1200" smtClean="0"/>
              <a:pPr/>
              <a:t>23</a:t>
            </a:fld>
            <a:endParaRPr lang="en-US" alt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8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D644A0-CDDF-F142-9894-B256834EE4C5}" type="slidenum">
              <a:rPr lang="en-US" smtClean="0"/>
              <a:pPr/>
              <a:t>27</a:t>
            </a:fld>
            <a:endParaRPr lang="en-US"/>
          </a:p>
        </p:txBody>
      </p:sp>
    </p:spTree>
    <p:extLst>
      <p:ext uri="{BB962C8B-B14F-4D97-AF65-F5344CB8AC3E}">
        <p14:creationId xmlns:p14="http://schemas.microsoft.com/office/powerpoint/2010/main" val="91238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fld id="{8C14CF81-FBD1-4B0D-91F6-AB5CB9D5BE4A}" type="slidenum">
              <a:rPr lang="en-US" altLang="en-US" sz="1200" smtClean="0"/>
              <a:pPr/>
              <a:t>28</a:t>
            </a:fld>
            <a:endParaRPr lang="en-US" alt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8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fld id="{8E58AFB6-F8AE-4D9E-BA80-13F464D04A6F}" type="slidenum">
              <a:rPr lang="en-US" altLang="en-US" sz="1200" smtClean="0"/>
              <a:pPr/>
              <a:t>30</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8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fld id="{A57D39E1-C579-4D26-B91E-E2D1A5710384}" type="slidenum">
              <a:rPr lang="en-US" altLang="en-US" sz="1200" smtClean="0"/>
              <a:pPr/>
              <a:t>32</a:t>
            </a:fld>
            <a:endParaRPr lang="en-US" alt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8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D644A0-CDDF-F142-9894-B256834EE4C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D644A0-CDDF-F142-9894-B256834EE4C5}" type="slidenum">
              <a:rPr lang="en-US" smtClean="0"/>
              <a:pPr/>
              <a:t>6</a:t>
            </a:fld>
            <a:endParaRPr lang="en-US"/>
          </a:p>
        </p:txBody>
      </p:sp>
    </p:spTree>
    <p:extLst>
      <p:ext uri="{BB962C8B-B14F-4D97-AF65-F5344CB8AC3E}">
        <p14:creationId xmlns:p14="http://schemas.microsoft.com/office/powerpoint/2010/main" val="9123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D644A0-CDDF-F142-9894-B256834EE4C5}" type="slidenum">
              <a:rPr lang="en-US" smtClean="0"/>
              <a:pPr/>
              <a:t>7</a:t>
            </a:fld>
            <a:endParaRPr lang="en-US"/>
          </a:p>
        </p:txBody>
      </p:sp>
    </p:spTree>
    <p:extLst>
      <p:ext uri="{BB962C8B-B14F-4D97-AF65-F5344CB8AC3E}">
        <p14:creationId xmlns:p14="http://schemas.microsoft.com/office/powerpoint/2010/main" val="91238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D644A0-CDDF-F142-9894-B256834EE4C5}" type="slidenum">
              <a:rPr lang="en-US" smtClean="0"/>
              <a:pPr/>
              <a:t>8</a:t>
            </a:fld>
            <a:endParaRPr lang="en-US"/>
          </a:p>
        </p:txBody>
      </p:sp>
    </p:spTree>
    <p:extLst>
      <p:ext uri="{BB962C8B-B14F-4D97-AF65-F5344CB8AC3E}">
        <p14:creationId xmlns:p14="http://schemas.microsoft.com/office/powerpoint/2010/main" val="91238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D644A0-CDDF-F142-9894-B256834EE4C5}" type="slidenum">
              <a:rPr lang="en-US" smtClean="0"/>
              <a:pPr/>
              <a:t>9</a:t>
            </a:fld>
            <a:endParaRPr lang="en-US"/>
          </a:p>
        </p:txBody>
      </p:sp>
    </p:spTree>
    <p:extLst>
      <p:ext uri="{BB962C8B-B14F-4D97-AF65-F5344CB8AC3E}">
        <p14:creationId xmlns:p14="http://schemas.microsoft.com/office/powerpoint/2010/main" val="91238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D644A0-CDDF-F142-9894-B256834EE4C5}" type="slidenum">
              <a:rPr lang="en-US" smtClean="0"/>
              <a:pPr/>
              <a:t>11</a:t>
            </a:fld>
            <a:endParaRPr lang="en-US"/>
          </a:p>
        </p:txBody>
      </p:sp>
    </p:spTree>
    <p:extLst>
      <p:ext uri="{BB962C8B-B14F-4D97-AF65-F5344CB8AC3E}">
        <p14:creationId xmlns:p14="http://schemas.microsoft.com/office/powerpoint/2010/main" val="91238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D644A0-CDDF-F142-9894-B256834EE4C5}" type="slidenum">
              <a:rPr lang="en-US" smtClean="0"/>
              <a:pPr/>
              <a:t>13</a:t>
            </a:fld>
            <a:endParaRPr lang="en-US"/>
          </a:p>
        </p:txBody>
      </p:sp>
    </p:spTree>
    <p:extLst>
      <p:ext uri="{BB962C8B-B14F-4D97-AF65-F5344CB8AC3E}">
        <p14:creationId xmlns:p14="http://schemas.microsoft.com/office/powerpoint/2010/main" val="91238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D644A0-CDDF-F142-9894-B256834EE4C5}" type="slidenum">
              <a:rPr lang="en-US" smtClean="0"/>
              <a:pPr/>
              <a:t>14</a:t>
            </a:fld>
            <a:endParaRPr lang="en-US"/>
          </a:p>
        </p:txBody>
      </p:sp>
    </p:spTree>
    <p:extLst>
      <p:ext uri="{BB962C8B-B14F-4D97-AF65-F5344CB8AC3E}">
        <p14:creationId xmlns:p14="http://schemas.microsoft.com/office/powerpoint/2010/main" val="91238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74606-A5C0-0D4E-B1A3-45566BFB93BE}" type="slidenum">
              <a:rPr lang="en-US" smtClean="0"/>
              <a:pPr/>
              <a:t>‹#›</a:t>
            </a:fld>
            <a:endParaRPr lang="en-US"/>
          </a:p>
        </p:txBody>
      </p:sp>
    </p:spTree>
    <p:extLst>
      <p:ext uri="{BB962C8B-B14F-4D97-AF65-F5344CB8AC3E}">
        <p14:creationId xmlns:p14="http://schemas.microsoft.com/office/powerpoint/2010/main" val="2679637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E3F138-33CE-7F47-9AFB-AE0AFFE3146A}" type="slidenum">
              <a:rPr lang="en-US" smtClean="0"/>
              <a:pPr/>
              <a:t>‹#›</a:t>
            </a:fld>
            <a:endParaRPr lang="en-US"/>
          </a:p>
        </p:txBody>
      </p:sp>
    </p:spTree>
    <p:extLst>
      <p:ext uri="{BB962C8B-B14F-4D97-AF65-F5344CB8AC3E}">
        <p14:creationId xmlns:p14="http://schemas.microsoft.com/office/powerpoint/2010/main" val="318410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7A468-495E-6445-A616-A1F194583010}" type="slidenum">
              <a:rPr lang="en-US" smtClean="0"/>
              <a:pPr/>
              <a:t>‹#›</a:t>
            </a:fld>
            <a:endParaRPr lang="en-US"/>
          </a:p>
        </p:txBody>
      </p:sp>
    </p:spTree>
    <p:extLst>
      <p:ext uri="{BB962C8B-B14F-4D97-AF65-F5344CB8AC3E}">
        <p14:creationId xmlns:p14="http://schemas.microsoft.com/office/powerpoint/2010/main" val="293130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83DD1-683E-3A41-AFB5-08F91B633E15}" type="slidenum">
              <a:rPr lang="en-US" smtClean="0"/>
              <a:pPr/>
              <a:t>‹#›</a:t>
            </a:fld>
            <a:endParaRPr lang="en-US"/>
          </a:p>
        </p:txBody>
      </p:sp>
    </p:spTree>
    <p:extLst>
      <p:ext uri="{BB962C8B-B14F-4D97-AF65-F5344CB8AC3E}">
        <p14:creationId xmlns:p14="http://schemas.microsoft.com/office/powerpoint/2010/main" val="350075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7F53D-4CCD-D147-96BD-879FB1EC304F}" type="slidenum">
              <a:rPr lang="en-US" smtClean="0"/>
              <a:pPr/>
              <a:t>‹#›</a:t>
            </a:fld>
            <a:endParaRPr lang="en-US"/>
          </a:p>
        </p:txBody>
      </p:sp>
    </p:spTree>
    <p:extLst>
      <p:ext uri="{BB962C8B-B14F-4D97-AF65-F5344CB8AC3E}">
        <p14:creationId xmlns:p14="http://schemas.microsoft.com/office/powerpoint/2010/main" val="400317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ABD32-F610-DE44-9D72-F435A11C2897}" type="slidenum">
              <a:rPr lang="en-US" smtClean="0"/>
              <a:pPr/>
              <a:t>‹#›</a:t>
            </a:fld>
            <a:endParaRPr lang="en-US"/>
          </a:p>
        </p:txBody>
      </p:sp>
    </p:spTree>
    <p:extLst>
      <p:ext uri="{BB962C8B-B14F-4D97-AF65-F5344CB8AC3E}">
        <p14:creationId xmlns:p14="http://schemas.microsoft.com/office/powerpoint/2010/main" val="100996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9C620D-8A6A-4D4F-A699-B7E918DC840B}" type="slidenum">
              <a:rPr lang="en-US" smtClean="0"/>
              <a:pPr/>
              <a:t>‹#›</a:t>
            </a:fld>
            <a:endParaRPr lang="en-US"/>
          </a:p>
        </p:txBody>
      </p:sp>
    </p:spTree>
    <p:extLst>
      <p:ext uri="{BB962C8B-B14F-4D97-AF65-F5344CB8AC3E}">
        <p14:creationId xmlns:p14="http://schemas.microsoft.com/office/powerpoint/2010/main" val="384812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179049-CBAE-D44F-A11D-BCDABF88B43C}" type="slidenum">
              <a:rPr lang="en-US" smtClean="0"/>
              <a:pPr/>
              <a:t>‹#›</a:t>
            </a:fld>
            <a:endParaRPr lang="en-US"/>
          </a:p>
        </p:txBody>
      </p:sp>
    </p:spTree>
    <p:extLst>
      <p:ext uri="{BB962C8B-B14F-4D97-AF65-F5344CB8AC3E}">
        <p14:creationId xmlns:p14="http://schemas.microsoft.com/office/powerpoint/2010/main" val="3157824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63563-9B91-1D42-A9A9-1C0A02C51A4D}" type="slidenum">
              <a:rPr lang="en-US" smtClean="0"/>
              <a:pPr/>
              <a:t>‹#›</a:t>
            </a:fld>
            <a:endParaRPr lang="en-US"/>
          </a:p>
        </p:txBody>
      </p:sp>
    </p:spTree>
    <p:extLst>
      <p:ext uri="{BB962C8B-B14F-4D97-AF65-F5344CB8AC3E}">
        <p14:creationId xmlns:p14="http://schemas.microsoft.com/office/powerpoint/2010/main" val="36350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0E03D-4795-1246-A8E3-49AC32C08745}" type="slidenum">
              <a:rPr lang="en-US" smtClean="0"/>
              <a:pPr/>
              <a:t>‹#›</a:t>
            </a:fld>
            <a:endParaRPr lang="en-US"/>
          </a:p>
        </p:txBody>
      </p:sp>
    </p:spTree>
    <p:extLst>
      <p:ext uri="{BB962C8B-B14F-4D97-AF65-F5344CB8AC3E}">
        <p14:creationId xmlns:p14="http://schemas.microsoft.com/office/powerpoint/2010/main" val="2377920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CF3DA-FB13-5C42-8B3F-E4850ECB0857}" type="slidenum">
              <a:rPr lang="en-US" smtClean="0"/>
              <a:pPr/>
              <a:t>‹#›</a:t>
            </a:fld>
            <a:endParaRPr lang="en-US"/>
          </a:p>
        </p:txBody>
      </p:sp>
    </p:spTree>
    <p:extLst>
      <p:ext uri="{BB962C8B-B14F-4D97-AF65-F5344CB8AC3E}">
        <p14:creationId xmlns:p14="http://schemas.microsoft.com/office/powerpoint/2010/main" val="2249826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7219F-7337-2A44-B01E-F391722ACC3B}" type="slidenum">
              <a:rPr lang="en-US" smtClean="0"/>
              <a:pPr/>
              <a:t>‹#›</a:t>
            </a:fld>
            <a:endParaRPr lang="en-US" dirty="0"/>
          </a:p>
        </p:txBody>
      </p:sp>
    </p:spTree>
    <p:extLst>
      <p:ext uri="{BB962C8B-B14F-4D97-AF65-F5344CB8AC3E}">
        <p14:creationId xmlns:p14="http://schemas.microsoft.com/office/powerpoint/2010/main" val="2472374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acintosh%20HD:Applications:Microsoft%20Office%202004:Office:PPT_IB_SupportFiles:Images:56956_CH20_TBL03.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acintosh%20HD:Applications:Microsoft%20Office%202004:Office:PPT_IB_SupportFiles:Images:09166_ch20_fig29.jpg"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acintosh%20HD:Applications:Microsoft%20Office%202004:Office:PPT_IB_SupportFiles:Images:09166_ch20_fig30.jpg"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acintosh%20HD:Applications:Microsoft%20Office%202004:Office:PPT_IB_SupportFiles:Images:09166_ch20_fig36.jpg"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5.w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304800"/>
            <a:ext cx="8991600" cy="533400"/>
          </a:xfrm>
        </p:spPr>
        <p:txBody>
          <a:bodyPr>
            <a:noAutofit/>
          </a:bodyPr>
          <a:lstStyle/>
          <a:p>
            <a:r>
              <a:rPr lang="en-US" dirty="0">
                <a:latin typeface="Arial" panose="020B0604020202020204" pitchFamily="34" charset="0"/>
                <a:cs typeface="Arial" panose="020B0604020202020204" pitchFamily="34" charset="0"/>
              </a:rPr>
              <a:t>Lecture 19 – Translation</a:t>
            </a:r>
          </a:p>
        </p:txBody>
      </p:sp>
      <p:sp>
        <p:nvSpPr>
          <p:cNvPr id="2051" name="Rectangle 3"/>
          <p:cNvSpPr>
            <a:spLocks noGrp="1" noChangeArrowheads="1"/>
          </p:cNvSpPr>
          <p:nvPr>
            <p:ph idx="1"/>
          </p:nvPr>
        </p:nvSpPr>
        <p:spPr>
          <a:xfrm>
            <a:off x="304800" y="1143000"/>
            <a:ext cx="8229600" cy="5410200"/>
          </a:xfrm>
        </p:spPr>
        <p:txBody>
          <a:bodyPr>
            <a:normAutofit/>
          </a:bodyPr>
          <a:lstStyle/>
          <a:p>
            <a:pPr marL="812800" indent="-812800">
              <a:lnSpc>
                <a:spcPct val="90000"/>
              </a:lnSpc>
              <a:buFont typeface="Arial" charset="0"/>
              <a:buAutoNum type="romanUcPeriod"/>
            </a:pPr>
            <a:r>
              <a:rPr lang="en-US" dirty="0"/>
              <a:t>Translation steps</a:t>
            </a:r>
          </a:p>
          <a:p>
            <a:pPr marL="1212850" lvl="1" indent="-812800">
              <a:lnSpc>
                <a:spcPct val="90000"/>
              </a:lnSpc>
              <a:buFont typeface="+mj-lt"/>
              <a:buAutoNum type="alphaUcPeriod"/>
            </a:pPr>
            <a:r>
              <a:rPr lang="en-US" dirty="0"/>
              <a:t>Initiation</a:t>
            </a:r>
          </a:p>
          <a:p>
            <a:pPr marL="1212850" lvl="1" indent="-812800">
              <a:lnSpc>
                <a:spcPct val="90000"/>
              </a:lnSpc>
              <a:buFont typeface="+mj-lt"/>
              <a:buAutoNum type="alphaUcPeriod"/>
            </a:pPr>
            <a:r>
              <a:rPr lang="en-US" dirty="0"/>
              <a:t>Elongation</a:t>
            </a:r>
          </a:p>
          <a:p>
            <a:pPr marL="1212850" lvl="1" indent="-812800">
              <a:lnSpc>
                <a:spcPct val="90000"/>
              </a:lnSpc>
              <a:buFont typeface="+mj-lt"/>
              <a:buAutoNum type="alphaUcPeriod"/>
            </a:pPr>
            <a:r>
              <a:rPr lang="en-US" dirty="0"/>
              <a:t>Termination</a:t>
            </a:r>
          </a:p>
          <a:p>
            <a:pPr marL="812800" indent="-812800">
              <a:lnSpc>
                <a:spcPct val="90000"/>
              </a:lnSpc>
              <a:buFont typeface="Arial" charset="0"/>
              <a:buAutoNum type="romanUcPeriod"/>
            </a:pPr>
            <a:r>
              <a:rPr lang="en-US" dirty="0"/>
              <a:t>Translational quality control and error correction.</a:t>
            </a:r>
          </a:p>
          <a:p>
            <a:pPr marL="812800" indent="-812800">
              <a:lnSpc>
                <a:spcPct val="90000"/>
              </a:lnSpc>
              <a:buFont typeface="Arial" charset="0"/>
              <a:buAutoNum type="romanUcPeriod"/>
            </a:pPr>
            <a:r>
              <a:rPr lang="en-US" dirty="0"/>
              <a:t>Antibiotic inhibitors of protein synthesis</a:t>
            </a:r>
          </a:p>
        </p:txBody>
      </p:sp>
    </p:spTree>
    <p:extLst>
      <p:ext uri="{BB962C8B-B14F-4D97-AF65-F5344CB8AC3E}">
        <p14:creationId xmlns:p14="http://schemas.microsoft.com/office/powerpoint/2010/main" val="70544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876800"/>
            <a:ext cx="3810000" cy="195398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990600"/>
            <a:ext cx="4840224" cy="4230309"/>
          </a:xfrm>
          <a:prstGeom prst="rect">
            <a:avLst/>
          </a:prstGeom>
        </p:spPr>
      </p:pic>
      <p:sp>
        <p:nvSpPr>
          <p:cNvPr id="4" name="TextBox 3"/>
          <p:cNvSpPr txBox="1"/>
          <p:nvPr/>
        </p:nvSpPr>
        <p:spPr>
          <a:xfrm>
            <a:off x="381000" y="228600"/>
            <a:ext cx="8534400" cy="461665"/>
          </a:xfrm>
          <a:prstGeom prst="rect">
            <a:avLst/>
          </a:prstGeom>
          <a:noFill/>
        </p:spPr>
        <p:txBody>
          <a:bodyPr wrap="square" rtlCol="0">
            <a:spAutoFit/>
          </a:bodyPr>
          <a:lstStyle/>
          <a:p>
            <a:r>
              <a:rPr lang="en-US" dirty="0" err="1"/>
              <a:t>Polysomes</a:t>
            </a:r>
            <a:r>
              <a:rPr lang="en-US" dirty="0"/>
              <a:t>:  Multiple ribosomes translating the same mRNA</a:t>
            </a:r>
          </a:p>
        </p:txBody>
      </p:sp>
      <p:sp>
        <p:nvSpPr>
          <p:cNvPr id="5" name="TextBox 4"/>
          <p:cNvSpPr txBox="1"/>
          <p:nvPr/>
        </p:nvSpPr>
        <p:spPr>
          <a:xfrm>
            <a:off x="5486400" y="1202353"/>
            <a:ext cx="3505200" cy="4893647"/>
          </a:xfrm>
          <a:prstGeom prst="rect">
            <a:avLst/>
          </a:prstGeom>
          <a:noFill/>
        </p:spPr>
        <p:txBody>
          <a:bodyPr wrap="square" rtlCol="0">
            <a:spAutoFit/>
          </a:bodyPr>
          <a:lstStyle/>
          <a:p>
            <a:r>
              <a:rPr lang="en-US" dirty="0"/>
              <a:t>As soon as a ribosome initiates translation on an mRNA, it moves toward the 3’ end, exposing the initiation site for another ribosome to begin translating the protein.</a:t>
            </a:r>
          </a:p>
          <a:p>
            <a:r>
              <a:rPr lang="en-US" dirty="0"/>
              <a:t>At the same time, the RNA polymerase continues to elongate the mRNA by adding new bases to the 3’ end.</a:t>
            </a:r>
          </a:p>
        </p:txBody>
      </p:sp>
    </p:spTree>
    <p:extLst>
      <p:ext uri="{BB962C8B-B14F-4D97-AF65-F5344CB8AC3E}">
        <p14:creationId xmlns:p14="http://schemas.microsoft.com/office/powerpoint/2010/main" val="2403285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dirty="0"/>
              <a:t>Translation Initiation Complete</a:t>
            </a:r>
          </a:p>
        </p:txBody>
      </p:sp>
      <p:pic>
        <p:nvPicPr>
          <p:cNvPr id="11" name="Picture 10" descr="figure_18_19_05 modifi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362200"/>
            <a:ext cx="3480816" cy="3011424"/>
          </a:xfrm>
          <a:prstGeom prst="rect">
            <a:avLst/>
          </a:prstGeom>
        </p:spPr>
      </p:pic>
      <p:grpSp>
        <p:nvGrpSpPr>
          <p:cNvPr id="3" name="Group 2"/>
          <p:cNvGrpSpPr/>
          <p:nvPr/>
        </p:nvGrpSpPr>
        <p:grpSpPr>
          <a:xfrm>
            <a:off x="228600" y="1295400"/>
            <a:ext cx="8531442" cy="5181600"/>
            <a:chOff x="228600" y="1295400"/>
            <a:chExt cx="8531442" cy="5181600"/>
          </a:xfrm>
        </p:grpSpPr>
        <p:pic>
          <p:nvPicPr>
            <p:cNvPr id="10" name="Picture 9" descr="figure_18_2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1295400"/>
              <a:ext cx="4645242" cy="5181600"/>
            </a:xfrm>
            <a:prstGeom prst="rect">
              <a:avLst/>
            </a:prstGeom>
          </p:spPr>
        </p:pic>
        <p:sp>
          <p:nvSpPr>
            <p:cNvPr id="12" name="TextBox 11"/>
            <p:cNvSpPr txBox="1"/>
            <p:nvPr/>
          </p:nvSpPr>
          <p:spPr>
            <a:xfrm>
              <a:off x="228600" y="5638800"/>
              <a:ext cx="3886200" cy="830997"/>
            </a:xfrm>
            <a:prstGeom prst="rect">
              <a:avLst/>
            </a:prstGeom>
            <a:noFill/>
          </p:spPr>
          <p:txBody>
            <a:bodyPr wrap="square" rtlCol="0">
              <a:spAutoFit/>
            </a:bodyPr>
            <a:lstStyle/>
            <a:p>
              <a:r>
                <a:rPr lang="en-US" dirty="0" err="1">
                  <a:latin typeface="Calibri"/>
                </a:rPr>
                <a:t>Polysome</a:t>
              </a:r>
              <a:r>
                <a:rPr lang="en-US" dirty="0">
                  <a:latin typeface="Calibri"/>
                </a:rPr>
                <a:t> formation – </a:t>
              </a:r>
            </a:p>
            <a:p>
              <a:r>
                <a:rPr lang="en-US" dirty="0">
                  <a:latin typeface="Calibri"/>
                </a:rPr>
                <a:t>5’ cap and poly A tail </a:t>
              </a:r>
              <a:r>
                <a:rPr lang="en-US" dirty="0" err="1">
                  <a:latin typeface="Calibri"/>
                </a:rPr>
                <a:t>dep</a:t>
              </a:r>
              <a:endParaRPr lang="en-US" dirty="0">
                <a:latin typeface="Calibri"/>
              </a:endParaRPr>
            </a:p>
          </p:txBody>
        </p:sp>
      </p:grpSp>
    </p:spTree>
    <p:extLst>
      <p:ext uri="{BB962C8B-B14F-4D97-AF65-F5344CB8AC3E}">
        <p14:creationId xmlns:p14="http://schemas.microsoft.com/office/powerpoint/2010/main" val="14595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52400"/>
            <a:ext cx="9144000" cy="1143000"/>
          </a:xfrm>
        </p:spPr>
        <p:txBody>
          <a:bodyPr>
            <a:normAutofit fontScale="90000"/>
          </a:bodyPr>
          <a:lstStyle/>
          <a:p>
            <a:r>
              <a:rPr lang="en-US" altLang="en-US" sz="4000" b="1">
                <a:solidFill>
                  <a:srgbClr val="CC0000"/>
                </a:solidFill>
                <a:ea typeface="ＭＳ Ｐゴシック" pitchFamily="34" charset="-128"/>
              </a:rPr>
              <a:t>Elongation factors are required </a:t>
            </a:r>
            <a:br>
              <a:rPr lang="en-US" altLang="en-US" sz="4000" b="1">
                <a:solidFill>
                  <a:srgbClr val="CC0000"/>
                </a:solidFill>
                <a:ea typeface="ＭＳ Ｐゴシック" pitchFamily="34" charset="-128"/>
              </a:rPr>
            </a:br>
            <a:r>
              <a:rPr lang="en-US" altLang="en-US" sz="4000" b="1">
                <a:solidFill>
                  <a:srgbClr val="CC0000"/>
                </a:solidFill>
                <a:ea typeface="ＭＳ Ｐゴシック" pitchFamily="34" charset="-128"/>
              </a:rPr>
              <a:t>for chain elongation </a:t>
            </a:r>
          </a:p>
        </p:txBody>
      </p:sp>
      <p:pic>
        <p:nvPicPr>
          <p:cNvPr id="4099" name="Picture 4" descr="Macintosh HD:Applications:Microsoft Office 2004:Office:PPT_IB_SupportFiles:Images:56956_CH20_TBL03.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57200" y="2362200"/>
            <a:ext cx="82296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26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dirty="0"/>
              <a:t>Overview of Translation Elongation</a:t>
            </a:r>
          </a:p>
        </p:txBody>
      </p:sp>
      <p:pic>
        <p:nvPicPr>
          <p:cNvPr id="3" name="Picture 2" descr="figure_18_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2965" y="1143000"/>
            <a:ext cx="4130435" cy="5715000"/>
          </a:xfrm>
          <a:prstGeom prst="rect">
            <a:avLst/>
          </a:prstGeom>
        </p:spPr>
      </p:pic>
      <p:sp>
        <p:nvSpPr>
          <p:cNvPr id="5" name="TextBox 4"/>
          <p:cNvSpPr txBox="1"/>
          <p:nvPr/>
        </p:nvSpPr>
        <p:spPr>
          <a:xfrm>
            <a:off x="0" y="1752600"/>
            <a:ext cx="3962400" cy="4524315"/>
          </a:xfrm>
          <a:prstGeom prst="rect">
            <a:avLst/>
          </a:prstGeom>
          <a:noFill/>
        </p:spPr>
        <p:txBody>
          <a:bodyPr wrap="square" rtlCol="0">
            <a:spAutoFit/>
          </a:bodyPr>
          <a:lstStyle/>
          <a:p>
            <a:r>
              <a:rPr lang="en-US" dirty="0">
                <a:latin typeface="Calibri"/>
              </a:rPr>
              <a:t>Eukaryotic/Prokaryotic elongation steps similar </a:t>
            </a:r>
          </a:p>
          <a:p>
            <a:r>
              <a:rPr lang="en-US" dirty="0">
                <a:latin typeface="Calibri"/>
              </a:rPr>
              <a:t>(different participating factor names)</a:t>
            </a:r>
          </a:p>
          <a:p>
            <a:endParaRPr lang="en-US" dirty="0">
              <a:latin typeface="Calibri"/>
            </a:endParaRPr>
          </a:p>
          <a:p>
            <a:r>
              <a:rPr lang="en-US" dirty="0">
                <a:latin typeface="Calibri"/>
              </a:rPr>
              <a:t>All </a:t>
            </a:r>
            <a:r>
              <a:rPr lang="en-US" dirty="0" err="1">
                <a:latin typeface="Calibri"/>
              </a:rPr>
              <a:t>tRNAs</a:t>
            </a:r>
            <a:r>
              <a:rPr lang="en-US" dirty="0">
                <a:latin typeface="Calibri"/>
              </a:rPr>
              <a:t> used for elongation are delivered to the ribosomes in a complex with GTP and EF1A / eEF1A (EF-Tu for bacteria  in old </a:t>
            </a:r>
            <a:r>
              <a:rPr lang="en-US" dirty="0" err="1">
                <a:latin typeface="Calibri"/>
              </a:rPr>
              <a:t>nomenclateure</a:t>
            </a:r>
            <a:r>
              <a:rPr lang="en-US" dirty="0">
                <a:latin typeface="Calibri"/>
              </a:rPr>
              <a:t>), known as a Ternary Complex.</a:t>
            </a:r>
          </a:p>
        </p:txBody>
      </p:sp>
    </p:spTree>
    <p:extLst>
      <p:ext uri="{BB962C8B-B14F-4D97-AF65-F5344CB8AC3E}">
        <p14:creationId xmlns:p14="http://schemas.microsoft.com/office/powerpoint/2010/main" val="627077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dirty="0"/>
              <a:t>Translation Elongation: Decoding</a:t>
            </a:r>
          </a:p>
        </p:txBody>
      </p:sp>
      <p:sp>
        <p:nvSpPr>
          <p:cNvPr id="5" name="TextBox 4"/>
          <p:cNvSpPr txBox="1"/>
          <p:nvPr/>
        </p:nvSpPr>
        <p:spPr>
          <a:xfrm>
            <a:off x="0" y="1752600"/>
            <a:ext cx="3962400" cy="892552"/>
          </a:xfrm>
          <a:prstGeom prst="rect">
            <a:avLst/>
          </a:prstGeom>
          <a:noFill/>
        </p:spPr>
        <p:txBody>
          <a:bodyPr wrap="square" rtlCol="0">
            <a:spAutoFit/>
          </a:bodyPr>
          <a:lstStyle/>
          <a:p>
            <a:r>
              <a:rPr lang="en-US" sz="2600" dirty="0">
                <a:latin typeface="Calibri"/>
              </a:rPr>
              <a:t>Aminoacyl-</a:t>
            </a:r>
            <a:r>
              <a:rPr lang="en-US" sz="2600" dirty="0" err="1">
                <a:latin typeface="Calibri"/>
              </a:rPr>
              <a:t>tRNA</a:t>
            </a:r>
            <a:r>
              <a:rPr lang="en-US" sz="2600" dirty="0">
                <a:latin typeface="Calibri"/>
              </a:rPr>
              <a:t> binding, also known as “decoding”</a:t>
            </a:r>
          </a:p>
        </p:txBody>
      </p:sp>
      <p:pic>
        <p:nvPicPr>
          <p:cNvPr id="6" name="Picture 5" descr="figure_18_23_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143000"/>
            <a:ext cx="2925108" cy="5410200"/>
          </a:xfrm>
          <a:prstGeom prst="rect">
            <a:avLst/>
          </a:prstGeom>
        </p:spPr>
      </p:pic>
      <p:sp>
        <p:nvSpPr>
          <p:cNvPr id="8" name="TextBox 7"/>
          <p:cNvSpPr txBox="1"/>
          <p:nvPr/>
        </p:nvSpPr>
        <p:spPr>
          <a:xfrm>
            <a:off x="0" y="2895600"/>
            <a:ext cx="3276600" cy="830997"/>
          </a:xfrm>
          <a:prstGeom prst="rect">
            <a:avLst/>
          </a:prstGeom>
          <a:noFill/>
        </p:spPr>
        <p:txBody>
          <a:bodyPr wrap="square" rtlCol="0">
            <a:spAutoFit/>
          </a:bodyPr>
          <a:lstStyle/>
          <a:p>
            <a:r>
              <a:rPr lang="en-US" dirty="0">
                <a:latin typeface="Calibri"/>
              </a:rPr>
              <a:t>Mediated by codon/</a:t>
            </a:r>
          </a:p>
          <a:p>
            <a:r>
              <a:rPr lang="en-US" dirty="0">
                <a:latin typeface="Calibri"/>
              </a:rPr>
              <a:t>anti-codon binding</a:t>
            </a:r>
          </a:p>
        </p:txBody>
      </p:sp>
      <p:sp>
        <p:nvSpPr>
          <p:cNvPr id="9" name="TextBox 8"/>
          <p:cNvSpPr txBox="1"/>
          <p:nvPr/>
        </p:nvSpPr>
        <p:spPr>
          <a:xfrm>
            <a:off x="-21130" y="4419600"/>
            <a:ext cx="4135930" cy="1938992"/>
          </a:xfrm>
          <a:prstGeom prst="rect">
            <a:avLst/>
          </a:prstGeom>
          <a:noFill/>
        </p:spPr>
        <p:txBody>
          <a:bodyPr wrap="square" rtlCol="0">
            <a:spAutoFit/>
          </a:bodyPr>
          <a:lstStyle/>
          <a:p>
            <a:r>
              <a:rPr lang="en-US" dirty="0" err="1">
                <a:latin typeface="Calibri"/>
              </a:rPr>
              <a:t>tRNA</a:t>
            </a:r>
            <a:r>
              <a:rPr lang="en-US" dirty="0">
                <a:latin typeface="Calibri"/>
              </a:rPr>
              <a:t> is brought to the ribosome by EF1A / eEF1A and is released w/GTP hydrolysis if the anticodon matches the codon.</a:t>
            </a:r>
          </a:p>
        </p:txBody>
      </p:sp>
    </p:spTree>
    <p:extLst>
      <p:ext uri="{BB962C8B-B14F-4D97-AF65-F5344CB8AC3E}">
        <p14:creationId xmlns:p14="http://schemas.microsoft.com/office/powerpoint/2010/main" val="178990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4000" dirty="0"/>
              <a:t>Translation Elongation: Peptide Bond Formation</a:t>
            </a:r>
          </a:p>
        </p:txBody>
      </p:sp>
      <p:sp>
        <p:nvSpPr>
          <p:cNvPr id="5" name="TextBox 4"/>
          <p:cNvSpPr txBox="1"/>
          <p:nvPr/>
        </p:nvSpPr>
        <p:spPr>
          <a:xfrm>
            <a:off x="0" y="1752600"/>
            <a:ext cx="3962400" cy="492443"/>
          </a:xfrm>
          <a:prstGeom prst="rect">
            <a:avLst/>
          </a:prstGeom>
          <a:noFill/>
        </p:spPr>
        <p:txBody>
          <a:bodyPr wrap="square" rtlCol="0">
            <a:spAutoFit/>
          </a:bodyPr>
          <a:lstStyle/>
          <a:p>
            <a:r>
              <a:rPr lang="en-US" sz="2600" dirty="0">
                <a:latin typeface="Calibri"/>
              </a:rPr>
              <a:t>Peptide Bond formation</a:t>
            </a:r>
          </a:p>
        </p:txBody>
      </p:sp>
      <p:sp>
        <p:nvSpPr>
          <p:cNvPr id="8" name="TextBox 7"/>
          <p:cNvSpPr txBox="1"/>
          <p:nvPr/>
        </p:nvSpPr>
        <p:spPr>
          <a:xfrm>
            <a:off x="0" y="2438400"/>
            <a:ext cx="4866531" cy="1569660"/>
          </a:xfrm>
          <a:prstGeom prst="rect">
            <a:avLst/>
          </a:prstGeom>
          <a:noFill/>
        </p:spPr>
        <p:txBody>
          <a:bodyPr wrap="square" rtlCol="0">
            <a:spAutoFit/>
          </a:bodyPr>
          <a:lstStyle/>
          <a:p>
            <a:r>
              <a:rPr lang="en-US" dirty="0">
                <a:latin typeface="Calibri"/>
              </a:rPr>
              <a:t>The growing polypeptide is covalently attached to the </a:t>
            </a:r>
            <a:r>
              <a:rPr lang="en-US" dirty="0" err="1">
                <a:latin typeface="Calibri"/>
              </a:rPr>
              <a:t>tRNA</a:t>
            </a:r>
            <a:r>
              <a:rPr lang="en-US" dirty="0">
                <a:latin typeface="Calibri"/>
              </a:rPr>
              <a:t> in the P site, which is why P stands for “</a:t>
            </a:r>
            <a:r>
              <a:rPr lang="en-US" dirty="0" err="1">
                <a:latin typeface="Calibri"/>
              </a:rPr>
              <a:t>peptidyl</a:t>
            </a:r>
            <a:r>
              <a:rPr lang="en-US" dirty="0">
                <a:latin typeface="Calibri"/>
              </a:rPr>
              <a:t>” site.</a:t>
            </a:r>
          </a:p>
        </p:txBody>
      </p:sp>
      <p:sp>
        <p:nvSpPr>
          <p:cNvPr id="9" name="TextBox 8"/>
          <p:cNvSpPr txBox="1"/>
          <p:nvPr/>
        </p:nvSpPr>
        <p:spPr>
          <a:xfrm>
            <a:off x="0" y="4318337"/>
            <a:ext cx="5343747" cy="1200329"/>
          </a:xfrm>
          <a:prstGeom prst="rect">
            <a:avLst/>
          </a:prstGeom>
          <a:noFill/>
        </p:spPr>
        <p:txBody>
          <a:bodyPr wrap="square" rtlCol="0">
            <a:spAutoFit/>
          </a:bodyPr>
          <a:lstStyle/>
          <a:p>
            <a:r>
              <a:rPr lang="en-US" dirty="0">
                <a:latin typeface="Calibri"/>
              </a:rPr>
              <a:t>An amino acid is covalently attached to the </a:t>
            </a:r>
            <a:r>
              <a:rPr lang="en-US" dirty="0" err="1">
                <a:latin typeface="Calibri"/>
              </a:rPr>
              <a:t>tRNA</a:t>
            </a:r>
            <a:r>
              <a:rPr lang="en-US" dirty="0">
                <a:latin typeface="Calibri"/>
              </a:rPr>
              <a:t> in the A site, which is why A stands for “</a:t>
            </a:r>
            <a:r>
              <a:rPr lang="en-US" dirty="0" err="1">
                <a:latin typeface="Calibri"/>
              </a:rPr>
              <a:t>aminoacyl</a:t>
            </a:r>
            <a:r>
              <a:rPr lang="en-US" dirty="0">
                <a:latin typeface="Calibri"/>
              </a:rPr>
              <a:t>” site.</a:t>
            </a:r>
          </a:p>
        </p:txBody>
      </p:sp>
      <p:pic>
        <p:nvPicPr>
          <p:cNvPr id="3" name="Picture 2" descr="figure_18_24 modifi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018413"/>
            <a:ext cx="2971800" cy="5839587"/>
          </a:xfrm>
          <a:prstGeom prst="rect">
            <a:avLst/>
          </a:prstGeom>
        </p:spPr>
      </p:pic>
    </p:spTree>
    <p:extLst>
      <p:ext uri="{BB962C8B-B14F-4D97-AF65-F5344CB8AC3E}">
        <p14:creationId xmlns:p14="http://schemas.microsoft.com/office/powerpoint/2010/main" val="285367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4000" dirty="0"/>
              <a:t>Translation Elongation: Peptide Bond Formation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901995"/>
            <a:ext cx="7162800" cy="4405122"/>
          </a:xfrm>
          <a:prstGeom prst="rect">
            <a:avLst/>
          </a:prstGeom>
        </p:spPr>
      </p:pic>
      <p:sp>
        <p:nvSpPr>
          <p:cNvPr id="12" name="TextBox 11"/>
          <p:cNvSpPr txBox="1"/>
          <p:nvPr/>
        </p:nvSpPr>
        <p:spPr>
          <a:xfrm>
            <a:off x="381000" y="5486400"/>
            <a:ext cx="8534400" cy="1200329"/>
          </a:xfrm>
          <a:prstGeom prst="rect">
            <a:avLst/>
          </a:prstGeom>
          <a:noFill/>
        </p:spPr>
        <p:txBody>
          <a:bodyPr wrap="square" rtlCol="0">
            <a:spAutoFit/>
          </a:bodyPr>
          <a:lstStyle/>
          <a:p>
            <a:r>
              <a:rPr lang="en-US" dirty="0"/>
              <a:t>After peptide bond formation, the acceptor stem ends of the </a:t>
            </a:r>
            <a:r>
              <a:rPr lang="en-US" dirty="0" err="1"/>
              <a:t>tRNA</a:t>
            </a:r>
            <a:r>
              <a:rPr lang="en-US" dirty="0"/>
              <a:t> move over by one site to the E and P sites of the 50S subunit.  The anticodon ends do not move at this point.</a:t>
            </a:r>
          </a:p>
        </p:txBody>
      </p:sp>
    </p:spTree>
    <p:extLst>
      <p:ext uri="{BB962C8B-B14F-4D97-AF65-F5344CB8AC3E}">
        <p14:creationId xmlns:p14="http://schemas.microsoft.com/office/powerpoint/2010/main" val="2976058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dirty="0"/>
              <a:t>Translation Elongation</a:t>
            </a:r>
          </a:p>
        </p:txBody>
      </p:sp>
      <p:sp>
        <p:nvSpPr>
          <p:cNvPr id="5" name="TextBox 4"/>
          <p:cNvSpPr txBox="1"/>
          <p:nvPr/>
        </p:nvSpPr>
        <p:spPr>
          <a:xfrm>
            <a:off x="0" y="821353"/>
            <a:ext cx="2621017" cy="4893647"/>
          </a:xfrm>
          <a:prstGeom prst="rect">
            <a:avLst/>
          </a:prstGeom>
          <a:noFill/>
        </p:spPr>
        <p:txBody>
          <a:bodyPr wrap="square" rtlCol="0">
            <a:spAutoFit/>
          </a:bodyPr>
          <a:lstStyle/>
          <a:p>
            <a:r>
              <a:rPr lang="en-US" sz="2600" dirty="0">
                <a:latin typeface="Calibri"/>
              </a:rPr>
              <a:t>During translocation, GTP hydrolysis on EF2 / eEF2 causes the anticodon ends of the </a:t>
            </a:r>
            <a:r>
              <a:rPr lang="en-US" sz="2600" dirty="0" err="1">
                <a:latin typeface="Calibri"/>
              </a:rPr>
              <a:t>tRNAs</a:t>
            </a:r>
            <a:r>
              <a:rPr lang="en-US" sz="2600" dirty="0">
                <a:latin typeface="Calibri"/>
              </a:rPr>
              <a:t> and the mRNA to move over by one codon on the 30S subunit.  The acceptor ends do not move.  </a:t>
            </a:r>
          </a:p>
        </p:txBody>
      </p:sp>
      <p:pic>
        <p:nvPicPr>
          <p:cNvPr id="4" name="Picture 3" descr="figure_18_26_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017" y="1143000"/>
            <a:ext cx="2103383" cy="4947522"/>
          </a:xfrm>
          <a:prstGeom prst="rect">
            <a:avLst/>
          </a:prstGeom>
        </p:spPr>
      </p:pic>
      <p:pic>
        <p:nvPicPr>
          <p:cNvPr id="6" name="Picture 5" descr="figure_18_26_0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8896" y="1143000"/>
            <a:ext cx="2563904" cy="4962692"/>
          </a:xfrm>
          <a:prstGeom prst="rect">
            <a:avLst/>
          </a:prstGeom>
        </p:spPr>
      </p:pic>
      <p:pic>
        <p:nvPicPr>
          <p:cNvPr id="7" name="Picture 6" descr="figure_18_26_0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9133" y="1143000"/>
            <a:ext cx="2104867" cy="4953000"/>
          </a:xfrm>
          <a:prstGeom prst="rect">
            <a:avLst/>
          </a:prstGeom>
        </p:spPr>
      </p:pic>
      <p:sp>
        <p:nvSpPr>
          <p:cNvPr id="10" name="TextBox 9"/>
          <p:cNvSpPr txBox="1"/>
          <p:nvPr/>
        </p:nvSpPr>
        <p:spPr>
          <a:xfrm>
            <a:off x="2209800" y="6248400"/>
            <a:ext cx="6934200" cy="461665"/>
          </a:xfrm>
          <a:prstGeom prst="rect">
            <a:avLst/>
          </a:prstGeom>
          <a:noFill/>
        </p:spPr>
        <p:txBody>
          <a:bodyPr wrap="square" rtlCol="0">
            <a:spAutoFit/>
          </a:bodyPr>
          <a:lstStyle/>
          <a:p>
            <a:r>
              <a:rPr lang="en-US" dirty="0">
                <a:latin typeface="Calibri"/>
              </a:rPr>
              <a:t>And the 3 steps of elongation repeat for each codon…</a:t>
            </a:r>
          </a:p>
        </p:txBody>
      </p:sp>
    </p:spTree>
    <p:extLst>
      <p:ext uri="{BB962C8B-B14F-4D97-AF65-F5344CB8AC3E}">
        <p14:creationId xmlns:p14="http://schemas.microsoft.com/office/powerpoint/2010/main" val="417446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52400"/>
            <a:ext cx="9144000" cy="1143000"/>
          </a:xfrm>
        </p:spPr>
        <p:txBody>
          <a:bodyPr>
            <a:normAutofit fontScale="90000"/>
          </a:bodyPr>
          <a:lstStyle/>
          <a:p>
            <a:r>
              <a:rPr lang="en-US" altLang="en-US" sz="4000" b="1" dirty="0" err="1">
                <a:ea typeface="ＭＳ Ｐゴシック" pitchFamily="34" charset="-128"/>
              </a:rPr>
              <a:t>Puromycin</a:t>
            </a:r>
            <a:r>
              <a:rPr lang="en-US" altLang="en-US" sz="4000" b="1" dirty="0">
                <a:ea typeface="ＭＳ Ｐゴシック" pitchFamily="34" charset="-128"/>
              </a:rPr>
              <a:t> is an antibiotic that inhibits protein synthesis.  </a:t>
            </a:r>
          </a:p>
        </p:txBody>
      </p:sp>
      <p:sp>
        <p:nvSpPr>
          <p:cNvPr id="11267" name="Text Box 3"/>
          <p:cNvSpPr txBox="1">
            <a:spLocks noChangeArrowheads="1"/>
          </p:cNvSpPr>
          <p:nvPr/>
        </p:nvSpPr>
        <p:spPr bwMode="auto">
          <a:xfrm>
            <a:off x="57150" y="6415088"/>
            <a:ext cx="146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a:t>Figure 20.29</a:t>
            </a:r>
          </a:p>
        </p:txBody>
      </p:sp>
      <p:pic>
        <p:nvPicPr>
          <p:cNvPr id="11268" name="Picture 4" descr="Macintosh HD:Applications:Microsoft Office 2004:Office:PPT_IB_SupportFiles:Images:09166_ch20_fig29.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57200" y="1371600"/>
            <a:ext cx="8229600"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4"/>
          <p:cNvSpPr txBox="1">
            <a:spLocks noChangeArrowheads="1"/>
          </p:cNvSpPr>
          <p:nvPr/>
        </p:nvSpPr>
        <p:spPr bwMode="auto">
          <a:xfrm>
            <a:off x="2819400" y="1447800"/>
            <a:ext cx="3200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sz="1800" dirty="0" err="1">
                <a:solidFill>
                  <a:schemeClr val="tx1"/>
                </a:solidFill>
              </a:rPr>
              <a:t>Puromycin</a:t>
            </a:r>
            <a:r>
              <a:rPr lang="en-US" altLang="en-US" sz="1800" dirty="0">
                <a:solidFill>
                  <a:schemeClr val="tx1"/>
                </a:solidFill>
              </a:rPr>
              <a:t> is an A site substrate and AA-</a:t>
            </a:r>
            <a:r>
              <a:rPr lang="en-US" altLang="en-US" sz="1800" dirty="0" err="1">
                <a:solidFill>
                  <a:schemeClr val="tx1"/>
                </a:solidFill>
              </a:rPr>
              <a:t>tRNA</a:t>
            </a:r>
            <a:r>
              <a:rPr lang="en-US" altLang="en-US" sz="1800" dirty="0">
                <a:solidFill>
                  <a:schemeClr val="tx1"/>
                </a:solidFill>
              </a:rPr>
              <a:t> mimic.  In the presence of </a:t>
            </a:r>
            <a:r>
              <a:rPr lang="en-US" altLang="en-US" sz="1800" dirty="0" err="1">
                <a:solidFill>
                  <a:schemeClr val="tx1"/>
                </a:solidFill>
              </a:rPr>
              <a:t>puromycin</a:t>
            </a:r>
            <a:r>
              <a:rPr lang="en-US" altLang="en-US" sz="1800" dirty="0">
                <a:solidFill>
                  <a:schemeClr val="tx1"/>
                </a:solidFill>
              </a:rPr>
              <a:t>, the </a:t>
            </a:r>
            <a:r>
              <a:rPr lang="en-US" altLang="en-US" sz="1800" dirty="0" err="1">
                <a:solidFill>
                  <a:schemeClr val="tx1"/>
                </a:solidFill>
              </a:rPr>
              <a:t>nacent</a:t>
            </a:r>
            <a:r>
              <a:rPr lang="en-US" altLang="en-US" sz="1800" dirty="0">
                <a:solidFill>
                  <a:schemeClr val="tx1"/>
                </a:solidFill>
              </a:rPr>
              <a:t> chain will be added to </a:t>
            </a:r>
            <a:r>
              <a:rPr lang="en-US" altLang="en-US" sz="1800" dirty="0" err="1">
                <a:solidFill>
                  <a:schemeClr val="tx1"/>
                </a:solidFill>
              </a:rPr>
              <a:t>puromycin</a:t>
            </a:r>
            <a:r>
              <a:rPr lang="en-US" altLang="en-US" sz="1800" dirty="0">
                <a:solidFill>
                  <a:schemeClr val="tx1"/>
                </a:solidFill>
              </a:rPr>
              <a:t> and released from the ribosome.  </a:t>
            </a:r>
          </a:p>
        </p:txBody>
      </p:sp>
    </p:spTree>
    <p:extLst>
      <p:ext uri="{BB962C8B-B14F-4D97-AF65-F5344CB8AC3E}">
        <p14:creationId xmlns:p14="http://schemas.microsoft.com/office/powerpoint/2010/main" val="4047202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305800" cy="1077218"/>
          </a:xfrm>
          <a:prstGeom prst="rect">
            <a:avLst/>
          </a:prstGeom>
          <a:noFill/>
        </p:spPr>
        <p:txBody>
          <a:bodyPr wrap="square" rtlCol="0">
            <a:spAutoFit/>
          </a:bodyPr>
          <a:lstStyle/>
          <a:p>
            <a:r>
              <a:rPr lang="en-US" sz="3200" dirty="0" err="1"/>
              <a:t>Puromycin</a:t>
            </a:r>
            <a:r>
              <a:rPr lang="en-US" sz="3200" dirty="0"/>
              <a:t> causes premature termination and release of the growing polypeptide.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562" y="1305818"/>
            <a:ext cx="2950932" cy="494258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381748"/>
            <a:ext cx="3962400" cy="4838958"/>
          </a:xfrm>
          <a:prstGeom prst="rect">
            <a:avLst/>
          </a:prstGeom>
        </p:spPr>
      </p:pic>
      <p:sp>
        <p:nvSpPr>
          <p:cNvPr id="5" name="TextBox 4"/>
          <p:cNvSpPr txBox="1"/>
          <p:nvPr/>
        </p:nvSpPr>
        <p:spPr>
          <a:xfrm>
            <a:off x="228600" y="6248400"/>
            <a:ext cx="8686800" cy="461665"/>
          </a:xfrm>
          <a:prstGeom prst="rect">
            <a:avLst/>
          </a:prstGeom>
          <a:noFill/>
        </p:spPr>
        <p:txBody>
          <a:bodyPr wrap="square" rtlCol="0">
            <a:spAutoFit/>
          </a:bodyPr>
          <a:lstStyle/>
          <a:p>
            <a:r>
              <a:rPr lang="en-US" dirty="0" err="1"/>
              <a:t>Puromycin</a:t>
            </a:r>
            <a:r>
              <a:rPr lang="en-US" dirty="0"/>
              <a:t> is a “molecular mimic” of the 3’ end of the AA-</a:t>
            </a:r>
            <a:r>
              <a:rPr lang="en-US" dirty="0" err="1"/>
              <a:t>tRNA</a:t>
            </a:r>
            <a:endParaRPr lang="en-US" dirty="0"/>
          </a:p>
        </p:txBody>
      </p:sp>
    </p:spTree>
    <p:extLst>
      <p:ext uri="{BB962C8B-B14F-4D97-AF65-F5344CB8AC3E}">
        <p14:creationId xmlns:p14="http://schemas.microsoft.com/office/powerpoint/2010/main" val="85389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a:t>Learning Goals</a:t>
            </a:r>
          </a:p>
        </p:txBody>
      </p:sp>
      <p:sp>
        <p:nvSpPr>
          <p:cNvPr id="3" name="Content Placeholder 2"/>
          <p:cNvSpPr>
            <a:spLocks noGrp="1"/>
          </p:cNvSpPr>
          <p:nvPr>
            <p:ph idx="1"/>
          </p:nvPr>
        </p:nvSpPr>
        <p:spPr>
          <a:xfrm>
            <a:off x="685800" y="1371600"/>
            <a:ext cx="7772400" cy="4572000"/>
          </a:xfrm>
        </p:spPr>
        <p:txBody>
          <a:bodyPr/>
          <a:lstStyle/>
          <a:p>
            <a:r>
              <a:rPr lang="en-US" sz="2600" dirty="0"/>
              <a:t>Be able to describe the initiation, elongation and termination steps of translation and the protein factors that participate in these steps.  </a:t>
            </a:r>
          </a:p>
          <a:p>
            <a:r>
              <a:rPr lang="en-US" sz="2600" dirty="0"/>
              <a:t>Be able to diagram the mechanism of peptide bond formation.</a:t>
            </a:r>
          </a:p>
          <a:p>
            <a:r>
              <a:rPr lang="en-US" sz="2600" dirty="0"/>
              <a:t>Be able to describe how the ribosome proof reads the codon-anticodon base pairing.</a:t>
            </a:r>
          </a:p>
          <a:p>
            <a:r>
              <a:rPr lang="en-US" sz="2600" dirty="0"/>
              <a:t>Be able to describe how antibiotic inhibitors of protein synthesis inhibit different steps of translation.</a:t>
            </a:r>
          </a:p>
        </p:txBody>
      </p:sp>
    </p:spTree>
    <p:extLst>
      <p:ext uri="{BB962C8B-B14F-4D97-AF65-F5344CB8AC3E}">
        <p14:creationId xmlns:p14="http://schemas.microsoft.com/office/powerpoint/2010/main" val="1127753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9144000" cy="1143000"/>
          </a:xfrm>
        </p:spPr>
        <p:txBody>
          <a:bodyPr>
            <a:normAutofit fontScale="90000"/>
          </a:bodyPr>
          <a:lstStyle/>
          <a:p>
            <a:r>
              <a:rPr lang="en-US" altLang="en-US" sz="4000" b="1" dirty="0">
                <a:solidFill>
                  <a:srgbClr val="CC0000"/>
                </a:solidFill>
                <a:ea typeface="ＭＳ Ｐゴシック" pitchFamily="34" charset="-128"/>
              </a:rPr>
              <a:t>The fragment assay for </a:t>
            </a:r>
            <a:br>
              <a:rPr lang="en-US" altLang="en-US" sz="4000" b="1" dirty="0">
                <a:solidFill>
                  <a:srgbClr val="CC0000"/>
                </a:solidFill>
                <a:ea typeface="ＭＳ Ｐゴシック" pitchFamily="34" charset="-128"/>
              </a:rPr>
            </a:br>
            <a:r>
              <a:rPr lang="en-US" altLang="en-US" sz="4000" b="1" dirty="0">
                <a:solidFill>
                  <a:srgbClr val="CC0000"/>
                </a:solidFill>
                <a:ea typeface="ＭＳ Ｐゴシック" pitchFamily="34" charset="-128"/>
              </a:rPr>
              <a:t>peptidyl transferase activity shows that </a:t>
            </a:r>
            <a:r>
              <a:rPr lang="en-US" altLang="en-US" sz="4000" b="1" dirty="0" err="1">
                <a:solidFill>
                  <a:srgbClr val="CC0000"/>
                </a:solidFill>
                <a:ea typeface="ＭＳ Ｐゴシック" pitchFamily="34" charset="-128"/>
              </a:rPr>
              <a:t>rRNA</a:t>
            </a:r>
            <a:r>
              <a:rPr lang="en-US" altLang="en-US" sz="4000" b="1" dirty="0">
                <a:solidFill>
                  <a:srgbClr val="CC0000"/>
                </a:solidFill>
                <a:ea typeface="ＭＳ Ｐゴシック" pitchFamily="34" charset="-128"/>
              </a:rPr>
              <a:t> alone has </a:t>
            </a:r>
            <a:r>
              <a:rPr lang="en-US" altLang="en-US" sz="4000" b="1" dirty="0" err="1">
                <a:solidFill>
                  <a:srgbClr val="CC0000"/>
                </a:solidFill>
                <a:ea typeface="ＭＳ Ｐゴシック" pitchFamily="34" charset="-128"/>
              </a:rPr>
              <a:t>peptidyltransferase</a:t>
            </a:r>
            <a:r>
              <a:rPr lang="en-US" altLang="en-US" sz="4000" b="1" dirty="0">
                <a:solidFill>
                  <a:srgbClr val="CC0000"/>
                </a:solidFill>
                <a:ea typeface="ＭＳ Ｐゴシック" pitchFamily="34" charset="-128"/>
              </a:rPr>
              <a:t> activity. </a:t>
            </a:r>
          </a:p>
        </p:txBody>
      </p:sp>
      <p:pic>
        <p:nvPicPr>
          <p:cNvPr id="12291" name="Picture 4" descr="Macintosh HD:Applications:Microsoft Office 2004:Office:PPT_IB_SupportFiles:Images:09166_ch20_fig30.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0600" y="1762125"/>
            <a:ext cx="71628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p:cNvSpPr txBox="1">
            <a:spLocks noChangeArrowheads="1"/>
          </p:cNvSpPr>
          <p:nvPr/>
        </p:nvSpPr>
        <p:spPr bwMode="auto">
          <a:xfrm>
            <a:off x="762000" y="60960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a:t>The purified ribosomal RNA has no protein, showing that rRNA alone can catalyze peptide bond formation.  </a:t>
            </a:r>
          </a:p>
        </p:txBody>
      </p:sp>
      <p:sp>
        <p:nvSpPr>
          <p:cNvPr id="12293" name="TextBox 5"/>
          <p:cNvSpPr txBox="1">
            <a:spLocks noChangeArrowheads="1"/>
          </p:cNvSpPr>
          <p:nvPr/>
        </p:nvSpPr>
        <p:spPr bwMode="auto">
          <a:xfrm>
            <a:off x="304800" y="2362200"/>
            <a:ext cx="2743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a:t>CCA-fMet is a P site substrate and initiator tRNA mimic.  A peptide bond will be catalyzed between the carboxyl of Fmet and puromycin by peptidyl transferase.  </a:t>
            </a:r>
          </a:p>
        </p:txBody>
      </p:sp>
    </p:spTree>
    <p:extLst>
      <p:ext uri="{BB962C8B-B14F-4D97-AF65-F5344CB8AC3E}">
        <p14:creationId xmlns:p14="http://schemas.microsoft.com/office/powerpoint/2010/main" val="229850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catalytic active site of </a:t>
            </a:r>
            <a:r>
              <a:rPr lang="en-US"/>
              <a:t>the ribosome </a:t>
            </a:r>
            <a:r>
              <a:rPr lang="en-US" dirty="0"/>
              <a:t>is RNA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447800"/>
            <a:ext cx="5734014" cy="5257800"/>
          </a:xfrm>
        </p:spPr>
      </p:pic>
      <p:sp>
        <p:nvSpPr>
          <p:cNvPr id="5" name="TextBox 4"/>
          <p:cNvSpPr txBox="1"/>
          <p:nvPr/>
        </p:nvSpPr>
        <p:spPr>
          <a:xfrm>
            <a:off x="6553200" y="1524000"/>
            <a:ext cx="2362200" cy="4154984"/>
          </a:xfrm>
          <a:prstGeom prst="rect">
            <a:avLst/>
          </a:prstGeom>
          <a:noFill/>
        </p:spPr>
        <p:txBody>
          <a:bodyPr wrap="square" rtlCol="0">
            <a:spAutoFit/>
          </a:bodyPr>
          <a:lstStyle/>
          <a:p>
            <a:r>
              <a:rPr lang="en-US" dirty="0"/>
              <a:t>The catalytic activity of the 50S subunit is resistant to SDS, proteinase K and phenol, treatments that either remove or destroy protein.</a:t>
            </a:r>
          </a:p>
        </p:txBody>
      </p:sp>
      <p:sp>
        <p:nvSpPr>
          <p:cNvPr id="6" name="TextBox 5"/>
          <p:cNvSpPr txBox="1"/>
          <p:nvPr/>
        </p:nvSpPr>
        <p:spPr>
          <a:xfrm>
            <a:off x="6248400" y="6019800"/>
            <a:ext cx="3276600" cy="646331"/>
          </a:xfrm>
          <a:prstGeom prst="rect">
            <a:avLst/>
          </a:prstGeom>
          <a:noFill/>
        </p:spPr>
        <p:txBody>
          <a:bodyPr wrap="square" rtlCol="0">
            <a:spAutoFit/>
          </a:bodyPr>
          <a:lstStyle/>
          <a:p>
            <a:r>
              <a:rPr lang="en-US" sz="1800" dirty="0" err="1"/>
              <a:t>Noller</a:t>
            </a:r>
            <a:r>
              <a:rPr lang="en-US" sz="1800" dirty="0"/>
              <a:t>, H.F., 1992 Science 256:1416.</a:t>
            </a:r>
          </a:p>
        </p:txBody>
      </p:sp>
      <p:sp>
        <p:nvSpPr>
          <p:cNvPr id="3" name="TextBox 2"/>
          <p:cNvSpPr txBox="1"/>
          <p:nvPr/>
        </p:nvSpPr>
        <p:spPr>
          <a:xfrm>
            <a:off x="228600" y="3048000"/>
            <a:ext cx="3429000" cy="2677656"/>
          </a:xfrm>
          <a:prstGeom prst="rect">
            <a:avLst/>
          </a:prstGeom>
          <a:noFill/>
        </p:spPr>
        <p:txBody>
          <a:bodyPr wrap="square" rtlCol="0">
            <a:spAutoFit/>
          </a:bodyPr>
          <a:lstStyle/>
          <a:p>
            <a:r>
              <a:rPr lang="en-US" dirty="0"/>
              <a:t>The P site substrate, CCA-</a:t>
            </a:r>
            <a:r>
              <a:rPr lang="en-US" dirty="0" err="1"/>
              <a:t>fMet</a:t>
            </a:r>
            <a:r>
              <a:rPr lang="en-US" dirty="0"/>
              <a:t> and the A site substrate, </a:t>
            </a:r>
            <a:r>
              <a:rPr lang="en-US" dirty="0" err="1"/>
              <a:t>puromycin</a:t>
            </a:r>
            <a:r>
              <a:rPr lang="en-US" dirty="0"/>
              <a:t> are mixed with 50S subunits and the product separated by electrophoresis.   </a:t>
            </a:r>
          </a:p>
        </p:txBody>
      </p:sp>
    </p:spTree>
    <p:extLst>
      <p:ext uri="{BB962C8B-B14F-4D97-AF65-F5344CB8AC3E}">
        <p14:creationId xmlns:p14="http://schemas.microsoft.com/office/powerpoint/2010/main" val="4262813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120444"/>
            <a:ext cx="5181600" cy="5606491"/>
          </a:xfrm>
          <a:prstGeom prst="rect">
            <a:avLst/>
          </a:prstGeom>
        </p:spPr>
      </p:pic>
      <p:sp>
        <p:nvSpPr>
          <p:cNvPr id="3" name="TextBox 2"/>
          <p:cNvSpPr txBox="1"/>
          <p:nvPr/>
        </p:nvSpPr>
        <p:spPr>
          <a:xfrm>
            <a:off x="457200" y="152400"/>
            <a:ext cx="8763000" cy="830997"/>
          </a:xfrm>
          <a:prstGeom prst="rect">
            <a:avLst/>
          </a:prstGeom>
          <a:noFill/>
        </p:spPr>
        <p:txBody>
          <a:bodyPr wrap="square" rtlCol="0">
            <a:spAutoFit/>
          </a:bodyPr>
          <a:lstStyle/>
          <a:p>
            <a:r>
              <a:rPr lang="en-US" dirty="0"/>
              <a:t>The structure of the 50S subunit confirms that there is no protein near the active site for peptide bond formation.  </a:t>
            </a:r>
          </a:p>
        </p:txBody>
      </p:sp>
    </p:spTree>
    <p:extLst>
      <p:ext uri="{BB962C8B-B14F-4D97-AF65-F5344CB8AC3E}">
        <p14:creationId xmlns:p14="http://schemas.microsoft.com/office/powerpoint/2010/main" val="3945192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3400" y="152400"/>
            <a:ext cx="79740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sz="3200" b="1"/>
              <a:t>Antibiotic inhibition of protein synthesis</a:t>
            </a:r>
          </a:p>
        </p:txBody>
      </p:sp>
      <p:sp>
        <p:nvSpPr>
          <p:cNvPr id="18435" name="Text Box 3"/>
          <p:cNvSpPr txBox="1">
            <a:spLocks noChangeArrowheads="1"/>
          </p:cNvSpPr>
          <p:nvPr/>
        </p:nvSpPr>
        <p:spPr bwMode="auto">
          <a:xfrm>
            <a:off x="212725" y="925513"/>
            <a:ext cx="86264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a:t>Antibiotics: inhibitors of cell growth (cytostatic) or cell survival (cytotoxic).</a:t>
            </a:r>
          </a:p>
          <a:p>
            <a:endParaRPr lang="en-US" altLang="en-US"/>
          </a:p>
          <a:p>
            <a:r>
              <a:rPr lang="en-US" altLang="en-US"/>
              <a:t>Derived from fungi or bacteria (they likely produce it to combat competitors for limited resources in nature).</a:t>
            </a:r>
          </a:p>
          <a:p>
            <a:endParaRPr lang="en-US" altLang="en-US"/>
          </a:p>
          <a:p>
            <a:endParaRPr lang="en-US" altLang="en-US"/>
          </a:p>
          <a:p>
            <a:endParaRPr lang="en-US" altLang="en-US"/>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4876800"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6"/>
          <p:cNvSpPr txBox="1">
            <a:spLocks noChangeArrowheads="1"/>
          </p:cNvSpPr>
          <p:nvPr/>
        </p:nvSpPr>
        <p:spPr bwMode="auto">
          <a:xfrm>
            <a:off x="5334000" y="5726113"/>
            <a:ext cx="3727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a:t>(</a:t>
            </a:r>
            <a:r>
              <a:rPr lang="en-US" altLang="en-US" i="1"/>
              <a:t>Don’t confuse with antibodies!</a:t>
            </a:r>
            <a:r>
              <a:rPr lang="en-US" altLang="en-US"/>
              <a:t>)</a:t>
            </a:r>
          </a:p>
        </p:txBody>
      </p:sp>
      <p:sp>
        <p:nvSpPr>
          <p:cNvPr id="18438" name="Text Box 8"/>
          <p:cNvSpPr txBox="1">
            <a:spLocks noChangeArrowheads="1"/>
          </p:cNvSpPr>
          <p:nvPr/>
        </p:nvSpPr>
        <p:spPr bwMode="auto">
          <a:xfrm>
            <a:off x="2895600" y="4191000"/>
            <a:ext cx="2090738" cy="396875"/>
          </a:xfrm>
          <a:prstGeom prst="rect">
            <a:avLst/>
          </a:prstGeom>
          <a:solidFill>
            <a:srgbClr val="FF442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a:t>Chloramphenicol</a:t>
            </a:r>
          </a:p>
        </p:txBody>
      </p:sp>
      <p:sp>
        <p:nvSpPr>
          <p:cNvPr id="18439" name="Text Box 9"/>
          <p:cNvSpPr txBox="1">
            <a:spLocks noChangeArrowheads="1"/>
          </p:cNvSpPr>
          <p:nvPr/>
        </p:nvSpPr>
        <p:spPr bwMode="auto">
          <a:xfrm>
            <a:off x="288925" y="6308725"/>
            <a:ext cx="1554163" cy="396875"/>
          </a:xfrm>
          <a:prstGeom prst="rect">
            <a:avLst/>
          </a:prstGeom>
          <a:solidFill>
            <a:srgbClr val="FF442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a:t>Tetracycline</a:t>
            </a:r>
          </a:p>
        </p:txBody>
      </p:sp>
      <p:sp>
        <p:nvSpPr>
          <p:cNvPr id="18440" name="Text Box 10"/>
          <p:cNvSpPr txBox="1">
            <a:spLocks noChangeArrowheads="1"/>
          </p:cNvSpPr>
          <p:nvPr/>
        </p:nvSpPr>
        <p:spPr bwMode="auto">
          <a:xfrm>
            <a:off x="3200400" y="6324600"/>
            <a:ext cx="1666875" cy="396875"/>
          </a:xfrm>
          <a:prstGeom prst="rect">
            <a:avLst/>
          </a:prstGeom>
          <a:solidFill>
            <a:srgbClr val="FF442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a:t>Erythromycin</a:t>
            </a:r>
          </a:p>
        </p:txBody>
      </p:sp>
      <p:sp>
        <p:nvSpPr>
          <p:cNvPr id="18441" name="Text Box 7"/>
          <p:cNvSpPr txBox="1">
            <a:spLocks noChangeArrowheads="1"/>
          </p:cNvSpPr>
          <p:nvPr/>
        </p:nvSpPr>
        <p:spPr bwMode="auto">
          <a:xfrm>
            <a:off x="593725" y="4191000"/>
            <a:ext cx="1666875" cy="396875"/>
          </a:xfrm>
          <a:prstGeom prst="rect">
            <a:avLst/>
          </a:prstGeom>
          <a:solidFill>
            <a:srgbClr val="FF442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a:t>Streptomycin</a:t>
            </a:r>
          </a:p>
        </p:txBody>
      </p:sp>
      <p:sp>
        <p:nvSpPr>
          <p:cNvPr id="18442" name="TextBox 9"/>
          <p:cNvSpPr txBox="1">
            <a:spLocks noChangeArrowheads="1"/>
          </p:cNvSpPr>
          <p:nvPr/>
        </p:nvSpPr>
        <p:spPr bwMode="auto">
          <a:xfrm>
            <a:off x="5181600" y="2209800"/>
            <a:ext cx="3810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sz="1600" u="sng"/>
              <a:t>Streptomycin</a:t>
            </a:r>
            <a:r>
              <a:rPr lang="en-US" altLang="en-US" sz="1600"/>
              <a:t>: Inhibits initiation by blocking the binding of fMet-IF2.  (Also causes misreading of codons.)</a:t>
            </a:r>
          </a:p>
          <a:p>
            <a:endParaRPr lang="en-US" altLang="en-US" sz="1600"/>
          </a:p>
          <a:p>
            <a:r>
              <a:rPr lang="en-US" altLang="en-US" sz="1600" u="sng"/>
              <a:t>Chloramphenico</a:t>
            </a:r>
            <a:r>
              <a:rPr lang="en-US" altLang="en-US" sz="1600"/>
              <a:t>l:  Inhibits peptidyl transferase.</a:t>
            </a:r>
          </a:p>
          <a:p>
            <a:endParaRPr lang="en-US" altLang="en-US" sz="1600"/>
          </a:p>
          <a:p>
            <a:r>
              <a:rPr lang="en-US" altLang="en-US" sz="1600" u="sng"/>
              <a:t>Tetracycline</a:t>
            </a:r>
            <a:r>
              <a:rPr lang="en-US" altLang="en-US" sz="1600"/>
              <a:t>:  Inhibits elongation by blocking delivery of AA-tRNA to A site.</a:t>
            </a:r>
          </a:p>
          <a:p>
            <a:r>
              <a:rPr lang="en-US" altLang="en-US" sz="1600"/>
              <a:t>  </a:t>
            </a:r>
          </a:p>
          <a:p>
            <a:r>
              <a:rPr lang="en-US" altLang="en-US" sz="1600" u="sng"/>
              <a:t>Erythromycin</a:t>
            </a:r>
            <a:r>
              <a:rPr lang="en-US" altLang="en-US" sz="1600"/>
              <a:t>:  Inhibits elongation by blocking translocation.</a:t>
            </a:r>
          </a:p>
        </p:txBody>
      </p:sp>
    </p:spTree>
    <p:extLst>
      <p:ext uri="{BB962C8B-B14F-4D97-AF65-F5344CB8AC3E}">
        <p14:creationId xmlns:p14="http://schemas.microsoft.com/office/powerpoint/2010/main" val="2691127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52400"/>
            <a:ext cx="9144000" cy="1143000"/>
          </a:xfrm>
        </p:spPr>
        <p:txBody>
          <a:bodyPr>
            <a:normAutofit fontScale="90000"/>
          </a:bodyPr>
          <a:lstStyle/>
          <a:p>
            <a:r>
              <a:rPr lang="en-US" altLang="en-US" sz="3600" b="1">
                <a:solidFill>
                  <a:srgbClr val="CC0000"/>
                </a:solidFill>
                <a:ea typeface="ＭＳ Ｐゴシック" pitchFamily="34" charset="-128"/>
              </a:rPr>
              <a:t>The hybrid-states translocation model for movement of tRNAs in the ribosome</a:t>
            </a:r>
            <a:r>
              <a:rPr lang="en-US" altLang="en-US" sz="4000" b="1">
                <a:solidFill>
                  <a:srgbClr val="CC0000"/>
                </a:solidFill>
                <a:ea typeface="ＭＳ Ｐゴシック" pitchFamily="34" charset="-128"/>
              </a:rPr>
              <a:t> </a:t>
            </a:r>
          </a:p>
        </p:txBody>
      </p:sp>
      <p:sp>
        <p:nvSpPr>
          <p:cNvPr id="13315" name="Text Box 3"/>
          <p:cNvSpPr txBox="1">
            <a:spLocks noChangeArrowheads="1"/>
          </p:cNvSpPr>
          <p:nvPr/>
        </p:nvSpPr>
        <p:spPr bwMode="auto">
          <a:xfrm>
            <a:off x="76200" y="6110288"/>
            <a:ext cx="146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a:t>Figure 20.36</a:t>
            </a:r>
          </a:p>
        </p:txBody>
      </p:sp>
      <p:pic>
        <p:nvPicPr>
          <p:cNvPr id="13316" name="Picture 4" descr="Macintosh HD:Applications:Microsoft Office 2004:Office:PPT_IB_SupportFiles:Images:09166_ch20_fig36.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57200" y="1427163"/>
            <a:ext cx="8229600" cy="466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p:cNvSpPr txBox="1">
            <a:spLocks noChangeArrowheads="1"/>
          </p:cNvSpPr>
          <p:nvPr/>
        </p:nvSpPr>
        <p:spPr bwMode="auto">
          <a:xfrm>
            <a:off x="76200" y="6477000"/>
            <a:ext cx="50800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3500">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sz="1200">
                <a:ea typeface="ヒラギノ角ゴ Pro W3" charset="-128"/>
              </a:rPr>
              <a:t>Adapted from Noller, H. F., et al., FEBS Lett. 514 (2002): 11-16.</a:t>
            </a:r>
          </a:p>
        </p:txBody>
      </p:sp>
    </p:spTree>
    <p:extLst>
      <p:ext uri="{BB962C8B-B14F-4D97-AF65-F5344CB8AC3E}">
        <p14:creationId xmlns:p14="http://schemas.microsoft.com/office/powerpoint/2010/main" val="1296225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584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381000"/>
            <a:ext cx="8077200" cy="838200"/>
          </a:xfrm>
        </p:spPr>
        <p:txBody>
          <a:bodyPr>
            <a:normAutofit fontScale="90000"/>
          </a:bodyPr>
          <a:lstStyle/>
          <a:p>
            <a:r>
              <a:rPr lang="en-US" altLang="en-US" sz="3200" dirty="0">
                <a:ea typeface="ＭＳ Ｐゴシック" pitchFamily="34" charset="-128"/>
              </a:rPr>
              <a:t>The ribosome proofreads codon-anticodon base pairing at the decoding step of the elongation cycle.</a:t>
            </a:r>
          </a:p>
        </p:txBody>
      </p:sp>
      <p:pic>
        <p:nvPicPr>
          <p:cNvPr id="7171" name="Picture 4" descr="DecodingFi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2651125"/>
            <a:ext cx="802322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5"/>
          <p:cNvSpPr txBox="1">
            <a:spLocks noChangeArrowheads="1"/>
          </p:cNvSpPr>
          <p:nvPr/>
        </p:nvSpPr>
        <p:spPr bwMode="auto">
          <a:xfrm>
            <a:off x="609600" y="6140450"/>
            <a:ext cx="3657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pPr>
              <a:spcBef>
                <a:spcPct val="50000"/>
              </a:spcBef>
            </a:pPr>
            <a:r>
              <a:rPr lang="en-US" altLang="en-US" sz="1600" dirty="0">
                <a:solidFill>
                  <a:schemeClr val="tx1"/>
                </a:solidFill>
              </a:rPr>
              <a:t>Ogle, J., et al.  TIBS 2003 28:259</a:t>
            </a:r>
          </a:p>
        </p:txBody>
      </p:sp>
      <p:sp>
        <p:nvSpPr>
          <p:cNvPr id="2" name="TextBox 1"/>
          <p:cNvSpPr txBox="1"/>
          <p:nvPr/>
        </p:nvSpPr>
        <p:spPr>
          <a:xfrm>
            <a:off x="3886200" y="1600200"/>
            <a:ext cx="4419600" cy="584775"/>
          </a:xfrm>
          <a:prstGeom prst="rect">
            <a:avLst/>
          </a:prstGeom>
          <a:noFill/>
        </p:spPr>
        <p:txBody>
          <a:bodyPr wrap="square" rtlCol="0">
            <a:spAutoFit/>
          </a:bodyPr>
          <a:lstStyle/>
          <a:p>
            <a:r>
              <a:rPr lang="en-US" sz="1600" dirty="0"/>
              <a:t>Base pairing correct = Accommodation and peptide bond formation.</a:t>
            </a:r>
          </a:p>
        </p:txBody>
      </p:sp>
      <p:sp>
        <p:nvSpPr>
          <p:cNvPr id="6" name="TextBox 5"/>
          <p:cNvSpPr txBox="1"/>
          <p:nvPr/>
        </p:nvSpPr>
        <p:spPr>
          <a:xfrm>
            <a:off x="4010247" y="5029200"/>
            <a:ext cx="4419600" cy="584775"/>
          </a:xfrm>
          <a:prstGeom prst="rect">
            <a:avLst/>
          </a:prstGeom>
          <a:noFill/>
        </p:spPr>
        <p:txBody>
          <a:bodyPr wrap="square" rtlCol="0">
            <a:spAutoFit/>
          </a:bodyPr>
          <a:lstStyle/>
          <a:p>
            <a:r>
              <a:rPr lang="en-US" sz="1600" dirty="0"/>
              <a:t>Base pairing incorrect = Rejection and removal of incorrect </a:t>
            </a:r>
            <a:r>
              <a:rPr lang="en-US" sz="1600" dirty="0" err="1"/>
              <a:t>tRNA</a:t>
            </a:r>
            <a:r>
              <a:rPr lang="en-US" sz="1600" dirty="0"/>
              <a:t>.</a:t>
            </a:r>
          </a:p>
        </p:txBody>
      </p:sp>
    </p:spTree>
    <p:extLst>
      <p:ext uri="{BB962C8B-B14F-4D97-AF65-F5344CB8AC3E}">
        <p14:creationId xmlns:p14="http://schemas.microsoft.com/office/powerpoint/2010/main" val="3345922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dirty="0"/>
              <a:t>Translation Termination</a:t>
            </a:r>
          </a:p>
        </p:txBody>
      </p:sp>
      <p:pic>
        <p:nvPicPr>
          <p:cNvPr id="9" name="Picture 8" descr="figure_18_27_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1676400"/>
            <a:ext cx="3173356" cy="4572000"/>
          </a:xfrm>
          <a:prstGeom prst="rect">
            <a:avLst/>
          </a:prstGeom>
        </p:spPr>
      </p:pic>
      <p:pic>
        <p:nvPicPr>
          <p:cNvPr id="11" name="Picture 10" descr="figure_18_27_0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5645" y="1676400"/>
            <a:ext cx="2755155" cy="4614672"/>
          </a:xfrm>
          <a:prstGeom prst="rect">
            <a:avLst/>
          </a:prstGeom>
        </p:spPr>
      </p:pic>
      <p:pic>
        <p:nvPicPr>
          <p:cNvPr id="12" name="Picture 11" descr="figure_18_27_0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1676400"/>
            <a:ext cx="2286000" cy="4572000"/>
          </a:xfrm>
          <a:prstGeom prst="rect">
            <a:avLst/>
          </a:prstGeom>
        </p:spPr>
      </p:pic>
    </p:spTree>
    <p:extLst>
      <p:ext uri="{BB962C8B-B14F-4D97-AF65-F5344CB8AC3E}">
        <p14:creationId xmlns:p14="http://schemas.microsoft.com/office/powerpoint/2010/main" val="411126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3"/>
          <p:cNvGrpSpPr>
            <a:grpSpLocks/>
          </p:cNvGrpSpPr>
          <p:nvPr/>
        </p:nvGrpSpPr>
        <p:grpSpPr bwMode="auto">
          <a:xfrm>
            <a:off x="1143000" y="1219200"/>
            <a:ext cx="7010400" cy="4191000"/>
            <a:chOff x="1701" y="5584"/>
            <a:chExt cx="6362" cy="5261"/>
          </a:xfrm>
        </p:grpSpPr>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 y="5584"/>
              <a:ext cx="3016" cy="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1" y="5584"/>
              <a:ext cx="3302" cy="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7" name="Text Box 6"/>
          <p:cNvSpPr txBox="1">
            <a:spLocks noChangeArrowheads="1"/>
          </p:cNvSpPr>
          <p:nvPr/>
        </p:nvSpPr>
        <p:spPr bwMode="auto">
          <a:xfrm>
            <a:off x="1524000" y="0"/>
            <a:ext cx="61293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pPr algn="ctr"/>
            <a:r>
              <a:rPr lang="en-US" altLang="en-US" sz="3200" b="1"/>
              <a:t>Molecular mimicry of EF-G and EF-Tu:AAtRNA</a:t>
            </a:r>
          </a:p>
        </p:txBody>
      </p:sp>
    </p:spTree>
    <p:extLst>
      <p:ext uri="{BB962C8B-B14F-4D97-AF65-F5344CB8AC3E}">
        <p14:creationId xmlns:p14="http://schemas.microsoft.com/office/powerpoint/2010/main" val="3425395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ew06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371600"/>
            <a:ext cx="360045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idx="4294967295"/>
          </p:nvPr>
        </p:nvSpPr>
        <p:spPr>
          <a:xfrm>
            <a:off x="609600" y="228600"/>
            <a:ext cx="7772400" cy="1143000"/>
          </a:xfrm>
        </p:spPr>
        <p:txBody>
          <a:bodyPr>
            <a:normAutofit fontScale="90000"/>
          </a:bodyPr>
          <a:lstStyle/>
          <a:p>
            <a:r>
              <a:rPr lang="en-US" altLang="en-US" sz="2800">
                <a:ea typeface="ＭＳ Ｐゴシック" pitchFamily="34" charset="-128"/>
              </a:rPr>
              <a:t>Release factors are also structurally similar to EF-1A-AAtRNA and EF-2 and bind to the same site.</a:t>
            </a:r>
            <a:r>
              <a:rPr lang="en-US" altLang="en-US">
                <a:ea typeface="ＭＳ Ｐゴシック" pitchFamily="34" charset="-128"/>
              </a:rPr>
              <a:t>  </a:t>
            </a:r>
          </a:p>
        </p:txBody>
      </p:sp>
    </p:spTree>
    <p:extLst>
      <p:ext uri="{BB962C8B-B14F-4D97-AF65-F5344CB8AC3E}">
        <p14:creationId xmlns:p14="http://schemas.microsoft.com/office/powerpoint/2010/main" val="1521867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Overview of Translation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990600"/>
            <a:ext cx="7322270" cy="5679353"/>
          </a:xfrm>
        </p:spPr>
      </p:pic>
    </p:spTree>
    <p:extLst>
      <p:ext uri="{BB962C8B-B14F-4D97-AF65-F5344CB8AC3E}">
        <p14:creationId xmlns:p14="http://schemas.microsoft.com/office/powerpoint/2010/main" val="3692512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3"/>
          <p:cNvSpPr txBox="1">
            <a:spLocks noChangeArrowheads="1"/>
          </p:cNvSpPr>
          <p:nvPr/>
        </p:nvSpPr>
        <p:spPr bwMode="auto">
          <a:xfrm>
            <a:off x="228600" y="228600"/>
            <a:ext cx="85629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sz="3200" b="1"/>
              <a:t>Energetics of prokaryotic protein synthesis</a:t>
            </a:r>
          </a:p>
        </p:txBody>
      </p:sp>
      <p:sp>
        <p:nvSpPr>
          <p:cNvPr id="1029" name="Text Box 5"/>
          <p:cNvSpPr txBox="1">
            <a:spLocks noChangeArrowheads="1"/>
          </p:cNvSpPr>
          <p:nvPr/>
        </p:nvSpPr>
        <p:spPr bwMode="auto">
          <a:xfrm>
            <a:off x="593725" y="1154113"/>
            <a:ext cx="4335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a:t>Energy cost for a prokaryotic protein:</a:t>
            </a:r>
          </a:p>
        </p:txBody>
      </p:sp>
      <p:sp>
        <p:nvSpPr>
          <p:cNvPr id="1030" name="Text Box 6"/>
          <p:cNvSpPr txBox="1">
            <a:spLocks noChangeArrowheads="1"/>
          </p:cNvSpPr>
          <p:nvPr/>
        </p:nvSpPr>
        <p:spPr bwMode="auto">
          <a:xfrm>
            <a:off x="592138" y="4784725"/>
            <a:ext cx="5126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a:t>What maintains fidelity of protein synthesis?</a:t>
            </a:r>
          </a:p>
        </p:txBody>
      </p:sp>
      <p:graphicFrame>
        <p:nvGraphicFramePr>
          <p:cNvPr id="1026" name="Object 7"/>
          <p:cNvGraphicFramePr>
            <a:graphicFrameLocks noChangeAspect="1"/>
          </p:cNvGraphicFramePr>
          <p:nvPr/>
        </p:nvGraphicFramePr>
        <p:xfrm>
          <a:off x="762000" y="1371600"/>
          <a:ext cx="7391400" cy="3289300"/>
        </p:xfrm>
        <a:graphic>
          <a:graphicData uri="http://schemas.openxmlformats.org/presentationml/2006/ole">
            <mc:AlternateContent xmlns:mc="http://schemas.openxmlformats.org/markup-compatibility/2006">
              <mc:Choice xmlns:v="urn:schemas-microsoft-com:vml" Requires="v">
                <p:oleObj spid="_x0000_s1070" name="Document" r:id="rId4" imgW="5486400" imgH="2627376" progId="Word.Document.8">
                  <p:embed/>
                </p:oleObj>
              </mc:Choice>
              <mc:Fallback>
                <p:oleObj name="Document" r:id="rId4" imgW="5486400" imgH="262737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371600"/>
                        <a:ext cx="7391400" cy="328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9"/>
          <p:cNvGraphicFramePr>
            <a:graphicFrameLocks noChangeAspect="1"/>
          </p:cNvGraphicFramePr>
          <p:nvPr/>
        </p:nvGraphicFramePr>
        <p:xfrm>
          <a:off x="609600" y="5410200"/>
          <a:ext cx="7772400" cy="495300"/>
        </p:xfrm>
        <a:graphic>
          <a:graphicData uri="http://schemas.openxmlformats.org/presentationml/2006/ole">
            <mc:AlternateContent xmlns:mc="http://schemas.openxmlformats.org/markup-compatibility/2006">
              <mc:Choice xmlns:v="urn:schemas-microsoft-com:vml" Requires="v">
                <p:oleObj spid="_x0000_s1071" name="Document" r:id="rId6" imgW="5486400" imgH="350520" progId="Word.Document.8">
                  <p:embed/>
                </p:oleObj>
              </mc:Choice>
              <mc:Fallback>
                <p:oleObj name="Document" r:id="rId6" imgW="5486400" imgH="35052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5410200"/>
                        <a:ext cx="77724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65279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305800" cy="1077218"/>
          </a:xfrm>
          <a:prstGeom prst="rect">
            <a:avLst/>
          </a:prstGeom>
          <a:noFill/>
        </p:spPr>
        <p:txBody>
          <a:bodyPr wrap="square" rtlCol="0">
            <a:spAutoFit/>
          </a:bodyPr>
          <a:lstStyle/>
          <a:p>
            <a:r>
              <a:rPr lang="en-US" sz="3200" dirty="0" err="1"/>
              <a:t>Puromycin</a:t>
            </a:r>
            <a:r>
              <a:rPr lang="en-US" sz="3200" dirty="0"/>
              <a:t> causes premature termination and release of the growing polypeptide.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562" y="1305818"/>
            <a:ext cx="2950932" cy="494258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381748"/>
            <a:ext cx="3962400" cy="4838958"/>
          </a:xfrm>
          <a:prstGeom prst="rect">
            <a:avLst/>
          </a:prstGeom>
        </p:spPr>
      </p:pic>
      <p:sp>
        <p:nvSpPr>
          <p:cNvPr id="5" name="TextBox 4"/>
          <p:cNvSpPr txBox="1"/>
          <p:nvPr/>
        </p:nvSpPr>
        <p:spPr>
          <a:xfrm>
            <a:off x="228600" y="6248400"/>
            <a:ext cx="8686800" cy="461665"/>
          </a:xfrm>
          <a:prstGeom prst="rect">
            <a:avLst/>
          </a:prstGeom>
          <a:noFill/>
        </p:spPr>
        <p:txBody>
          <a:bodyPr wrap="square" rtlCol="0">
            <a:spAutoFit/>
          </a:bodyPr>
          <a:lstStyle/>
          <a:p>
            <a:r>
              <a:rPr lang="en-US" dirty="0" err="1"/>
              <a:t>Puromycin</a:t>
            </a:r>
            <a:r>
              <a:rPr lang="en-US" dirty="0"/>
              <a:t> is a “molecular mimic” of the 3’ end of the AA-</a:t>
            </a:r>
            <a:r>
              <a:rPr lang="en-US" dirty="0" err="1"/>
              <a:t>tRNA</a:t>
            </a:r>
            <a:endParaRPr lang="en-US" dirty="0"/>
          </a:p>
        </p:txBody>
      </p:sp>
    </p:spTree>
    <p:extLst>
      <p:ext uri="{BB962C8B-B14F-4D97-AF65-F5344CB8AC3E}">
        <p14:creationId xmlns:p14="http://schemas.microsoft.com/office/powerpoint/2010/main" val="637413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3400" y="152400"/>
            <a:ext cx="79740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sz="3200" b="1"/>
              <a:t>Antibiotic inhibition of protein synthesis</a:t>
            </a:r>
          </a:p>
        </p:txBody>
      </p:sp>
      <p:sp>
        <p:nvSpPr>
          <p:cNvPr id="18435" name="Text Box 3"/>
          <p:cNvSpPr txBox="1">
            <a:spLocks noChangeArrowheads="1"/>
          </p:cNvSpPr>
          <p:nvPr/>
        </p:nvSpPr>
        <p:spPr bwMode="auto">
          <a:xfrm>
            <a:off x="212725" y="925513"/>
            <a:ext cx="86264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a:t>Antibiotics: inhibitors of cell growth (cytostatic) or cell survival (cytotoxic).</a:t>
            </a:r>
          </a:p>
          <a:p>
            <a:endParaRPr lang="en-US" altLang="en-US"/>
          </a:p>
          <a:p>
            <a:r>
              <a:rPr lang="en-US" altLang="en-US"/>
              <a:t>Derived from fungi or bacteria (they likely produce it to combat competitors for limited resources in nature).</a:t>
            </a:r>
          </a:p>
          <a:p>
            <a:endParaRPr lang="en-US" altLang="en-US"/>
          </a:p>
          <a:p>
            <a:endParaRPr lang="en-US" altLang="en-US"/>
          </a:p>
          <a:p>
            <a:endParaRPr lang="en-US" altLang="en-US"/>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4876800"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6"/>
          <p:cNvSpPr txBox="1">
            <a:spLocks noChangeArrowheads="1"/>
          </p:cNvSpPr>
          <p:nvPr/>
        </p:nvSpPr>
        <p:spPr bwMode="auto">
          <a:xfrm>
            <a:off x="5334000" y="5726113"/>
            <a:ext cx="3727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a:t>(</a:t>
            </a:r>
            <a:r>
              <a:rPr lang="en-US" altLang="en-US" i="1"/>
              <a:t>Don’t confuse with antibodies!</a:t>
            </a:r>
            <a:r>
              <a:rPr lang="en-US" altLang="en-US"/>
              <a:t>)</a:t>
            </a:r>
          </a:p>
        </p:txBody>
      </p:sp>
      <p:sp>
        <p:nvSpPr>
          <p:cNvPr id="18438" name="Text Box 8"/>
          <p:cNvSpPr txBox="1">
            <a:spLocks noChangeArrowheads="1"/>
          </p:cNvSpPr>
          <p:nvPr/>
        </p:nvSpPr>
        <p:spPr bwMode="auto">
          <a:xfrm>
            <a:off x="2895600" y="4191000"/>
            <a:ext cx="2090738" cy="396875"/>
          </a:xfrm>
          <a:prstGeom prst="rect">
            <a:avLst/>
          </a:prstGeom>
          <a:solidFill>
            <a:srgbClr val="FF442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a:t>Chloramphenicol</a:t>
            </a:r>
          </a:p>
        </p:txBody>
      </p:sp>
      <p:sp>
        <p:nvSpPr>
          <p:cNvPr id="18439" name="Text Box 9"/>
          <p:cNvSpPr txBox="1">
            <a:spLocks noChangeArrowheads="1"/>
          </p:cNvSpPr>
          <p:nvPr/>
        </p:nvSpPr>
        <p:spPr bwMode="auto">
          <a:xfrm>
            <a:off x="288925" y="6308725"/>
            <a:ext cx="1554163" cy="396875"/>
          </a:xfrm>
          <a:prstGeom prst="rect">
            <a:avLst/>
          </a:prstGeom>
          <a:solidFill>
            <a:srgbClr val="FF442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a:t>Tetracycline</a:t>
            </a:r>
          </a:p>
        </p:txBody>
      </p:sp>
      <p:sp>
        <p:nvSpPr>
          <p:cNvPr id="18440" name="Text Box 10"/>
          <p:cNvSpPr txBox="1">
            <a:spLocks noChangeArrowheads="1"/>
          </p:cNvSpPr>
          <p:nvPr/>
        </p:nvSpPr>
        <p:spPr bwMode="auto">
          <a:xfrm>
            <a:off x="3200400" y="6324600"/>
            <a:ext cx="1666875" cy="396875"/>
          </a:xfrm>
          <a:prstGeom prst="rect">
            <a:avLst/>
          </a:prstGeom>
          <a:solidFill>
            <a:srgbClr val="FF442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a:t>Erythromycin</a:t>
            </a:r>
          </a:p>
        </p:txBody>
      </p:sp>
      <p:sp>
        <p:nvSpPr>
          <p:cNvPr id="18441" name="Text Box 7"/>
          <p:cNvSpPr txBox="1">
            <a:spLocks noChangeArrowheads="1"/>
          </p:cNvSpPr>
          <p:nvPr/>
        </p:nvSpPr>
        <p:spPr bwMode="auto">
          <a:xfrm>
            <a:off x="593725" y="4191000"/>
            <a:ext cx="1666875" cy="396875"/>
          </a:xfrm>
          <a:prstGeom prst="rect">
            <a:avLst/>
          </a:prstGeom>
          <a:solidFill>
            <a:srgbClr val="FF442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a:t>Streptomycin</a:t>
            </a:r>
          </a:p>
        </p:txBody>
      </p:sp>
      <p:sp>
        <p:nvSpPr>
          <p:cNvPr id="18442" name="TextBox 9"/>
          <p:cNvSpPr txBox="1">
            <a:spLocks noChangeArrowheads="1"/>
          </p:cNvSpPr>
          <p:nvPr/>
        </p:nvSpPr>
        <p:spPr bwMode="auto">
          <a:xfrm>
            <a:off x="5181600" y="2209800"/>
            <a:ext cx="3810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r>
              <a:rPr lang="en-US" altLang="en-US" sz="1600" u="sng"/>
              <a:t>Streptomycin</a:t>
            </a:r>
            <a:r>
              <a:rPr lang="en-US" altLang="en-US" sz="1600"/>
              <a:t>: Inhibits initiation by blocking the binding of fMet-IF2.  (Also causes misreading of codons.)</a:t>
            </a:r>
          </a:p>
          <a:p>
            <a:endParaRPr lang="en-US" altLang="en-US" sz="1600"/>
          </a:p>
          <a:p>
            <a:r>
              <a:rPr lang="en-US" altLang="en-US" sz="1600" u="sng"/>
              <a:t>Chloramphenico</a:t>
            </a:r>
            <a:r>
              <a:rPr lang="en-US" altLang="en-US" sz="1600"/>
              <a:t>l:  Inhibits peptidyl transferase.</a:t>
            </a:r>
          </a:p>
          <a:p>
            <a:endParaRPr lang="en-US" altLang="en-US" sz="1600"/>
          </a:p>
          <a:p>
            <a:r>
              <a:rPr lang="en-US" altLang="en-US" sz="1600" u="sng"/>
              <a:t>Tetracycline</a:t>
            </a:r>
            <a:r>
              <a:rPr lang="en-US" altLang="en-US" sz="1600"/>
              <a:t>:  Inhibits elongation by blocking delivery of AA-tRNA to A site.</a:t>
            </a:r>
          </a:p>
          <a:p>
            <a:r>
              <a:rPr lang="en-US" altLang="en-US" sz="1600"/>
              <a:t>  </a:t>
            </a:r>
          </a:p>
          <a:p>
            <a:r>
              <a:rPr lang="en-US" altLang="en-US" sz="1600" u="sng"/>
              <a:t>Erythromycin</a:t>
            </a:r>
            <a:r>
              <a:rPr lang="en-US" altLang="en-US" sz="1600"/>
              <a:t>:  Inhibits elongation by blocking translocation.</a:t>
            </a:r>
          </a:p>
        </p:txBody>
      </p:sp>
    </p:spTree>
    <p:extLst>
      <p:ext uri="{BB962C8B-B14F-4D97-AF65-F5344CB8AC3E}">
        <p14:creationId xmlns:p14="http://schemas.microsoft.com/office/powerpoint/2010/main" val="966240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peptidebon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4470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5"/>
          <p:cNvSpPr txBox="1">
            <a:spLocks noChangeArrowheads="1"/>
          </p:cNvSpPr>
          <p:nvPr/>
        </p:nvSpPr>
        <p:spPr bwMode="auto">
          <a:xfrm>
            <a:off x="5486400" y="1295400"/>
            <a:ext cx="3048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a:solidFill>
                  <a:schemeClr val="tx2"/>
                </a:solidFill>
                <a:latin typeface="Arial" charset="0"/>
                <a:ea typeface="ＭＳ Ｐゴシック" pitchFamily="34" charset="-128"/>
              </a:defRPr>
            </a:lvl1pPr>
            <a:lvl2pPr marL="742950" indent="-285750">
              <a:defRPr sz="2000">
                <a:solidFill>
                  <a:schemeClr val="tx2"/>
                </a:solidFill>
                <a:latin typeface="Arial" charset="0"/>
                <a:ea typeface="ＭＳ Ｐゴシック" pitchFamily="34" charset="-128"/>
              </a:defRPr>
            </a:lvl2pPr>
            <a:lvl3pPr marL="1143000" indent="-228600">
              <a:defRPr sz="2000">
                <a:solidFill>
                  <a:schemeClr val="tx2"/>
                </a:solidFill>
                <a:latin typeface="Arial" charset="0"/>
                <a:ea typeface="ＭＳ Ｐゴシック" pitchFamily="34" charset="-128"/>
              </a:defRPr>
            </a:lvl3pPr>
            <a:lvl4pPr marL="1600200" indent="-228600">
              <a:defRPr sz="2000">
                <a:solidFill>
                  <a:schemeClr val="tx2"/>
                </a:solidFill>
                <a:latin typeface="Arial" charset="0"/>
                <a:ea typeface="ＭＳ Ｐゴシック" pitchFamily="34" charset="-128"/>
              </a:defRPr>
            </a:lvl4pPr>
            <a:lvl5pPr marL="2057400" indent="-22860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pPr>
              <a:spcBef>
                <a:spcPct val="50000"/>
              </a:spcBef>
            </a:pPr>
            <a:r>
              <a:rPr lang="en-US" altLang="en-US"/>
              <a:t>The positions of seven antibiotics and A-site (red) plus P-site (yellow) substrates bound to the peptidyl transferase center. The ribosome has been split open to reveal the lumen of the exit tunnel and adjacent regions of the peptidyl transferase site. The sites to which each of the antibiotics bind are all different, but there is extensive overlap </a:t>
            </a:r>
          </a:p>
        </p:txBody>
      </p:sp>
      <p:sp>
        <p:nvSpPr>
          <p:cNvPr id="19460" name="Rectangle 6"/>
          <p:cNvSpPr>
            <a:spLocks noGrp="1" noChangeArrowheads="1"/>
          </p:cNvSpPr>
          <p:nvPr>
            <p:ph type="title" idx="4294967295"/>
          </p:nvPr>
        </p:nvSpPr>
        <p:spPr>
          <a:xfrm>
            <a:off x="609600" y="0"/>
            <a:ext cx="7772400" cy="685800"/>
          </a:xfrm>
        </p:spPr>
        <p:txBody>
          <a:bodyPr>
            <a:normAutofit fontScale="90000"/>
          </a:bodyPr>
          <a:lstStyle/>
          <a:p>
            <a:r>
              <a:rPr lang="en-US" altLang="en-US" sz="4000">
                <a:ea typeface="ＭＳ Ｐゴシック" pitchFamily="34" charset="-128"/>
              </a:rPr>
              <a:t>Peptide bond formation inhibitors</a:t>
            </a:r>
          </a:p>
        </p:txBody>
      </p:sp>
    </p:spTree>
    <p:extLst>
      <p:ext uri="{BB962C8B-B14F-4D97-AF65-F5344CB8AC3E}">
        <p14:creationId xmlns:p14="http://schemas.microsoft.com/office/powerpoint/2010/main" val="1889455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a:t>Overview of Translation </a:t>
            </a:r>
            <a:r>
              <a:rPr lang="en-US" dirty="0"/>
              <a:t>Initiation</a:t>
            </a:r>
          </a:p>
        </p:txBody>
      </p:sp>
      <p:sp>
        <p:nvSpPr>
          <p:cNvPr id="3" name="Content Placeholder 2"/>
          <p:cNvSpPr>
            <a:spLocks noGrp="1"/>
          </p:cNvSpPr>
          <p:nvPr>
            <p:ph idx="1"/>
          </p:nvPr>
        </p:nvSpPr>
        <p:spPr>
          <a:xfrm>
            <a:off x="685800" y="1981200"/>
            <a:ext cx="3962400" cy="4114800"/>
          </a:xfrm>
        </p:spPr>
        <p:txBody>
          <a:bodyPr/>
          <a:lstStyle/>
          <a:p>
            <a:endParaRPr lang="en-US" dirty="0"/>
          </a:p>
        </p:txBody>
      </p:sp>
      <p:pic>
        <p:nvPicPr>
          <p:cNvPr id="4" name="Picture 3" descr="figure_18_15_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771" y="1219200"/>
            <a:ext cx="4276629" cy="5300472"/>
          </a:xfrm>
          <a:prstGeom prst="rect">
            <a:avLst/>
          </a:prstGeom>
        </p:spPr>
      </p:pic>
      <p:pic>
        <p:nvPicPr>
          <p:cNvPr id="5" name="Picture 4" descr="figure_18_15_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990600"/>
            <a:ext cx="3628655" cy="5715000"/>
          </a:xfrm>
          <a:prstGeom prst="rect">
            <a:avLst/>
          </a:prstGeom>
        </p:spPr>
      </p:pic>
    </p:spTree>
    <p:extLst>
      <p:ext uri="{BB962C8B-B14F-4D97-AF65-F5344CB8AC3E}">
        <p14:creationId xmlns:p14="http://schemas.microsoft.com/office/powerpoint/2010/main" val="77080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dirty="0"/>
              <a:t>Regulation of Translation Initiation</a:t>
            </a:r>
          </a:p>
        </p:txBody>
      </p:sp>
      <p:sp>
        <p:nvSpPr>
          <p:cNvPr id="3" name="Content Placeholder 2"/>
          <p:cNvSpPr>
            <a:spLocks noGrp="1"/>
          </p:cNvSpPr>
          <p:nvPr>
            <p:ph idx="1"/>
          </p:nvPr>
        </p:nvSpPr>
        <p:spPr>
          <a:xfrm>
            <a:off x="-76200" y="1447800"/>
            <a:ext cx="3962400" cy="838200"/>
          </a:xfrm>
        </p:spPr>
        <p:txBody>
          <a:bodyPr/>
          <a:lstStyle/>
          <a:p>
            <a:r>
              <a:rPr lang="en-US" sz="3000" dirty="0"/>
              <a:t>Initiation Factors</a:t>
            </a:r>
          </a:p>
        </p:txBody>
      </p:sp>
      <p:pic>
        <p:nvPicPr>
          <p:cNvPr id="6" name="Picture 5" descr="figure_18_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292798"/>
            <a:ext cx="5943600" cy="5108002"/>
          </a:xfrm>
          <a:prstGeom prst="rect">
            <a:avLst/>
          </a:prstGeom>
        </p:spPr>
      </p:pic>
      <p:sp>
        <p:nvSpPr>
          <p:cNvPr id="8" name="TextBox 7"/>
          <p:cNvSpPr txBox="1"/>
          <p:nvPr/>
        </p:nvSpPr>
        <p:spPr>
          <a:xfrm>
            <a:off x="0" y="2514600"/>
            <a:ext cx="3124200" cy="830997"/>
          </a:xfrm>
          <a:prstGeom prst="rect">
            <a:avLst/>
          </a:prstGeom>
          <a:noFill/>
        </p:spPr>
        <p:txBody>
          <a:bodyPr wrap="square" rtlCol="0">
            <a:spAutoFit/>
          </a:bodyPr>
          <a:lstStyle/>
          <a:p>
            <a:r>
              <a:rPr lang="en-US" dirty="0">
                <a:latin typeface="Calibri"/>
              </a:rPr>
              <a:t>Provide structural support</a:t>
            </a:r>
          </a:p>
        </p:txBody>
      </p:sp>
      <p:sp>
        <p:nvSpPr>
          <p:cNvPr id="9" name="TextBox 8"/>
          <p:cNvSpPr txBox="1"/>
          <p:nvPr/>
        </p:nvSpPr>
        <p:spPr>
          <a:xfrm>
            <a:off x="0" y="3505200"/>
            <a:ext cx="3124200" cy="830997"/>
          </a:xfrm>
          <a:prstGeom prst="rect">
            <a:avLst/>
          </a:prstGeom>
          <a:noFill/>
        </p:spPr>
        <p:txBody>
          <a:bodyPr wrap="square" rtlCol="0">
            <a:spAutoFit/>
          </a:bodyPr>
          <a:lstStyle/>
          <a:p>
            <a:r>
              <a:rPr lang="en-US" dirty="0">
                <a:latin typeface="Calibri"/>
              </a:rPr>
              <a:t>Recruit various translation factors</a:t>
            </a:r>
          </a:p>
        </p:txBody>
      </p:sp>
      <p:sp>
        <p:nvSpPr>
          <p:cNvPr id="10" name="TextBox 9"/>
          <p:cNvSpPr txBox="1"/>
          <p:nvPr/>
        </p:nvSpPr>
        <p:spPr>
          <a:xfrm>
            <a:off x="18902" y="4572000"/>
            <a:ext cx="3124200" cy="461665"/>
          </a:xfrm>
          <a:prstGeom prst="rect">
            <a:avLst/>
          </a:prstGeom>
          <a:noFill/>
        </p:spPr>
        <p:txBody>
          <a:bodyPr wrap="square" rtlCol="0">
            <a:spAutoFit/>
          </a:bodyPr>
          <a:lstStyle/>
          <a:p>
            <a:r>
              <a:rPr lang="en-US" dirty="0">
                <a:latin typeface="Calibri"/>
              </a:rPr>
              <a:t>Utilize GTP/ATP</a:t>
            </a:r>
          </a:p>
        </p:txBody>
      </p:sp>
    </p:spTree>
    <p:extLst>
      <p:ext uri="{BB962C8B-B14F-4D97-AF65-F5344CB8AC3E}">
        <p14:creationId xmlns:p14="http://schemas.microsoft.com/office/powerpoint/2010/main" val="381970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dirty="0"/>
              <a:t>Regulation of Translation Initiation</a:t>
            </a:r>
          </a:p>
        </p:txBody>
      </p:sp>
      <p:sp>
        <p:nvSpPr>
          <p:cNvPr id="3" name="Content Placeholder 2"/>
          <p:cNvSpPr>
            <a:spLocks noGrp="1"/>
          </p:cNvSpPr>
          <p:nvPr>
            <p:ph idx="1"/>
          </p:nvPr>
        </p:nvSpPr>
        <p:spPr>
          <a:xfrm>
            <a:off x="-76200" y="1447800"/>
            <a:ext cx="3962400" cy="838200"/>
          </a:xfrm>
        </p:spPr>
        <p:txBody>
          <a:bodyPr/>
          <a:lstStyle/>
          <a:p>
            <a:r>
              <a:rPr lang="en-US" sz="3000" dirty="0"/>
              <a:t>Initiator Met-</a:t>
            </a:r>
            <a:r>
              <a:rPr lang="en-US" sz="3000" dirty="0" err="1"/>
              <a:t>tRNA</a:t>
            </a:r>
            <a:r>
              <a:rPr lang="en-US" sz="3000" baseline="-25000" dirty="0" err="1"/>
              <a:t>i</a:t>
            </a:r>
            <a:endParaRPr lang="en-US" sz="3000" baseline="-25000" dirty="0"/>
          </a:p>
        </p:txBody>
      </p:sp>
      <p:sp>
        <p:nvSpPr>
          <p:cNvPr id="8" name="TextBox 7"/>
          <p:cNvSpPr txBox="1"/>
          <p:nvPr/>
        </p:nvSpPr>
        <p:spPr>
          <a:xfrm>
            <a:off x="0" y="2362200"/>
            <a:ext cx="4267200" cy="461665"/>
          </a:xfrm>
          <a:prstGeom prst="rect">
            <a:avLst/>
          </a:prstGeom>
          <a:noFill/>
        </p:spPr>
        <p:txBody>
          <a:bodyPr wrap="square" rtlCol="0">
            <a:spAutoFit/>
          </a:bodyPr>
          <a:lstStyle/>
          <a:p>
            <a:r>
              <a:rPr lang="en-US" dirty="0">
                <a:latin typeface="Calibri"/>
              </a:rPr>
              <a:t>Contains 1</a:t>
            </a:r>
            <a:r>
              <a:rPr lang="en-US" baseline="30000" dirty="0">
                <a:latin typeface="Calibri"/>
              </a:rPr>
              <a:t>st</a:t>
            </a:r>
            <a:r>
              <a:rPr lang="en-US" dirty="0">
                <a:latin typeface="Calibri"/>
              </a:rPr>
              <a:t> AA of new protein </a:t>
            </a:r>
          </a:p>
        </p:txBody>
      </p:sp>
      <p:sp>
        <p:nvSpPr>
          <p:cNvPr id="9" name="TextBox 8"/>
          <p:cNvSpPr txBox="1"/>
          <p:nvPr/>
        </p:nvSpPr>
        <p:spPr>
          <a:xfrm>
            <a:off x="0" y="3124200"/>
            <a:ext cx="4191000" cy="830997"/>
          </a:xfrm>
          <a:prstGeom prst="rect">
            <a:avLst/>
          </a:prstGeom>
          <a:noFill/>
        </p:spPr>
        <p:txBody>
          <a:bodyPr wrap="square" rtlCol="0">
            <a:spAutoFit/>
          </a:bodyPr>
          <a:lstStyle/>
          <a:p>
            <a:r>
              <a:rPr lang="en-US" dirty="0">
                <a:latin typeface="Calibri"/>
              </a:rPr>
              <a:t>Structurally distinct from other </a:t>
            </a:r>
            <a:r>
              <a:rPr lang="en-US" dirty="0" err="1">
                <a:latin typeface="Calibri"/>
              </a:rPr>
              <a:t>tRNA</a:t>
            </a:r>
            <a:r>
              <a:rPr lang="en-US" dirty="0">
                <a:latin typeface="Calibri"/>
              </a:rPr>
              <a:t> – diff nucleotide sequence</a:t>
            </a:r>
          </a:p>
        </p:txBody>
      </p:sp>
      <p:sp>
        <p:nvSpPr>
          <p:cNvPr id="10" name="TextBox 9"/>
          <p:cNvSpPr txBox="1"/>
          <p:nvPr/>
        </p:nvSpPr>
        <p:spPr>
          <a:xfrm>
            <a:off x="457200" y="3977204"/>
            <a:ext cx="3810000" cy="1446550"/>
          </a:xfrm>
          <a:prstGeom prst="rect">
            <a:avLst/>
          </a:prstGeom>
          <a:noFill/>
        </p:spPr>
        <p:txBody>
          <a:bodyPr wrap="square" rtlCol="0">
            <a:spAutoFit/>
          </a:bodyPr>
          <a:lstStyle/>
          <a:p>
            <a:r>
              <a:rPr lang="en-US" sz="2200" dirty="0">
                <a:latin typeface="Calibri"/>
              </a:rPr>
              <a:t>Only initiator Met-</a:t>
            </a:r>
            <a:r>
              <a:rPr lang="en-US" sz="2200" dirty="0" err="1">
                <a:latin typeface="Calibri"/>
              </a:rPr>
              <a:t>tRNA</a:t>
            </a:r>
            <a:r>
              <a:rPr lang="en-US" sz="2200" dirty="0">
                <a:latin typeface="Calibri"/>
              </a:rPr>
              <a:t> can bind to initiation factors .  All other AA-</a:t>
            </a:r>
            <a:r>
              <a:rPr lang="en-US" sz="2200" dirty="0" err="1">
                <a:latin typeface="Calibri"/>
              </a:rPr>
              <a:t>tRNAs</a:t>
            </a:r>
            <a:r>
              <a:rPr lang="en-US" sz="2200" dirty="0">
                <a:latin typeface="Calibri"/>
              </a:rPr>
              <a:t> bind to elongation factors.</a:t>
            </a:r>
          </a:p>
        </p:txBody>
      </p:sp>
      <p:pic>
        <p:nvPicPr>
          <p:cNvPr id="5" name="Picture 4" descr="figure_18_19_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828800"/>
            <a:ext cx="4876800" cy="4325162"/>
          </a:xfrm>
          <a:prstGeom prst="rect">
            <a:avLst/>
          </a:prstGeom>
        </p:spPr>
      </p:pic>
      <p:sp>
        <p:nvSpPr>
          <p:cNvPr id="11" name="TextBox 10"/>
          <p:cNvSpPr txBox="1"/>
          <p:nvPr/>
        </p:nvSpPr>
        <p:spPr>
          <a:xfrm>
            <a:off x="457200" y="5478959"/>
            <a:ext cx="3810000" cy="1107996"/>
          </a:xfrm>
          <a:prstGeom prst="rect">
            <a:avLst/>
          </a:prstGeom>
          <a:noFill/>
        </p:spPr>
        <p:txBody>
          <a:bodyPr wrap="square" rtlCol="0">
            <a:spAutoFit/>
          </a:bodyPr>
          <a:lstStyle/>
          <a:p>
            <a:r>
              <a:rPr lang="en-US" sz="2200" dirty="0">
                <a:latin typeface="Calibri"/>
              </a:rPr>
              <a:t>Only </a:t>
            </a:r>
            <a:r>
              <a:rPr lang="en-US" sz="2200" dirty="0" err="1">
                <a:latin typeface="Calibri"/>
              </a:rPr>
              <a:t>tRNA</a:t>
            </a:r>
            <a:r>
              <a:rPr lang="en-US" sz="2200" dirty="0">
                <a:latin typeface="Calibri"/>
              </a:rPr>
              <a:t> anticodon that is decoded in the P site of ribosome.</a:t>
            </a:r>
          </a:p>
        </p:txBody>
      </p:sp>
    </p:spTree>
    <p:extLst>
      <p:ext uri="{BB962C8B-B14F-4D97-AF65-F5344CB8AC3E}">
        <p14:creationId xmlns:p14="http://schemas.microsoft.com/office/powerpoint/2010/main" val="289335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dirty="0"/>
              <a:t>Regulation of Translation Initiation</a:t>
            </a:r>
          </a:p>
        </p:txBody>
      </p:sp>
      <p:sp>
        <p:nvSpPr>
          <p:cNvPr id="8" name="TextBox 7"/>
          <p:cNvSpPr txBox="1"/>
          <p:nvPr/>
        </p:nvSpPr>
        <p:spPr>
          <a:xfrm>
            <a:off x="0" y="2362200"/>
            <a:ext cx="4267200" cy="461665"/>
          </a:xfrm>
          <a:prstGeom prst="rect">
            <a:avLst/>
          </a:prstGeom>
          <a:noFill/>
        </p:spPr>
        <p:txBody>
          <a:bodyPr wrap="square" rtlCol="0">
            <a:spAutoFit/>
          </a:bodyPr>
          <a:lstStyle/>
          <a:p>
            <a:r>
              <a:rPr lang="en-US" dirty="0">
                <a:latin typeface="Calibri"/>
              </a:rPr>
              <a:t>eIF2-GTP binds to Met-</a:t>
            </a:r>
            <a:r>
              <a:rPr lang="en-US" dirty="0" err="1">
                <a:latin typeface="Calibri"/>
              </a:rPr>
              <a:t>tRNA</a:t>
            </a:r>
            <a:r>
              <a:rPr lang="en-US" baseline="-25000" dirty="0" err="1">
                <a:latin typeface="Calibri"/>
              </a:rPr>
              <a:t>i</a:t>
            </a:r>
            <a:endParaRPr lang="en-US" baseline="-25000" dirty="0">
              <a:latin typeface="Calibri"/>
            </a:endParaRPr>
          </a:p>
        </p:txBody>
      </p:sp>
      <p:sp>
        <p:nvSpPr>
          <p:cNvPr id="9" name="TextBox 8"/>
          <p:cNvSpPr txBox="1"/>
          <p:nvPr/>
        </p:nvSpPr>
        <p:spPr>
          <a:xfrm>
            <a:off x="0" y="3124200"/>
            <a:ext cx="4191000" cy="830997"/>
          </a:xfrm>
          <a:prstGeom prst="rect">
            <a:avLst/>
          </a:prstGeom>
          <a:noFill/>
        </p:spPr>
        <p:txBody>
          <a:bodyPr wrap="square" rtlCol="0">
            <a:spAutoFit/>
          </a:bodyPr>
          <a:lstStyle/>
          <a:p>
            <a:r>
              <a:rPr lang="en-US" dirty="0">
                <a:latin typeface="Calibri"/>
              </a:rPr>
              <a:t>Following </a:t>
            </a:r>
            <a:r>
              <a:rPr lang="en-US" dirty="0" err="1">
                <a:latin typeface="Calibri"/>
              </a:rPr>
              <a:t>preinitiation</a:t>
            </a:r>
            <a:r>
              <a:rPr lang="en-US" dirty="0">
                <a:latin typeface="Calibri"/>
              </a:rPr>
              <a:t> complex formation – GTP hydrolysis</a:t>
            </a:r>
          </a:p>
        </p:txBody>
      </p:sp>
      <p:sp>
        <p:nvSpPr>
          <p:cNvPr id="10" name="TextBox 9"/>
          <p:cNvSpPr txBox="1"/>
          <p:nvPr/>
        </p:nvSpPr>
        <p:spPr>
          <a:xfrm>
            <a:off x="0" y="4191000"/>
            <a:ext cx="3810000" cy="769441"/>
          </a:xfrm>
          <a:prstGeom prst="rect">
            <a:avLst/>
          </a:prstGeom>
          <a:noFill/>
        </p:spPr>
        <p:txBody>
          <a:bodyPr wrap="square" rtlCol="0">
            <a:spAutoFit/>
          </a:bodyPr>
          <a:lstStyle/>
          <a:p>
            <a:r>
              <a:rPr lang="en-US" sz="2200" dirty="0">
                <a:latin typeface="Calibri"/>
              </a:rPr>
              <a:t>Must recycle GDP</a:t>
            </a:r>
            <a:r>
              <a:rPr lang="en-US" sz="2200" dirty="0">
                <a:latin typeface="Wingdings"/>
                <a:ea typeface="Wingdings"/>
                <a:cs typeface="Wingdings"/>
                <a:sym typeface="Wingdings"/>
              </a:rPr>
              <a:t></a:t>
            </a:r>
            <a:r>
              <a:rPr lang="en-US" sz="2200" dirty="0">
                <a:latin typeface="Calibri"/>
                <a:sym typeface="Wingdings"/>
              </a:rPr>
              <a:t>GTP for  a new round of initiation</a:t>
            </a:r>
            <a:endParaRPr lang="en-US" sz="2200" dirty="0">
              <a:latin typeface="Calibri"/>
            </a:endParaRPr>
          </a:p>
        </p:txBody>
      </p:sp>
      <p:pic>
        <p:nvPicPr>
          <p:cNvPr id="5" name="Picture 4" descr="figure_18_19_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828800"/>
            <a:ext cx="4876800" cy="4325162"/>
          </a:xfrm>
          <a:prstGeom prst="rect">
            <a:avLst/>
          </a:prstGeom>
        </p:spPr>
      </p:pic>
    </p:spTree>
    <p:extLst>
      <p:ext uri="{BB962C8B-B14F-4D97-AF65-F5344CB8AC3E}">
        <p14:creationId xmlns:p14="http://schemas.microsoft.com/office/powerpoint/2010/main" val="59474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dirty="0"/>
              <a:t>Regulation of Translation Initiation</a:t>
            </a:r>
          </a:p>
        </p:txBody>
      </p:sp>
      <p:sp>
        <p:nvSpPr>
          <p:cNvPr id="3" name="Content Placeholder 2"/>
          <p:cNvSpPr>
            <a:spLocks noGrp="1"/>
          </p:cNvSpPr>
          <p:nvPr>
            <p:ph idx="1"/>
          </p:nvPr>
        </p:nvSpPr>
        <p:spPr>
          <a:xfrm>
            <a:off x="-76200" y="1447800"/>
            <a:ext cx="5181600" cy="838200"/>
          </a:xfrm>
        </p:spPr>
        <p:txBody>
          <a:bodyPr/>
          <a:lstStyle/>
          <a:p>
            <a:r>
              <a:rPr lang="en-US" sz="3000" dirty="0"/>
              <a:t>mRNA – 5’ cap</a:t>
            </a:r>
          </a:p>
        </p:txBody>
      </p:sp>
      <p:sp>
        <p:nvSpPr>
          <p:cNvPr id="8" name="TextBox 7"/>
          <p:cNvSpPr txBox="1"/>
          <p:nvPr/>
        </p:nvSpPr>
        <p:spPr>
          <a:xfrm>
            <a:off x="0" y="2362200"/>
            <a:ext cx="4876800" cy="461665"/>
          </a:xfrm>
          <a:prstGeom prst="rect">
            <a:avLst/>
          </a:prstGeom>
          <a:noFill/>
        </p:spPr>
        <p:txBody>
          <a:bodyPr wrap="square" rtlCol="0">
            <a:spAutoFit/>
          </a:bodyPr>
          <a:lstStyle/>
          <a:p>
            <a:r>
              <a:rPr lang="en-US" dirty="0">
                <a:latin typeface="Calibri"/>
              </a:rPr>
              <a:t>Connects mRNA and initiation factors</a:t>
            </a:r>
          </a:p>
        </p:txBody>
      </p:sp>
      <p:pic>
        <p:nvPicPr>
          <p:cNvPr id="4" name="Picture 3" descr="figure_18_19_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001697"/>
            <a:ext cx="3581399" cy="5322903"/>
          </a:xfrm>
          <a:prstGeom prst="rect">
            <a:avLst/>
          </a:prstGeom>
        </p:spPr>
      </p:pic>
    </p:spTree>
    <p:extLst>
      <p:ext uri="{BB962C8B-B14F-4D97-AF65-F5344CB8AC3E}">
        <p14:creationId xmlns:p14="http://schemas.microsoft.com/office/powerpoint/2010/main" val="26493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dirty="0"/>
              <a:t>Regulation of Translation Initiation</a:t>
            </a:r>
          </a:p>
        </p:txBody>
      </p:sp>
      <p:sp>
        <p:nvSpPr>
          <p:cNvPr id="3" name="Content Placeholder 2"/>
          <p:cNvSpPr>
            <a:spLocks noGrp="1"/>
          </p:cNvSpPr>
          <p:nvPr>
            <p:ph idx="1"/>
          </p:nvPr>
        </p:nvSpPr>
        <p:spPr>
          <a:xfrm>
            <a:off x="-76200" y="1447800"/>
            <a:ext cx="5181600" cy="838200"/>
          </a:xfrm>
        </p:spPr>
        <p:txBody>
          <a:bodyPr/>
          <a:lstStyle/>
          <a:p>
            <a:r>
              <a:rPr lang="en-US" sz="3000" dirty="0"/>
              <a:t>mRNA - </a:t>
            </a:r>
            <a:r>
              <a:rPr lang="en-US" sz="3000" dirty="0" err="1"/>
              <a:t>Kozak</a:t>
            </a:r>
            <a:r>
              <a:rPr lang="en-US" sz="3000" dirty="0"/>
              <a:t> Sequence</a:t>
            </a:r>
          </a:p>
        </p:txBody>
      </p:sp>
      <p:sp>
        <p:nvSpPr>
          <p:cNvPr id="8" name="TextBox 7"/>
          <p:cNvSpPr txBox="1"/>
          <p:nvPr/>
        </p:nvSpPr>
        <p:spPr>
          <a:xfrm>
            <a:off x="0" y="2209800"/>
            <a:ext cx="4267200" cy="461665"/>
          </a:xfrm>
          <a:prstGeom prst="rect">
            <a:avLst/>
          </a:prstGeom>
          <a:noFill/>
        </p:spPr>
        <p:txBody>
          <a:bodyPr wrap="square" rtlCol="0">
            <a:spAutoFit/>
          </a:bodyPr>
          <a:lstStyle/>
          <a:p>
            <a:r>
              <a:rPr lang="en-US" dirty="0">
                <a:latin typeface="Calibri"/>
              </a:rPr>
              <a:t>Establishes reading frame</a:t>
            </a:r>
          </a:p>
        </p:txBody>
      </p:sp>
      <p:pic>
        <p:nvPicPr>
          <p:cNvPr id="5" name="Picture 4" descr="figure_18_19_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133600"/>
            <a:ext cx="4876800" cy="3894242"/>
          </a:xfrm>
          <a:prstGeom prst="rect">
            <a:avLst/>
          </a:prstGeom>
        </p:spPr>
      </p:pic>
      <p:sp>
        <p:nvSpPr>
          <p:cNvPr id="9" name="TextBox 8"/>
          <p:cNvSpPr txBox="1"/>
          <p:nvPr/>
        </p:nvSpPr>
        <p:spPr>
          <a:xfrm>
            <a:off x="0" y="2819400"/>
            <a:ext cx="4495800" cy="830997"/>
          </a:xfrm>
          <a:prstGeom prst="rect">
            <a:avLst/>
          </a:prstGeom>
          <a:noFill/>
        </p:spPr>
        <p:txBody>
          <a:bodyPr wrap="square" rtlCol="0">
            <a:spAutoFit/>
          </a:bodyPr>
          <a:lstStyle/>
          <a:p>
            <a:r>
              <a:rPr lang="en-US" dirty="0" err="1">
                <a:latin typeface="Calibri"/>
              </a:rPr>
              <a:t>rRNA</a:t>
            </a:r>
            <a:r>
              <a:rPr lang="en-US" dirty="0">
                <a:latin typeface="Calibri"/>
              </a:rPr>
              <a:t> binds to mRNA through base pairing</a:t>
            </a:r>
          </a:p>
        </p:txBody>
      </p:sp>
    </p:spTree>
    <p:extLst>
      <p:ext uri="{BB962C8B-B14F-4D97-AF65-F5344CB8AC3E}">
        <p14:creationId xmlns:p14="http://schemas.microsoft.com/office/powerpoint/2010/main" val="375636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12325</TotalTime>
  <Words>1195</Words>
  <Application>Microsoft Office PowerPoint</Application>
  <PresentationFormat>On-screen Show (4:3)</PresentationFormat>
  <Paragraphs>143</Paragraphs>
  <Slides>33</Slides>
  <Notes>17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Arial</vt:lpstr>
      <vt:lpstr>Calibri</vt:lpstr>
      <vt:lpstr>Times</vt:lpstr>
      <vt:lpstr>Wingdings</vt:lpstr>
      <vt:lpstr>Office Theme</vt:lpstr>
      <vt:lpstr>Document</vt:lpstr>
      <vt:lpstr>Lecture 19 – Translation</vt:lpstr>
      <vt:lpstr>Learning Goals</vt:lpstr>
      <vt:lpstr>Overview of Translation</vt:lpstr>
      <vt:lpstr>Overview of Translation Initiation</vt:lpstr>
      <vt:lpstr>Regulation of Translation Initiation</vt:lpstr>
      <vt:lpstr>Regulation of Translation Initiation</vt:lpstr>
      <vt:lpstr>Regulation of Translation Initiation</vt:lpstr>
      <vt:lpstr>Regulation of Translation Initiation</vt:lpstr>
      <vt:lpstr>Regulation of Translation Initiation</vt:lpstr>
      <vt:lpstr>PowerPoint Presentation</vt:lpstr>
      <vt:lpstr>Translation Initiation Complete</vt:lpstr>
      <vt:lpstr>Elongation factors are required  for chain elongation </vt:lpstr>
      <vt:lpstr>Overview of Translation Elongation</vt:lpstr>
      <vt:lpstr>Translation Elongation: Decoding</vt:lpstr>
      <vt:lpstr>Translation Elongation: Peptide Bond Formation</vt:lpstr>
      <vt:lpstr>Translation Elongation: Peptide Bond Formation</vt:lpstr>
      <vt:lpstr>Translation Elongation</vt:lpstr>
      <vt:lpstr>Puromycin is an antibiotic that inhibits protein synthesis.  </vt:lpstr>
      <vt:lpstr>PowerPoint Presentation</vt:lpstr>
      <vt:lpstr>The fragment assay for  peptidyl transferase activity shows that rRNA alone has peptidyltransferase activity. </vt:lpstr>
      <vt:lpstr>The catalytic active site of the ribosome is RNA</vt:lpstr>
      <vt:lpstr>PowerPoint Presentation</vt:lpstr>
      <vt:lpstr>PowerPoint Presentation</vt:lpstr>
      <vt:lpstr>The hybrid-states translocation model for movement of tRNAs in the ribosome </vt:lpstr>
      <vt:lpstr>PowerPoint Presentation</vt:lpstr>
      <vt:lpstr>The ribosome proofreads codon-anticodon base pairing at the decoding step of the elongation cycle.</vt:lpstr>
      <vt:lpstr>Translation Termination</vt:lpstr>
      <vt:lpstr>PowerPoint Presentation</vt:lpstr>
      <vt:lpstr>Release factors are also structurally similar to EF-1A-AAtRNA and EF-2 and bind to the same site.  </vt:lpstr>
      <vt:lpstr>PowerPoint Presentation</vt:lpstr>
      <vt:lpstr>PowerPoint Presentation</vt:lpstr>
      <vt:lpstr>PowerPoint Presentation</vt:lpstr>
      <vt:lpstr>Peptide bond formation inhibitors</vt:lpstr>
    </vt:vector>
  </TitlesOfParts>
  <Company>Office 2004 Test Drive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BIMM100</dc:title>
  <dc:creator>Office 2004 Test Drive User</dc:creator>
  <cp:lastModifiedBy>C Glabe</cp:lastModifiedBy>
  <cp:revision>147</cp:revision>
  <dcterms:created xsi:type="dcterms:W3CDTF">2012-08-31T15:52:27Z</dcterms:created>
  <dcterms:modified xsi:type="dcterms:W3CDTF">2020-06-02T17:46:58Z</dcterms:modified>
</cp:coreProperties>
</file>