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6"/>
  </p:notesMasterIdLst>
  <p:sldIdLst>
    <p:sldId id="256" r:id="rId2"/>
    <p:sldId id="267" r:id="rId3"/>
    <p:sldId id="296" r:id="rId4"/>
    <p:sldId id="310" r:id="rId5"/>
    <p:sldId id="290" r:id="rId6"/>
    <p:sldId id="300" r:id="rId7"/>
    <p:sldId id="303" r:id="rId8"/>
    <p:sldId id="336" r:id="rId9"/>
    <p:sldId id="337" r:id="rId10"/>
    <p:sldId id="338" r:id="rId11"/>
    <p:sldId id="304" r:id="rId12"/>
    <p:sldId id="339" r:id="rId13"/>
    <p:sldId id="340" r:id="rId14"/>
    <p:sldId id="306" r:id="rId15"/>
    <p:sldId id="315" r:id="rId16"/>
    <p:sldId id="334" r:id="rId17"/>
    <p:sldId id="316" r:id="rId18"/>
    <p:sldId id="307" r:id="rId19"/>
    <p:sldId id="313" r:id="rId20"/>
    <p:sldId id="341" r:id="rId21"/>
    <p:sldId id="342" r:id="rId22"/>
    <p:sldId id="343" r:id="rId23"/>
    <p:sldId id="344" r:id="rId24"/>
    <p:sldId id="309" r:id="rId2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87167" autoAdjust="0"/>
  </p:normalViewPr>
  <p:slideViewPr>
    <p:cSldViewPr>
      <p:cViewPr varScale="1">
        <p:scale>
          <a:sx n="59" d="100"/>
          <a:sy n="59" d="100"/>
        </p:scale>
        <p:origin x="8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Calibri"/>
              </a:defRPr>
            </a:lvl1pPr>
          </a:lstStyle>
          <a:p>
            <a:endParaRPr lang="en-US" dirty="0"/>
          </a:p>
        </p:txBody>
      </p:sp>
      <p:sp>
        <p:nvSpPr>
          <p:cNvPr id="122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Calibri"/>
              </a:defRPr>
            </a:lvl1pPr>
          </a:lstStyle>
          <a:p>
            <a:endParaRPr lang="en-US" dirty="0"/>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2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Calibri"/>
              </a:defRPr>
            </a:lvl1pPr>
          </a:lstStyle>
          <a:p>
            <a:endParaRPr lang="en-US" dirty="0"/>
          </a:p>
        </p:txBody>
      </p:sp>
      <p:sp>
        <p:nvSpPr>
          <p:cNvPr id="122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Calibri"/>
              </a:defRPr>
            </a:lvl1pPr>
          </a:lstStyle>
          <a:p>
            <a:fld id="{2AD644A0-CDDF-F142-9894-B256834EE4C5}" type="slidenum">
              <a:rPr lang="en-US" smtClean="0"/>
              <a:pPr/>
              <a:t>‹#›</a:t>
            </a:fld>
            <a:endParaRPr lang="en-US" dirty="0"/>
          </a:p>
        </p:txBody>
      </p:sp>
    </p:spTree>
    <p:extLst>
      <p:ext uri="{BB962C8B-B14F-4D97-AF65-F5344CB8AC3E}">
        <p14:creationId xmlns:p14="http://schemas.microsoft.com/office/powerpoint/2010/main" val="41951408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a:ea typeface="ＭＳ Ｐゴシック" charset="-128"/>
        <a:cs typeface="ＭＳ Ｐゴシック" charset="-128"/>
      </a:defRPr>
    </a:lvl1pPr>
    <a:lvl2pPr marL="457200" algn="l" rtl="0" fontAlgn="base">
      <a:spcBef>
        <a:spcPct val="30000"/>
      </a:spcBef>
      <a:spcAft>
        <a:spcPct val="0"/>
      </a:spcAft>
      <a:defRPr sz="1200" kern="1200">
        <a:solidFill>
          <a:schemeClr val="tx1"/>
        </a:solidFill>
        <a:latin typeface="Calibri"/>
        <a:ea typeface="ＭＳ Ｐゴシック" charset="-128"/>
        <a:cs typeface="+mn-cs"/>
      </a:defRPr>
    </a:lvl2pPr>
    <a:lvl3pPr marL="914400" algn="l" rtl="0" fontAlgn="base">
      <a:spcBef>
        <a:spcPct val="30000"/>
      </a:spcBef>
      <a:spcAft>
        <a:spcPct val="0"/>
      </a:spcAft>
      <a:defRPr sz="1200" kern="1200">
        <a:solidFill>
          <a:schemeClr val="tx1"/>
        </a:solidFill>
        <a:latin typeface="Calibri"/>
        <a:ea typeface="ＭＳ Ｐゴシック" charset="-128"/>
        <a:cs typeface="+mn-cs"/>
      </a:defRPr>
    </a:lvl3pPr>
    <a:lvl4pPr marL="1371600" algn="l" rtl="0" fontAlgn="base">
      <a:spcBef>
        <a:spcPct val="30000"/>
      </a:spcBef>
      <a:spcAft>
        <a:spcPct val="0"/>
      </a:spcAft>
      <a:defRPr sz="1200" kern="1200">
        <a:solidFill>
          <a:schemeClr val="tx1"/>
        </a:solidFill>
        <a:latin typeface="Calibri"/>
        <a:ea typeface="ＭＳ Ｐゴシック" charset="-128"/>
        <a:cs typeface="+mn-cs"/>
      </a:defRPr>
    </a:lvl4pPr>
    <a:lvl5pPr marL="1828800" algn="l" rtl="0" fontAlgn="base">
      <a:spcBef>
        <a:spcPct val="30000"/>
      </a:spcBef>
      <a:spcAft>
        <a:spcPct val="0"/>
      </a:spcAft>
      <a:defRPr sz="1200" kern="1200">
        <a:solidFill>
          <a:schemeClr val="tx1"/>
        </a:solidFill>
        <a:latin typeface="Calibri"/>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64CD98-9E26-7845-BAB9-E62B0DFB4340}" type="slidenum">
              <a:rPr lang="en-US"/>
              <a:pPr/>
              <a:t>1</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D644A0-CDDF-F142-9894-B256834EE4C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D644A0-CDDF-F142-9894-B256834EE4C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D644A0-CDDF-F142-9894-B256834EE4C5}"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74606-A5C0-0D4E-B1A3-45566BFB93BE}" type="slidenum">
              <a:rPr lang="en-US" smtClean="0"/>
              <a:pPr/>
              <a:t>‹#›</a:t>
            </a:fld>
            <a:endParaRPr lang="en-US"/>
          </a:p>
        </p:txBody>
      </p:sp>
    </p:spTree>
    <p:extLst>
      <p:ext uri="{BB962C8B-B14F-4D97-AF65-F5344CB8AC3E}">
        <p14:creationId xmlns:p14="http://schemas.microsoft.com/office/powerpoint/2010/main" val="883751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E3F138-33CE-7F47-9AFB-AE0AFFE3146A}" type="slidenum">
              <a:rPr lang="en-US" smtClean="0"/>
              <a:pPr/>
              <a:t>‹#›</a:t>
            </a:fld>
            <a:endParaRPr lang="en-US"/>
          </a:p>
        </p:txBody>
      </p:sp>
    </p:spTree>
    <p:extLst>
      <p:ext uri="{BB962C8B-B14F-4D97-AF65-F5344CB8AC3E}">
        <p14:creationId xmlns:p14="http://schemas.microsoft.com/office/powerpoint/2010/main" val="3024347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7A468-495E-6445-A616-A1F194583010}" type="slidenum">
              <a:rPr lang="en-US" smtClean="0"/>
              <a:pPr/>
              <a:t>‹#›</a:t>
            </a:fld>
            <a:endParaRPr lang="en-US"/>
          </a:p>
        </p:txBody>
      </p:sp>
    </p:spTree>
    <p:extLst>
      <p:ext uri="{BB962C8B-B14F-4D97-AF65-F5344CB8AC3E}">
        <p14:creationId xmlns:p14="http://schemas.microsoft.com/office/powerpoint/2010/main" val="699694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83DD1-683E-3A41-AFB5-08F91B633E15}" type="slidenum">
              <a:rPr lang="en-US" smtClean="0"/>
              <a:pPr/>
              <a:t>‹#›</a:t>
            </a:fld>
            <a:endParaRPr lang="en-US"/>
          </a:p>
        </p:txBody>
      </p:sp>
    </p:spTree>
    <p:extLst>
      <p:ext uri="{BB962C8B-B14F-4D97-AF65-F5344CB8AC3E}">
        <p14:creationId xmlns:p14="http://schemas.microsoft.com/office/powerpoint/2010/main" val="1753644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7F53D-4CCD-D147-96BD-879FB1EC304F}" type="slidenum">
              <a:rPr lang="en-US" smtClean="0"/>
              <a:pPr/>
              <a:t>‹#›</a:t>
            </a:fld>
            <a:endParaRPr lang="en-US"/>
          </a:p>
        </p:txBody>
      </p:sp>
    </p:spTree>
    <p:extLst>
      <p:ext uri="{BB962C8B-B14F-4D97-AF65-F5344CB8AC3E}">
        <p14:creationId xmlns:p14="http://schemas.microsoft.com/office/powerpoint/2010/main" val="2034956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ABD32-F610-DE44-9D72-F435A11C2897}" type="slidenum">
              <a:rPr lang="en-US" smtClean="0"/>
              <a:pPr/>
              <a:t>‹#›</a:t>
            </a:fld>
            <a:endParaRPr lang="en-US"/>
          </a:p>
        </p:txBody>
      </p:sp>
    </p:spTree>
    <p:extLst>
      <p:ext uri="{BB962C8B-B14F-4D97-AF65-F5344CB8AC3E}">
        <p14:creationId xmlns:p14="http://schemas.microsoft.com/office/powerpoint/2010/main" val="2292793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9C620D-8A6A-4D4F-A699-B7E918DC840B}" type="slidenum">
              <a:rPr lang="en-US" smtClean="0"/>
              <a:pPr/>
              <a:t>‹#›</a:t>
            </a:fld>
            <a:endParaRPr lang="en-US"/>
          </a:p>
        </p:txBody>
      </p:sp>
    </p:spTree>
    <p:extLst>
      <p:ext uri="{BB962C8B-B14F-4D97-AF65-F5344CB8AC3E}">
        <p14:creationId xmlns:p14="http://schemas.microsoft.com/office/powerpoint/2010/main" val="167941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179049-CBAE-D44F-A11D-BCDABF88B43C}" type="slidenum">
              <a:rPr lang="en-US" smtClean="0"/>
              <a:pPr/>
              <a:t>‹#›</a:t>
            </a:fld>
            <a:endParaRPr lang="en-US"/>
          </a:p>
        </p:txBody>
      </p:sp>
    </p:spTree>
    <p:extLst>
      <p:ext uri="{BB962C8B-B14F-4D97-AF65-F5344CB8AC3E}">
        <p14:creationId xmlns:p14="http://schemas.microsoft.com/office/powerpoint/2010/main" val="1909506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63563-9B91-1D42-A9A9-1C0A02C51A4D}" type="slidenum">
              <a:rPr lang="en-US" smtClean="0"/>
              <a:pPr/>
              <a:t>‹#›</a:t>
            </a:fld>
            <a:endParaRPr lang="en-US"/>
          </a:p>
        </p:txBody>
      </p:sp>
    </p:spTree>
    <p:extLst>
      <p:ext uri="{BB962C8B-B14F-4D97-AF65-F5344CB8AC3E}">
        <p14:creationId xmlns:p14="http://schemas.microsoft.com/office/powerpoint/2010/main" val="477265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80E03D-4795-1246-A8E3-49AC32C08745}" type="slidenum">
              <a:rPr lang="en-US" smtClean="0"/>
              <a:pPr/>
              <a:t>‹#›</a:t>
            </a:fld>
            <a:endParaRPr lang="en-US"/>
          </a:p>
        </p:txBody>
      </p:sp>
    </p:spTree>
    <p:extLst>
      <p:ext uri="{BB962C8B-B14F-4D97-AF65-F5344CB8AC3E}">
        <p14:creationId xmlns:p14="http://schemas.microsoft.com/office/powerpoint/2010/main" val="3120911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DCF3DA-FB13-5C42-8B3F-E4850ECB0857}" type="slidenum">
              <a:rPr lang="en-US" smtClean="0"/>
              <a:pPr/>
              <a:t>‹#›</a:t>
            </a:fld>
            <a:endParaRPr lang="en-US"/>
          </a:p>
        </p:txBody>
      </p:sp>
    </p:spTree>
    <p:extLst>
      <p:ext uri="{BB962C8B-B14F-4D97-AF65-F5344CB8AC3E}">
        <p14:creationId xmlns:p14="http://schemas.microsoft.com/office/powerpoint/2010/main" val="2857239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47219F-7337-2A44-B01E-F391722ACC3B}" type="slidenum">
              <a:rPr lang="en-US" smtClean="0"/>
              <a:pPr/>
              <a:t>‹#›</a:t>
            </a:fld>
            <a:endParaRPr lang="en-US" dirty="0"/>
          </a:p>
        </p:txBody>
      </p:sp>
    </p:spTree>
    <p:extLst>
      <p:ext uri="{BB962C8B-B14F-4D97-AF65-F5344CB8AC3E}">
        <p14:creationId xmlns:p14="http://schemas.microsoft.com/office/powerpoint/2010/main" val="2398020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304800"/>
            <a:ext cx="8991600" cy="533400"/>
          </a:xfrm>
        </p:spPr>
        <p:txBody>
          <a:bodyPr>
            <a:normAutofit fontScale="90000"/>
          </a:bodyPr>
          <a:lstStyle/>
          <a:p>
            <a:r>
              <a:rPr lang="en-US" sz="4000" dirty="0"/>
              <a:t>Lecture 11 – Prokaryotic Transcription</a:t>
            </a:r>
            <a:endParaRPr lang="en-US" dirty="0"/>
          </a:p>
        </p:txBody>
      </p:sp>
      <p:sp>
        <p:nvSpPr>
          <p:cNvPr id="2051" name="Rectangle 3"/>
          <p:cNvSpPr>
            <a:spLocks noGrp="1" noChangeArrowheads="1"/>
          </p:cNvSpPr>
          <p:nvPr>
            <p:ph idx="1"/>
          </p:nvPr>
        </p:nvSpPr>
        <p:spPr>
          <a:xfrm>
            <a:off x="304800" y="1524000"/>
            <a:ext cx="8229600" cy="5257800"/>
          </a:xfrm>
        </p:spPr>
        <p:txBody>
          <a:bodyPr>
            <a:normAutofit/>
          </a:bodyPr>
          <a:lstStyle/>
          <a:p>
            <a:pPr marL="812800" indent="-812800">
              <a:lnSpc>
                <a:spcPct val="90000"/>
              </a:lnSpc>
              <a:buFont typeface="Arial" charset="0"/>
              <a:buAutoNum type="romanUcPeriod"/>
            </a:pPr>
            <a:r>
              <a:rPr lang="en-US" dirty="0"/>
              <a:t>Transcription Basics</a:t>
            </a:r>
          </a:p>
          <a:p>
            <a:pPr marL="812800" indent="-812800">
              <a:lnSpc>
                <a:spcPct val="90000"/>
              </a:lnSpc>
              <a:buFont typeface="Arial" charset="0"/>
              <a:buAutoNum type="romanUcPeriod"/>
            </a:pPr>
            <a:r>
              <a:rPr lang="en-US" dirty="0"/>
              <a:t>RNA polymerase</a:t>
            </a:r>
          </a:p>
          <a:p>
            <a:pPr marL="812800" indent="-812800">
              <a:lnSpc>
                <a:spcPct val="90000"/>
              </a:lnSpc>
              <a:buFont typeface="Arial" charset="0"/>
              <a:buAutoNum type="romanUcPeriod"/>
            </a:pPr>
            <a:r>
              <a:rPr lang="en-US" dirty="0"/>
              <a:t>Promoters</a:t>
            </a:r>
          </a:p>
          <a:p>
            <a:pPr marL="812800" indent="-812800">
              <a:lnSpc>
                <a:spcPct val="90000"/>
              </a:lnSpc>
              <a:buFont typeface="Arial" charset="0"/>
              <a:buAutoNum type="romanUcPeriod"/>
            </a:pPr>
            <a:r>
              <a:rPr lang="en-US" dirty="0"/>
              <a:t>Transcription factors</a:t>
            </a:r>
          </a:p>
          <a:p>
            <a:pPr marL="812800" indent="-812800">
              <a:lnSpc>
                <a:spcPct val="90000"/>
              </a:lnSpc>
              <a:buFont typeface="Arial" charset="0"/>
              <a:buAutoNum type="romanUcPeriod"/>
            </a:pPr>
            <a:r>
              <a:rPr lang="en-US" dirty="0"/>
              <a:t>Transcription</a:t>
            </a:r>
          </a:p>
          <a:p>
            <a:pPr marL="1212850" lvl="1" indent="-812800">
              <a:lnSpc>
                <a:spcPct val="90000"/>
              </a:lnSpc>
              <a:buFont typeface="+mj-lt"/>
              <a:buAutoNum type="alphaUcPeriod"/>
            </a:pPr>
            <a:r>
              <a:rPr lang="en-US" dirty="0"/>
              <a:t>Initiation</a:t>
            </a:r>
          </a:p>
          <a:p>
            <a:pPr marL="1212850" lvl="1" indent="-812800">
              <a:lnSpc>
                <a:spcPct val="90000"/>
              </a:lnSpc>
              <a:buFont typeface="+mj-lt"/>
              <a:buAutoNum type="alphaUcPeriod"/>
            </a:pPr>
            <a:r>
              <a:rPr lang="en-US" dirty="0"/>
              <a:t>Elongation</a:t>
            </a:r>
          </a:p>
          <a:p>
            <a:pPr marL="1212850" lvl="1" indent="-812800">
              <a:lnSpc>
                <a:spcPct val="90000"/>
              </a:lnSpc>
              <a:buFont typeface="+mj-lt"/>
              <a:buAutoNum type="alphaUcPeriod"/>
            </a:pPr>
            <a:r>
              <a:rPr lang="en-US" dirty="0"/>
              <a:t>Termination</a:t>
            </a:r>
          </a:p>
          <a:p>
            <a:pPr marL="0" indent="0">
              <a:lnSpc>
                <a:spcPct val="90000"/>
              </a:lnSpc>
              <a:buNone/>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602992"/>
            <a:ext cx="8534400" cy="1652016"/>
          </a:xfrm>
          <a:prstGeom prst="rect">
            <a:avLst/>
          </a:prstGeom>
        </p:spPr>
      </p:pic>
      <p:sp>
        <p:nvSpPr>
          <p:cNvPr id="3" name="TextBox 2">
            <a:extLst>
              <a:ext uri="{FF2B5EF4-FFF2-40B4-BE49-F238E27FC236}">
                <a16:creationId xmlns:a16="http://schemas.microsoft.com/office/drawing/2014/main" id="{5C7D6518-0999-431A-A816-CCF6FFAED261}"/>
              </a:ext>
            </a:extLst>
          </p:cNvPr>
          <p:cNvSpPr txBox="1"/>
          <p:nvPr/>
        </p:nvSpPr>
        <p:spPr>
          <a:xfrm>
            <a:off x="762000" y="381000"/>
            <a:ext cx="7543800" cy="1200329"/>
          </a:xfrm>
          <a:prstGeom prst="rect">
            <a:avLst/>
          </a:prstGeom>
          <a:noFill/>
        </p:spPr>
        <p:txBody>
          <a:bodyPr wrap="square" rtlCol="0">
            <a:spAutoFit/>
          </a:bodyPr>
          <a:lstStyle/>
          <a:p>
            <a:r>
              <a:rPr lang="en-US" dirty="0"/>
              <a:t>The coding strand of the DNA has the same sequence as the RNA transcription product, except U in the RNA substitutes for T in DNA.</a:t>
            </a:r>
          </a:p>
        </p:txBody>
      </p:sp>
    </p:spTree>
    <p:extLst>
      <p:ext uri="{BB962C8B-B14F-4D97-AF65-F5344CB8AC3E}">
        <p14:creationId xmlns:p14="http://schemas.microsoft.com/office/powerpoint/2010/main" val="2196906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143000"/>
          </a:xfrm>
        </p:spPr>
        <p:txBody>
          <a:bodyPr/>
          <a:lstStyle/>
          <a:p>
            <a:r>
              <a:rPr lang="en-US" dirty="0"/>
              <a:t>Transcription – Brief Overview</a:t>
            </a:r>
          </a:p>
        </p:txBody>
      </p:sp>
      <p:sp>
        <p:nvSpPr>
          <p:cNvPr id="3" name="Content Placeholder 2"/>
          <p:cNvSpPr>
            <a:spLocks noGrp="1"/>
          </p:cNvSpPr>
          <p:nvPr>
            <p:ph idx="1"/>
          </p:nvPr>
        </p:nvSpPr>
        <p:spPr/>
        <p:txBody>
          <a:bodyPr/>
          <a:lstStyle/>
          <a:p>
            <a:endParaRPr lang="en-US"/>
          </a:p>
        </p:txBody>
      </p:sp>
      <p:pic>
        <p:nvPicPr>
          <p:cNvPr id="4" name="Picture 3" descr="figure_15_0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066800"/>
            <a:ext cx="6934200" cy="5512714"/>
          </a:xfrm>
          <a:prstGeom prst="rect">
            <a:avLst/>
          </a:prstGeom>
        </p:spPr>
      </p:pic>
    </p:spTree>
    <p:extLst>
      <p:ext uri="{BB962C8B-B14F-4D97-AF65-F5344CB8AC3E}">
        <p14:creationId xmlns:p14="http://schemas.microsoft.com/office/powerpoint/2010/main" val="4115372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3FBFF6-1B13-4312-829F-46E902534542}"/>
              </a:ext>
            </a:extLst>
          </p:cNvPr>
          <p:cNvSpPr txBox="1"/>
          <p:nvPr/>
        </p:nvSpPr>
        <p:spPr>
          <a:xfrm>
            <a:off x="1905000" y="304800"/>
            <a:ext cx="5181600" cy="461665"/>
          </a:xfrm>
          <a:prstGeom prst="rect">
            <a:avLst/>
          </a:prstGeom>
          <a:noFill/>
        </p:spPr>
        <p:txBody>
          <a:bodyPr wrap="square" rtlCol="0">
            <a:spAutoFit/>
          </a:bodyPr>
          <a:lstStyle/>
          <a:p>
            <a:r>
              <a:rPr lang="en-US" dirty="0"/>
              <a:t>Antibiotic inhibitors of transcription.  </a:t>
            </a:r>
          </a:p>
        </p:txBody>
      </p:sp>
      <p:pic>
        <p:nvPicPr>
          <p:cNvPr id="4" name="Picture 3">
            <a:extLst>
              <a:ext uri="{FF2B5EF4-FFF2-40B4-BE49-F238E27FC236}">
                <a16:creationId xmlns:a16="http://schemas.microsoft.com/office/drawing/2014/main" id="{B7F5068E-4ABA-4295-A4F1-0619EB88339C}"/>
              </a:ext>
            </a:extLst>
          </p:cNvPr>
          <p:cNvPicPr>
            <a:picLocks noChangeAspect="1"/>
          </p:cNvPicPr>
          <p:nvPr/>
        </p:nvPicPr>
        <p:blipFill>
          <a:blip r:embed="rId2"/>
          <a:stretch>
            <a:fillRect/>
          </a:stretch>
        </p:blipFill>
        <p:spPr>
          <a:xfrm>
            <a:off x="1828800" y="1137214"/>
            <a:ext cx="5181600" cy="5589722"/>
          </a:xfrm>
          <a:prstGeom prst="rect">
            <a:avLst/>
          </a:prstGeom>
        </p:spPr>
      </p:pic>
    </p:spTree>
    <p:extLst>
      <p:ext uri="{BB962C8B-B14F-4D97-AF65-F5344CB8AC3E}">
        <p14:creationId xmlns:p14="http://schemas.microsoft.com/office/powerpoint/2010/main" val="885077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FD6092-03AE-49A1-8F51-37C2B05536E5}"/>
              </a:ext>
            </a:extLst>
          </p:cNvPr>
          <p:cNvSpPr txBox="1"/>
          <p:nvPr/>
        </p:nvSpPr>
        <p:spPr>
          <a:xfrm>
            <a:off x="1905000" y="304800"/>
            <a:ext cx="5181600" cy="461665"/>
          </a:xfrm>
          <a:prstGeom prst="rect">
            <a:avLst/>
          </a:prstGeom>
          <a:noFill/>
        </p:spPr>
        <p:txBody>
          <a:bodyPr wrap="square" rtlCol="0">
            <a:spAutoFit/>
          </a:bodyPr>
          <a:lstStyle/>
          <a:p>
            <a:r>
              <a:rPr lang="en-US" dirty="0"/>
              <a:t>Antibiotic inhibitors of transcription.  </a:t>
            </a:r>
          </a:p>
        </p:txBody>
      </p:sp>
      <p:pic>
        <p:nvPicPr>
          <p:cNvPr id="4" name="Picture 3">
            <a:extLst>
              <a:ext uri="{FF2B5EF4-FFF2-40B4-BE49-F238E27FC236}">
                <a16:creationId xmlns:a16="http://schemas.microsoft.com/office/drawing/2014/main" id="{C4720373-1A62-4D29-92A0-C216E28DAAD9}"/>
              </a:ext>
            </a:extLst>
          </p:cNvPr>
          <p:cNvPicPr>
            <a:picLocks noChangeAspect="1"/>
          </p:cNvPicPr>
          <p:nvPr/>
        </p:nvPicPr>
        <p:blipFill>
          <a:blip r:embed="rId2"/>
          <a:stretch>
            <a:fillRect/>
          </a:stretch>
        </p:blipFill>
        <p:spPr>
          <a:xfrm>
            <a:off x="304800" y="402336"/>
            <a:ext cx="8534400" cy="6053328"/>
          </a:xfrm>
          <a:prstGeom prst="rect">
            <a:avLst/>
          </a:prstGeom>
        </p:spPr>
      </p:pic>
    </p:spTree>
    <p:extLst>
      <p:ext uri="{BB962C8B-B14F-4D97-AF65-F5344CB8AC3E}">
        <p14:creationId xmlns:p14="http://schemas.microsoft.com/office/powerpoint/2010/main" val="218131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0"/>
            <a:ext cx="9143999" cy="838200"/>
          </a:xfrm>
        </p:spPr>
        <p:txBody>
          <a:bodyPr/>
          <a:lstStyle/>
          <a:p>
            <a:r>
              <a:rPr lang="en-US" dirty="0"/>
              <a:t>Transcription Initiation - promoters</a:t>
            </a:r>
          </a:p>
        </p:txBody>
      </p:sp>
      <p:sp>
        <p:nvSpPr>
          <p:cNvPr id="3" name="Content Placeholder 2"/>
          <p:cNvSpPr>
            <a:spLocks noGrp="1"/>
          </p:cNvSpPr>
          <p:nvPr>
            <p:ph idx="1"/>
          </p:nvPr>
        </p:nvSpPr>
        <p:spPr>
          <a:xfrm>
            <a:off x="457200" y="5994400"/>
            <a:ext cx="7772400" cy="711200"/>
          </a:xfrm>
        </p:spPr>
        <p:txBody>
          <a:bodyPr/>
          <a:lstStyle/>
          <a:p>
            <a:r>
              <a:rPr lang="en-US" dirty="0"/>
              <a:t>Consensus sequence – important!</a:t>
            </a:r>
          </a:p>
        </p:txBody>
      </p:sp>
      <p:pic>
        <p:nvPicPr>
          <p:cNvPr id="5" name="Picture 4" descr="figure_15_1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3457085"/>
            <a:ext cx="5825787" cy="234696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914400"/>
            <a:ext cx="8534400" cy="2346960"/>
          </a:xfrm>
          <a:prstGeom prst="rect">
            <a:avLst/>
          </a:prstGeom>
        </p:spPr>
      </p:pic>
      <p:pic>
        <p:nvPicPr>
          <p:cNvPr id="7" name="Picture 6">
            <a:extLst>
              <a:ext uri="{FF2B5EF4-FFF2-40B4-BE49-F238E27FC236}">
                <a16:creationId xmlns:a16="http://schemas.microsoft.com/office/drawing/2014/main" id="{E5EA89AC-C18E-4788-9469-9CE38A1E4A7A}"/>
              </a:ext>
            </a:extLst>
          </p:cNvPr>
          <p:cNvPicPr>
            <a:picLocks noChangeAspect="1"/>
          </p:cNvPicPr>
          <p:nvPr/>
        </p:nvPicPr>
        <p:blipFill>
          <a:blip r:embed="rId4"/>
          <a:stretch>
            <a:fillRect/>
          </a:stretch>
        </p:blipFill>
        <p:spPr>
          <a:xfrm>
            <a:off x="6057965" y="3048000"/>
            <a:ext cx="3009834" cy="4096403"/>
          </a:xfrm>
          <a:prstGeom prst="rect">
            <a:avLst/>
          </a:prstGeom>
        </p:spPr>
      </p:pic>
    </p:spTree>
    <p:extLst>
      <p:ext uri="{BB962C8B-B14F-4D97-AF65-F5344CB8AC3E}">
        <p14:creationId xmlns:p14="http://schemas.microsoft.com/office/powerpoint/2010/main" val="525233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0"/>
            <a:ext cx="9143999" cy="1143000"/>
          </a:xfrm>
        </p:spPr>
        <p:txBody>
          <a:bodyPr/>
          <a:lstStyle/>
          <a:p>
            <a:r>
              <a:rPr lang="en-US" dirty="0"/>
              <a:t>Transcription Initiation – </a:t>
            </a:r>
            <a:r>
              <a:rPr lang="en-US" dirty="0" err="1"/>
              <a:t>Txn</a:t>
            </a:r>
            <a:r>
              <a:rPr lang="en-US" dirty="0"/>
              <a:t> Factors</a:t>
            </a:r>
          </a:p>
        </p:txBody>
      </p:sp>
      <p:sp>
        <p:nvSpPr>
          <p:cNvPr id="3" name="Content Placeholder 2"/>
          <p:cNvSpPr>
            <a:spLocks noGrp="1"/>
          </p:cNvSpPr>
          <p:nvPr>
            <p:ph idx="1"/>
          </p:nvPr>
        </p:nvSpPr>
        <p:spPr>
          <a:xfrm>
            <a:off x="685800" y="1676400"/>
            <a:ext cx="7772400" cy="1143000"/>
          </a:xfrm>
        </p:spPr>
        <p:txBody>
          <a:bodyPr/>
          <a:lstStyle/>
          <a:p>
            <a:r>
              <a:rPr lang="en-US" dirty="0"/>
              <a:t>RNA polymerase has intrinsic affinities for different promoters</a:t>
            </a:r>
          </a:p>
        </p:txBody>
      </p:sp>
      <p:sp>
        <p:nvSpPr>
          <p:cNvPr id="6" name="Content Placeholder 2"/>
          <p:cNvSpPr txBox="1">
            <a:spLocks/>
          </p:cNvSpPr>
          <p:nvPr/>
        </p:nvSpPr>
        <p:spPr bwMode="auto">
          <a:xfrm>
            <a:off x="685800" y="2743200"/>
            <a:ext cx="7772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Calibri"/>
                <a:ea typeface="+mn-ea"/>
                <a:cs typeface="+mn-cs"/>
              </a:defRPr>
            </a:lvl1pPr>
            <a:lvl2pPr marL="742950" indent="-285750" algn="l" rtl="0" fontAlgn="base">
              <a:spcBef>
                <a:spcPct val="20000"/>
              </a:spcBef>
              <a:spcAft>
                <a:spcPct val="0"/>
              </a:spcAft>
              <a:buChar char="–"/>
              <a:defRPr sz="2800">
                <a:solidFill>
                  <a:schemeClr val="tx1"/>
                </a:solidFill>
                <a:latin typeface="Calibri"/>
                <a:ea typeface="+mn-ea"/>
              </a:defRPr>
            </a:lvl2pPr>
            <a:lvl3pPr marL="1143000" indent="-228600" algn="l" rtl="0" fontAlgn="base">
              <a:spcBef>
                <a:spcPct val="20000"/>
              </a:spcBef>
              <a:spcAft>
                <a:spcPct val="0"/>
              </a:spcAft>
              <a:buChar char="•"/>
              <a:defRPr sz="2400">
                <a:solidFill>
                  <a:schemeClr val="tx1"/>
                </a:solidFill>
                <a:latin typeface="Calibri"/>
                <a:ea typeface="+mn-ea"/>
              </a:defRPr>
            </a:lvl3pPr>
            <a:lvl4pPr marL="1600200" indent="-228600" algn="l" rtl="0" fontAlgn="base">
              <a:spcBef>
                <a:spcPct val="20000"/>
              </a:spcBef>
              <a:spcAft>
                <a:spcPct val="0"/>
              </a:spcAft>
              <a:buChar char="–"/>
              <a:defRPr sz="2000">
                <a:solidFill>
                  <a:schemeClr val="tx1"/>
                </a:solidFill>
                <a:latin typeface="Calibri"/>
                <a:ea typeface="+mn-ea"/>
              </a:defRPr>
            </a:lvl4pPr>
            <a:lvl5pPr marL="2057400" indent="-228600" algn="l" rtl="0" fontAlgn="base">
              <a:spcBef>
                <a:spcPct val="20000"/>
              </a:spcBef>
              <a:spcAft>
                <a:spcPct val="0"/>
              </a:spcAft>
              <a:buChar char="»"/>
              <a:defRPr sz="2000">
                <a:solidFill>
                  <a:schemeClr val="tx1"/>
                </a:solidFill>
                <a:latin typeface="Calibri"/>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dirty="0"/>
              <a:t>But additional proteins (</a:t>
            </a:r>
            <a:r>
              <a:rPr lang="en-US" dirty="0" err="1"/>
              <a:t>txn</a:t>
            </a:r>
            <a:r>
              <a:rPr lang="en-US" dirty="0"/>
              <a:t> factors) can increase/decrease this affinity</a:t>
            </a:r>
          </a:p>
        </p:txBody>
      </p:sp>
    </p:spTree>
    <p:extLst>
      <p:ext uri="{BB962C8B-B14F-4D97-AF65-F5344CB8AC3E}">
        <p14:creationId xmlns:p14="http://schemas.microsoft.com/office/powerpoint/2010/main" val="3306422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 y="228600"/>
            <a:ext cx="9143999" cy="2057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dirty="0"/>
              <a:t>Bacterial RNA polymerase uses “sigma factors” to distinguish different classes of promoters.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380488"/>
            <a:ext cx="8534400" cy="4248912"/>
          </a:xfrm>
          <a:prstGeom prst="rect">
            <a:avLst/>
          </a:prstGeom>
        </p:spPr>
      </p:pic>
    </p:spTree>
    <p:extLst>
      <p:ext uri="{BB962C8B-B14F-4D97-AF65-F5344CB8AC3E}">
        <p14:creationId xmlns:p14="http://schemas.microsoft.com/office/powerpoint/2010/main" val="2981185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0"/>
            <a:ext cx="9143999" cy="1143000"/>
          </a:xfrm>
        </p:spPr>
        <p:txBody>
          <a:bodyPr/>
          <a:lstStyle/>
          <a:p>
            <a:r>
              <a:rPr lang="en-US" dirty="0"/>
              <a:t>Transcription Initiation – </a:t>
            </a:r>
            <a:r>
              <a:rPr lang="en-US" dirty="0" err="1"/>
              <a:t>Txn</a:t>
            </a:r>
            <a:r>
              <a:rPr lang="en-US" dirty="0"/>
              <a:t> Factors</a:t>
            </a:r>
          </a:p>
        </p:txBody>
      </p:sp>
      <p:sp>
        <p:nvSpPr>
          <p:cNvPr id="3" name="Content Placeholder 2"/>
          <p:cNvSpPr>
            <a:spLocks noGrp="1"/>
          </p:cNvSpPr>
          <p:nvPr>
            <p:ph idx="1"/>
          </p:nvPr>
        </p:nvSpPr>
        <p:spPr>
          <a:xfrm>
            <a:off x="685800" y="1676400"/>
            <a:ext cx="8229600" cy="1143000"/>
          </a:xfrm>
        </p:spPr>
        <p:txBody>
          <a:bodyPr/>
          <a:lstStyle/>
          <a:p>
            <a:r>
              <a:rPr lang="en-US" dirty="0" err="1"/>
              <a:t>Txn</a:t>
            </a:r>
            <a:r>
              <a:rPr lang="en-US" dirty="0"/>
              <a:t> factors can be activators or repressors</a:t>
            </a:r>
          </a:p>
        </p:txBody>
      </p:sp>
      <p:pic>
        <p:nvPicPr>
          <p:cNvPr id="4" name="Picture 3" descr="figure_19_0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438400"/>
            <a:ext cx="5791199" cy="4124162"/>
          </a:xfrm>
          <a:prstGeom prst="rect">
            <a:avLst/>
          </a:prstGeom>
        </p:spPr>
      </p:pic>
      <p:sp>
        <p:nvSpPr>
          <p:cNvPr id="5" name="TextBox 4"/>
          <p:cNvSpPr txBox="1"/>
          <p:nvPr/>
        </p:nvSpPr>
        <p:spPr>
          <a:xfrm>
            <a:off x="6050868" y="2259545"/>
            <a:ext cx="184666"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33387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2" y="26150"/>
            <a:ext cx="9160221" cy="1143000"/>
          </a:xfrm>
        </p:spPr>
        <p:txBody>
          <a:bodyPr/>
          <a:lstStyle/>
          <a:p>
            <a:r>
              <a:rPr lang="en-US" dirty="0"/>
              <a:t>Transcription Initiation – </a:t>
            </a:r>
            <a:r>
              <a:rPr lang="en-US" dirty="0" err="1"/>
              <a:t>Txn</a:t>
            </a:r>
            <a:r>
              <a:rPr lang="en-US" dirty="0"/>
              <a:t> factors</a:t>
            </a:r>
          </a:p>
        </p:txBody>
      </p:sp>
      <p:sp>
        <p:nvSpPr>
          <p:cNvPr id="5" name="Content Placeholder 2"/>
          <p:cNvSpPr txBox="1">
            <a:spLocks/>
          </p:cNvSpPr>
          <p:nvPr/>
        </p:nvSpPr>
        <p:spPr bwMode="auto">
          <a:xfrm>
            <a:off x="0" y="1371600"/>
            <a:ext cx="74676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Calibri"/>
                <a:ea typeface="+mn-ea"/>
                <a:cs typeface="+mn-cs"/>
              </a:defRPr>
            </a:lvl1pPr>
            <a:lvl2pPr marL="742950" indent="-285750" algn="l" rtl="0" fontAlgn="base">
              <a:spcBef>
                <a:spcPct val="20000"/>
              </a:spcBef>
              <a:spcAft>
                <a:spcPct val="0"/>
              </a:spcAft>
              <a:buChar char="–"/>
              <a:defRPr sz="2800">
                <a:solidFill>
                  <a:schemeClr val="tx1"/>
                </a:solidFill>
                <a:latin typeface="Calibri"/>
                <a:ea typeface="+mn-ea"/>
              </a:defRPr>
            </a:lvl2pPr>
            <a:lvl3pPr marL="1143000" indent="-228600" algn="l" rtl="0" fontAlgn="base">
              <a:spcBef>
                <a:spcPct val="20000"/>
              </a:spcBef>
              <a:spcAft>
                <a:spcPct val="0"/>
              </a:spcAft>
              <a:buChar char="•"/>
              <a:defRPr sz="2400">
                <a:solidFill>
                  <a:schemeClr val="tx1"/>
                </a:solidFill>
                <a:latin typeface="Calibri"/>
                <a:ea typeface="+mn-ea"/>
              </a:defRPr>
            </a:lvl3pPr>
            <a:lvl4pPr marL="1600200" indent="-228600" algn="l" rtl="0" fontAlgn="base">
              <a:spcBef>
                <a:spcPct val="20000"/>
              </a:spcBef>
              <a:spcAft>
                <a:spcPct val="0"/>
              </a:spcAft>
              <a:buChar char="–"/>
              <a:defRPr sz="2000">
                <a:solidFill>
                  <a:schemeClr val="tx1"/>
                </a:solidFill>
                <a:latin typeface="Calibri"/>
                <a:ea typeface="+mn-ea"/>
              </a:defRPr>
            </a:lvl4pPr>
            <a:lvl5pPr marL="2057400" indent="-228600" algn="l" rtl="0" fontAlgn="base">
              <a:spcBef>
                <a:spcPct val="20000"/>
              </a:spcBef>
              <a:spcAft>
                <a:spcPct val="0"/>
              </a:spcAft>
              <a:buChar char="»"/>
              <a:defRPr sz="2000">
                <a:solidFill>
                  <a:schemeClr val="tx1"/>
                </a:solidFill>
                <a:latin typeface="Calibri"/>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dirty="0"/>
              <a:t>How to identify transcription factors?</a:t>
            </a:r>
          </a:p>
          <a:p>
            <a:pPr lvl="1"/>
            <a:r>
              <a:rPr lang="en-US" dirty="0"/>
              <a:t>One characteristic – does the protein bind to a regulatory region of the DNA?</a:t>
            </a:r>
          </a:p>
        </p:txBody>
      </p:sp>
      <p:grpSp>
        <p:nvGrpSpPr>
          <p:cNvPr id="7" name="Group 6"/>
          <p:cNvGrpSpPr/>
          <p:nvPr/>
        </p:nvGrpSpPr>
        <p:grpSpPr>
          <a:xfrm>
            <a:off x="381000" y="3015560"/>
            <a:ext cx="8153400" cy="3690039"/>
            <a:chOff x="381000" y="3015560"/>
            <a:chExt cx="8153400" cy="3690039"/>
          </a:xfrm>
        </p:grpSpPr>
        <p:pic>
          <p:nvPicPr>
            <p:cNvPr id="4" name="Picture 3" descr="highlight_20_01_fig_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3015560"/>
              <a:ext cx="5181600" cy="3690039"/>
            </a:xfrm>
            <a:prstGeom prst="rect">
              <a:avLst/>
            </a:prstGeom>
          </p:spPr>
        </p:pic>
        <p:sp>
          <p:nvSpPr>
            <p:cNvPr id="6" name="TextBox 5"/>
            <p:cNvSpPr txBox="1"/>
            <p:nvPr/>
          </p:nvSpPr>
          <p:spPr>
            <a:xfrm>
              <a:off x="381000" y="3429000"/>
              <a:ext cx="2743200" cy="2862322"/>
            </a:xfrm>
            <a:prstGeom prst="rect">
              <a:avLst/>
            </a:prstGeom>
            <a:noFill/>
          </p:spPr>
          <p:txBody>
            <a:bodyPr wrap="square" rtlCol="0">
              <a:spAutoFit/>
            </a:bodyPr>
            <a:lstStyle/>
            <a:p>
              <a:r>
                <a:rPr lang="en-US" sz="3000" dirty="0" err="1">
                  <a:latin typeface="Calibri"/>
                  <a:cs typeface="Calibri"/>
                </a:rPr>
                <a:t>ElectrophoreticMobility</a:t>
              </a:r>
              <a:endParaRPr lang="en-US" sz="3000" dirty="0">
                <a:latin typeface="Calibri"/>
                <a:cs typeface="Calibri"/>
              </a:endParaRPr>
            </a:p>
            <a:p>
              <a:r>
                <a:rPr lang="en-US" sz="3000" dirty="0">
                  <a:latin typeface="Calibri"/>
                  <a:cs typeface="Calibri"/>
                </a:rPr>
                <a:t>Shift</a:t>
              </a:r>
            </a:p>
            <a:p>
              <a:r>
                <a:rPr lang="en-US" sz="3000" dirty="0">
                  <a:latin typeface="Calibri"/>
                  <a:cs typeface="Calibri"/>
                </a:rPr>
                <a:t>Assay – (EMSA)</a:t>
              </a:r>
              <a:br>
                <a:rPr lang="en-US" sz="3000" dirty="0">
                  <a:latin typeface="Calibri"/>
                  <a:cs typeface="Calibri"/>
                </a:rPr>
              </a:br>
              <a:r>
                <a:rPr lang="en-US" sz="3000" dirty="0">
                  <a:latin typeface="Calibri"/>
                  <a:cs typeface="Calibri"/>
                </a:rPr>
                <a:t>How does it work?</a:t>
              </a:r>
            </a:p>
          </p:txBody>
        </p:sp>
      </p:grpSp>
    </p:spTree>
    <p:extLst>
      <p:ext uri="{BB962C8B-B14F-4D97-AF65-F5344CB8AC3E}">
        <p14:creationId xmlns:p14="http://schemas.microsoft.com/office/powerpoint/2010/main" val="25114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1" y="26150"/>
            <a:ext cx="5350222" cy="1143000"/>
          </a:xfrm>
        </p:spPr>
        <p:txBody>
          <a:bodyPr>
            <a:normAutofit fontScale="90000"/>
          </a:bodyPr>
          <a:lstStyle/>
          <a:p>
            <a:r>
              <a:rPr lang="en-US" dirty="0"/>
              <a:t>Transcription Initiation – </a:t>
            </a:r>
            <a:r>
              <a:rPr lang="en-US" dirty="0" err="1"/>
              <a:t>Txn</a:t>
            </a:r>
            <a:r>
              <a:rPr lang="en-US" dirty="0"/>
              <a:t> factors</a:t>
            </a:r>
          </a:p>
        </p:txBody>
      </p:sp>
      <p:sp>
        <p:nvSpPr>
          <p:cNvPr id="3" name="Content Placeholder 2"/>
          <p:cNvSpPr>
            <a:spLocks noGrp="1"/>
          </p:cNvSpPr>
          <p:nvPr>
            <p:ph idx="1"/>
          </p:nvPr>
        </p:nvSpPr>
        <p:spPr>
          <a:xfrm>
            <a:off x="0" y="2286000"/>
            <a:ext cx="5257800" cy="1219200"/>
          </a:xfrm>
        </p:spPr>
        <p:txBody>
          <a:bodyPr/>
          <a:lstStyle/>
          <a:p>
            <a:r>
              <a:rPr lang="en-US" sz="3000" dirty="0"/>
              <a:t>DNA </a:t>
            </a:r>
            <a:r>
              <a:rPr lang="en-US" sz="3000" dirty="0" err="1"/>
              <a:t>footprinting</a:t>
            </a:r>
            <a:r>
              <a:rPr lang="en-US" sz="3000" dirty="0"/>
              <a:t> - How does it work?</a:t>
            </a:r>
          </a:p>
        </p:txBody>
      </p:sp>
      <p:pic>
        <p:nvPicPr>
          <p:cNvPr id="7" name="Picture 6" descr="figure_15_12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23945"/>
            <a:ext cx="3886200" cy="6881945"/>
          </a:xfrm>
          <a:prstGeom prst="rect">
            <a:avLst/>
          </a:prstGeom>
        </p:spPr>
      </p:pic>
      <p:sp>
        <p:nvSpPr>
          <p:cNvPr id="8" name="TextBox 7"/>
          <p:cNvSpPr txBox="1"/>
          <p:nvPr/>
        </p:nvSpPr>
        <p:spPr>
          <a:xfrm>
            <a:off x="0" y="3581400"/>
            <a:ext cx="5257800" cy="3785652"/>
          </a:xfrm>
          <a:prstGeom prst="rect">
            <a:avLst/>
          </a:prstGeom>
          <a:noFill/>
        </p:spPr>
        <p:txBody>
          <a:bodyPr wrap="square" rtlCol="0">
            <a:spAutoFit/>
          </a:bodyPr>
          <a:lstStyle/>
          <a:p>
            <a:pPr marL="0" indent="0">
              <a:buNone/>
            </a:pPr>
            <a:r>
              <a:rPr lang="en-US" sz="3000" dirty="0">
                <a:latin typeface="Calibri"/>
                <a:cs typeface="Calibri"/>
              </a:rPr>
              <a:t>Which </a:t>
            </a:r>
            <a:r>
              <a:rPr lang="en-US" sz="3000" dirty="0" err="1">
                <a:latin typeface="Calibri"/>
                <a:cs typeface="Calibri"/>
              </a:rPr>
              <a:t>σ</a:t>
            </a:r>
            <a:r>
              <a:rPr lang="en-US" sz="3000" dirty="0">
                <a:latin typeface="Calibri"/>
                <a:cs typeface="Calibri"/>
              </a:rPr>
              <a:t> factor (</a:t>
            </a:r>
            <a:r>
              <a:rPr lang="en-US" sz="3000" dirty="0" err="1">
                <a:latin typeface="Calibri"/>
                <a:cs typeface="Calibri"/>
              </a:rPr>
              <a:t>txn</a:t>
            </a:r>
            <a:r>
              <a:rPr lang="en-US" sz="3000" dirty="0">
                <a:latin typeface="Calibri"/>
                <a:cs typeface="Calibri"/>
              </a:rPr>
              <a:t> factor) binds to the </a:t>
            </a:r>
            <a:r>
              <a:rPr lang="en-US" sz="3000" i="1" dirty="0" err="1">
                <a:latin typeface="Calibri"/>
                <a:cs typeface="Calibri"/>
              </a:rPr>
              <a:t>osmY</a:t>
            </a:r>
            <a:r>
              <a:rPr lang="en-US" sz="3000" dirty="0">
                <a:latin typeface="Calibri"/>
                <a:cs typeface="Calibri"/>
              </a:rPr>
              <a:t> promoter?</a:t>
            </a:r>
          </a:p>
          <a:p>
            <a:pPr marL="0" indent="0">
              <a:buNone/>
            </a:pPr>
            <a:endParaRPr lang="en-US" sz="3000" dirty="0">
              <a:latin typeface="Calibri"/>
              <a:cs typeface="Calibri"/>
            </a:endParaRPr>
          </a:p>
          <a:p>
            <a:pPr marL="514350" indent="-514350">
              <a:buAutoNum type="alphaUcPeriod"/>
            </a:pPr>
            <a:r>
              <a:rPr lang="en-US" sz="3000" dirty="0">
                <a:latin typeface="Calibri"/>
                <a:cs typeface="Calibri"/>
              </a:rPr>
              <a:t>Neither</a:t>
            </a:r>
          </a:p>
          <a:p>
            <a:pPr marL="514350" indent="-514350">
              <a:buAutoNum type="alphaUcPeriod"/>
            </a:pPr>
            <a:r>
              <a:rPr lang="en-US" sz="3000" dirty="0">
                <a:latin typeface="Calibri"/>
                <a:cs typeface="Calibri"/>
              </a:rPr>
              <a:t>σ</a:t>
            </a:r>
            <a:r>
              <a:rPr lang="en-US" sz="3000" baseline="30000" dirty="0">
                <a:latin typeface="Calibri"/>
                <a:cs typeface="Calibri"/>
              </a:rPr>
              <a:t>38</a:t>
            </a:r>
          </a:p>
          <a:p>
            <a:pPr marL="514350" indent="-514350">
              <a:buAutoNum type="alphaUcPeriod"/>
            </a:pPr>
            <a:r>
              <a:rPr lang="en-US" sz="3000" dirty="0">
                <a:latin typeface="Calibri"/>
                <a:cs typeface="Calibri"/>
              </a:rPr>
              <a:t>σ</a:t>
            </a:r>
            <a:r>
              <a:rPr lang="en-US" sz="3000" baseline="30000" dirty="0">
                <a:latin typeface="Calibri"/>
                <a:cs typeface="Calibri"/>
              </a:rPr>
              <a:t>70</a:t>
            </a:r>
          </a:p>
          <a:p>
            <a:pPr marL="514350" indent="-514350">
              <a:buAutoNum type="alphaUcPeriod"/>
            </a:pPr>
            <a:r>
              <a:rPr lang="en-US" sz="3000" dirty="0">
                <a:latin typeface="Calibri"/>
                <a:cs typeface="Calibri"/>
              </a:rPr>
              <a:t>Both</a:t>
            </a:r>
          </a:p>
          <a:p>
            <a:endParaRPr lang="en-US" sz="3000" dirty="0">
              <a:latin typeface="Calibri"/>
              <a:cs typeface="Calibri"/>
            </a:endParaRPr>
          </a:p>
        </p:txBody>
      </p:sp>
      <p:sp>
        <p:nvSpPr>
          <p:cNvPr id="6" name="Content Placeholder 2"/>
          <p:cNvSpPr txBox="1">
            <a:spLocks/>
          </p:cNvSpPr>
          <p:nvPr/>
        </p:nvSpPr>
        <p:spPr bwMode="auto">
          <a:xfrm>
            <a:off x="0" y="1600200"/>
            <a:ext cx="5105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Calibri"/>
                <a:ea typeface="+mn-ea"/>
                <a:cs typeface="+mn-cs"/>
              </a:defRPr>
            </a:lvl1pPr>
            <a:lvl2pPr marL="742950" indent="-285750" algn="l" rtl="0" fontAlgn="base">
              <a:spcBef>
                <a:spcPct val="20000"/>
              </a:spcBef>
              <a:spcAft>
                <a:spcPct val="0"/>
              </a:spcAft>
              <a:buChar char="–"/>
              <a:defRPr sz="2800">
                <a:solidFill>
                  <a:schemeClr val="tx1"/>
                </a:solidFill>
                <a:latin typeface="Calibri"/>
                <a:ea typeface="+mn-ea"/>
              </a:defRPr>
            </a:lvl2pPr>
            <a:lvl3pPr marL="1143000" indent="-228600" algn="l" rtl="0" fontAlgn="base">
              <a:spcBef>
                <a:spcPct val="20000"/>
              </a:spcBef>
              <a:spcAft>
                <a:spcPct val="0"/>
              </a:spcAft>
              <a:buChar char="•"/>
              <a:defRPr sz="2400">
                <a:solidFill>
                  <a:schemeClr val="tx1"/>
                </a:solidFill>
                <a:latin typeface="Calibri"/>
                <a:ea typeface="+mn-ea"/>
              </a:defRPr>
            </a:lvl3pPr>
            <a:lvl4pPr marL="1600200" indent="-228600" algn="l" rtl="0" fontAlgn="base">
              <a:spcBef>
                <a:spcPct val="20000"/>
              </a:spcBef>
              <a:spcAft>
                <a:spcPct val="0"/>
              </a:spcAft>
              <a:buChar char="–"/>
              <a:defRPr sz="2000">
                <a:solidFill>
                  <a:schemeClr val="tx1"/>
                </a:solidFill>
                <a:latin typeface="Calibri"/>
                <a:ea typeface="+mn-ea"/>
              </a:defRPr>
            </a:lvl4pPr>
            <a:lvl5pPr marL="2057400" indent="-228600" algn="l" rtl="0" fontAlgn="base">
              <a:spcBef>
                <a:spcPct val="20000"/>
              </a:spcBef>
              <a:spcAft>
                <a:spcPct val="0"/>
              </a:spcAft>
              <a:buChar char="»"/>
              <a:defRPr sz="2000">
                <a:solidFill>
                  <a:schemeClr val="tx1"/>
                </a:solidFill>
                <a:latin typeface="Calibri"/>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dirty="0" err="1"/>
              <a:t>IDing</a:t>
            </a:r>
            <a:r>
              <a:rPr lang="en-US" dirty="0"/>
              <a:t> </a:t>
            </a:r>
            <a:r>
              <a:rPr lang="en-US" dirty="0" err="1"/>
              <a:t>Txn</a:t>
            </a:r>
            <a:r>
              <a:rPr lang="en-US" dirty="0"/>
              <a:t> factors</a:t>
            </a:r>
          </a:p>
        </p:txBody>
      </p:sp>
    </p:spTree>
    <p:extLst>
      <p:ext uri="{BB962C8B-B14F-4D97-AF65-F5344CB8AC3E}">
        <p14:creationId xmlns:p14="http://schemas.microsoft.com/office/powerpoint/2010/main" val="87766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Learning Goals</a:t>
            </a:r>
          </a:p>
        </p:txBody>
      </p:sp>
      <p:sp>
        <p:nvSpPr>
          <p:cNvPr id="3" name="Content Placeholder 2"/>
          <p:cNvSpPr>
            <a:spLocks noGrp="1"/>
          </p:cNvSpPr>
          <p:nvPr>
            <p:ph idx="1"/>
          </p:nvPr>
        </p:nvSpPr>
        <p:spPr>
          <a:xfrm>
            <a:off x="304800" y="990600"/>
            <a:ext cx="8686800" cy="5486400"/>
          </a:xfrm>
        </p:spPr>
        <p:txBody>
          <a:bodyPr>
            <a:normAutofit/>
          </a:bodyPr>
          <a:lstStyle/>
          <a:p>
            <a:r>
              <a:rPr lang="en-US" sz="2800" dirty="0"/>
              <a:t>Be able to list the similarities and differences between DNA replication and transcription.</a:t>
            </a:r>
          </a:p>
          <a:p>
            <a:r>
              <a:rPr lang="en-US" sz="2800" dirty="0"/>
              <a:t>Be able to draw out the mechanism of RNA synthesis</a:t>
            </a:r>
          </a:p>
          <a:p>
            <a:r>
              <a:rPr lang="en-US" sz="2800" dirty="0"/>
              <a:t>Be able to describe the basic regulatory factors involved in transcription initiation </a:t>
            </a:r>
            <a:r>
              <a:rPr lang="en-US" sz="2800"/>
              <a:t>and termination</a:t>
            </a: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0425E0-320B-452E-8E37-59C58E05D890}"/>
              </a:ext>
            </a:extLst>
          </p:cNvPr>
          <p:cNvPicPr>
            <a:picLocks noChangeAspect="1"/>
          </p:cNvPicPr>
          <p:nvPr/>
        </p:nvPicPr>
        <p:blipFill>
          <a:blip r:embed="rId2"/>
          <a:stretch>
            <a:fillRect/>
          </a:stretch>
        </p:blipFill>
        <p:spPr>
          <a:xfrm>
            <a:off x="1231392" y="1384328"/>
            <a:ext cx="6769608" cy="5342608"/>
          </a:xfrm>
          <a:prstGeom prst="rect">
            <a:avLst/>
          </a:prstGeom>
        </p:spPr>
      </p:pic>
      <p:sp>
        <p:nvSpPr>
          <p:cNvPr id="6" name="TextBox 5">
            <a:extLst>
              <a:ext uri="{FF2B5EF4-FFF2-40B4-BE49-F238E27FC236}">
                <a16:creationId xmlns:a16="http://schemas.microsoft.com/office/drawing/2014/main" id="{C6E5EFC1-E6AB-4476-93A5-14239F00EE1A}"/>
              </a:ext>
            </a:extLst>
          </p:cNvPr>
          <p:cNvSpPr txBox="1"/>
          <p:nvPr/>
        </p:nvSpPr>
        <p:spPr>
          <a:xfrm>
            <a:off x="304800" y="152400"/>
            <a:ext cx="8534400" cy="830997"/>
          </a:xfrm>
          <a:prstGeom prst="rect">
            <a:avLst/>
          </a:prstGeom>
          <a:noFill/>
        </p:spPr>
        <p:txBody>
          <a:bodyPr wrap="square" rtlCol="0">
            <a:spAutoFit/>
          </a:bodyPr>
          <a:lstStyle/>
          <a:p>
            <a:r>
              <a:rPr lang="en-US" dirty="0"/>
              <a:t>Sigma factors induce the formation of the open complex by 2 different mechanisms.  </a:t>
            </a:r>
          </a:p>
        </p:txBody>
      </p:sp>
      <p:sp>
        <p:nvSpPr>
          <p:cNvPr id="7" name="TextBox 6">
            <a:extLst>
              <a:ext uri="{FF2B5EF4-FFF2-40B4-BE49-F238E27FC236}">
                <a16:creationId xmlns:a16="http://schemas.microsoft.com/office/drawing/2014/main" id="{E3F3F6AE-B186-440B-A376-26F25D86C6A4}"/>
              </a:ext>
            </a:extLst>
          </p:cNvPr>
          <p:cNvSpPr txBox="1"/>
          <p:nvPr/>
        </p:nvSpPr>
        <p:spPr>
          <a:xfrm>
            <a:off x="609600" y="4495800"/>
            <a:ext cx="4648200" cy="1569660"/>
          </a:xfrm>
          <a:prstGeom prst="rect">
            <a:avLst/>
          </a:prstGeom>
          <a:noFill/>
        </p:spPr>
        <p:txBody>
          <a:bodyPr wrap="square" rtlCol="0">
            <a:spAutoFit/>
          </a:bodyPr>
          <a:lstStyle/>
          <a:p>
            <a:r>
              <a:rPr lang="en-US" dirty="0"/>
              <a:t>All sigma factors except sigma54 directly induce complex opening.</a:t>
            </a:r>
          </a:p>
          <a:p>
            <a:r>
              <a:rPr lang="en-US" dirty="0"/>
              <a:t>Sigma54 requires the help of a AAA-ATPase.</a:t>
            </a:r>
          </a:p>
        </p:txBody>
      </p:sp>
    </p:spTree>
    <p:extLst>
      <p:ext uri="{BB962C8B-B14F-4D97-AF65-F5344CB8AC3E}">
        <p14:creationId xmlns:p14="http://schemas.microsoft.com/office/powerpoint/2010/main" val="227121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E17969-2D01-41B7-98CE-A126A0AC5884}"/>
              </a:ext>
            </a:extLst>
          </p:cNvPr>
          <p:cNvPicPr>
            <a:picLocks noChangeAspect="1"/>
          </p:cNvPicPr>
          <p:nvPr/>
        </p:nvPicPr>
        <p:blipFill>
          <a:blip r:embed="rId2"/>
          <a:stretch>
            <a:fillRect/>
          </a:stretch>
        </p:blipFill>
        <p:spPr>
          <a:xfrm>
            <a:off x="990600" y="1085850"/>
            <a:ext cx="7467600" cy="5467350"/>
          </a:xfrm>
          <a:prstGeom prst="rect">
            <a:avLst/>
          </a:prstGeom>
        </p:spPr>
      </p:pic>
      <p:sp>
        <p:nvSpPr>
          <p:cNvPr id="4" name="TextBox 3">
            <a:extLst>
              <a:ext uri="{FF2B5EF4-FFF2-40B4-BE49-F238E27FC236}">
                <a16:creationId xmlns:a16="http://schemas.microsoft.com/office/drawing/2014/main" id="{8DC34E5B-CE0B-494D-826B-288C8FE1D9E2}"/>
              </a:ext>
            </a:extLst>
          </p:cNvPr>
          <p:cNvSpPr txBox="1"/>
          <p:nvPr/>
        </p:nvSpPr>
        <p:spPr>
          <a:xfrm>
            <a:off x="304800" y="228600"/>
            <a:ext cx="8686800" cy="830997"/>
          </a:xfrm>
          <a:prstGeom prst="rect">
            <a:avLst/>
          </a:prstGeom>
          <a:noFill/>
        </p:spPr>
        <p:txBody>
          <a:bodyPr wrap="square" rtlCol="0">
            <a:spAutoFit/>
          </a:bodyPr>
          <a:lstStyle/>
          <a:p>
            <a:r>
              <a:rPr lang="en-US" dirty="0"/>
              <a:t>4 distinct channels allow the entry and exit of the template, precursor nucleotide triphosphates and the transcript product.</a:t>
            </a:r>
          </a:p>
        </p:txBody>
      </p:sp>
    </p:spTree>
    <p:extLst>
      <p:ext uri="{BB962C8B-B14F-4D97-AF65-F5344CB8AC3E}">
        <p14:creationId xmlns:p14="http://schemas.microsoft.com/office/powerpoint/2010/main" val="1238818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D4994A-A7A8-4A48-91AD-451C9DC3438C}"/>
              </a:ext>
            </a:extLst>
          </p:cNvPr>
          <p:cNvPicPr>
            <a:picLocks noChangeAspect="1"/>
          </p:cNvPicPr>
          <p:nvPr/>
        </p:nvPicPr>
        <p:blipFill>
          <a:blip r:embed="rId2"/>
          <a:stretch>
            <a:fillRect/>
          </a:stretch>
        </p:blipFill>
        <p:spPr>
          <a:xfrm>
            <a:off x="457200" y="914661"/>
            <a:ext cx="5135880" cy="5943339"/>
          </a:xfrm>
          <a:prstGeom prst="rect">
            <a:avLst/>
          </a:prstGeom>
        </p:spPr>
      </p:pic>
      <p:sp>
        <p:nvSpPr>
          <p:cNvPr id="4" name="TextBox 3">
            <a:extLst>
              <a:ext uri="{FF2B5EF4-FFF2-40B4-BE49-F238E27FC236}">
                <a16:creationId xmlns:a16="http://schemas.microsoft.com/office/drawing/2014/main" id="{570569DB-A79C-4635-B154-022D2444D380}"/>
              </a:ext>
            </a:extLst>
          </p:cNvPr>
          <p:cNvSpPr txBox="1"/>
          <p:nvPr/>
        </p:nvSpPr>
        <p:spPr>
          <a:xfrm>
            <a:off x="990600" y="152400"/>
            <a:ext cx="6400800" cy="461665"/>
          </a:xfrm>
          <a:prstGeom prst="rect">
            <a:avLst/>
          </a:prstGeom>
          <a:noFill/>
        </p:spPr>
        <p:txBody>
          <a:bodyPr wrap="square" rtlCol="0">
            <a:spAutoFit/>
          </a:bodyPr>
          <a:lstStyle/>
          <a:p>
            <a:r>
              <a:rPr lang="en-US" dirty="0"/>
              <a:t>2 Types of proofreading by RNA polymerase.</a:t>
            </a:r>
          </a:p>
        </p:txBody>
      </p:sp>
      <p:sp>
        <p:nvSpPr>
          <p:cNvPr id="5" name="TextBox 4">
            <a:extLst>
              <a:ext uri="{FF2B5EF4-FFF2-40B4-BE49-F238E27FC236}">
                <a16:creationId xmlns:a16="http://schemas.microsoft.com/office/drawing/2014/main" id="{DEF400FA-871F-4AFF-B10E-86F29E4DAB68}"/>
              </a:ext>
            </a:extLst>
          </p:cNvPr>
          <p:cNvSpPr txBox="1"/>
          <p:nvPr/>
        </p:nvSpPr>
        <p:spPr>
          <a:xfrm>
            <a:off x="5715000" y="914661"/>
            <a:ext cx="3200400" cy="1754326"/>
          </a:xfrm>
          <a:prstGeom prst="rect">
            <a:avLst/>
          </a:prstGeom>
          <a:noFill/>
        </p:spPr>
        <p:txBody>
          <a:bodyPr wrap="square" rtlCol="0">
            <a:spAutoFit/>
          </a:bodyPr>
          <a:lstStyle/>
          <a:p>
            <a:r>
              <a:rPr lang="en-US" sz="1800" dirty="0"/>
              <a:t>In kinetic proof reading, RNA polymerase stalls after a mismatched base is incorporated.  This allows time for </a:t>
            </a:r>
            <a:r>
              <a:rPr lang="en-US" sz="1800" dirty="0" err="1"/>
              <a:t>pyrophosphorolysis</a:t>
            </a:r>
            <a:r>
              <a:rPr lang="en-US" sz="1800" dirty="0"/>
              <a:t> to remove the incorrect base. </a:t>
            </a:r>
          </a:p>
        </p:txBody>
      </p:sp>
    </p:spTree>
    <p:extLst>
      <p:ext uri="{BB962C8B-B14F-4D97-AF65-F5344CB8AC3E}">
        <p14:creationId xmlns:p14="http://schemas.microsoft.com/office/powerpoint/2010/main" val="692129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DDADA6-197D-4778-B998-6091D1D44F8C}"/>
              </a:ext>
            </a:extLst>
          </p:cNvPr>
          <p:cNvPicPr>
            <a:picLocks noChangeAspect="1"/>
          </p:cNvPicPr>
          <p:nvPr/>
        </p:nvPicPr>
        <p:blipFill>
          <a:blip r:embed="rId2"/>
          <a:stretch>
            <a:fillRect/>
          </a:stretch>
        </p:blipFill>
        <p:spPr>
          <a:xfrm>
            <a:off x="152400" y="1538519"/>
            <a:ext cx="5924191" cy="5319481"/>
          </a:xfrm>
          <a:prstGeom prst="rect">
            <a:avLst/>
          </a:prstGeom>
        </p:spPr>
      </p:pic>
      <p:sp>
        <p:nvSpPr>
          <p:cNvPr id="4" name="TextBox 3">
            <a:extLst>
              <a:ext uri="{FF2B5EF4-FFF2-40B4-BE49-F238E27FC236}">
                <a16:creationId xmlns:a16="http://schemas.microsoft.com/office/drawing/2014/main" id="{C266659D-9B78-42AD-8B66-0B3FFFD5BA40}"/>
              </a:ext>
            </a:extLst>
          </p:cNvPr>
          <p:cNvSpPr txBox="1"/>
          <p:nvPr/>
        </p:nvSpPr>
        <p:spPr>
          <a:xfrm>
            <a:off x="990600" y="152400"/>
            <a:ext cx="6400800" cy="461665"/>
          </a:xfrm>
          <a:prstGeom prst="rect">
            <a:avLst/>
          </a:prstGeom>
          <a:noFill/>
        </p:spPr>
        <p:txBody>
          <a:bodyPr wrap="square" rtlCol="0">
            <a:spAutoFit/>
          </a:bodyPr>
          <a:lstStyle/>
          <a:p>
            <a:r>
              <a:rPr lang="en-US" dirty="0"/>
              <a:t>2 Types of proofreading by RNA polymerase.</a:t>
            </a:r>
          </a:p>
        </p:txBody>
      </p:sp>
      <p:sp>
        <p:nvSpPr>
          <p:cNvPr id="5" name="TextBox 4">
            <a:extLst>
              <a:ext uri="{FF2B5EF4-FFF2-40B4-BE49-F238E27FC236}">
                <a16:creationId xmlns:a16="http://schemas.microsoft.com/office/drawing/2014/main" id="{B1C0E4E2-2202-4DEC-9C6C-7192DA4898D9}"/>
              </a:ext>
            </a:extLst>
          </p:cNvPr>
          <p:cNvSpPr txBox="1"/>
          <p:nvPr/>
        </p:nvSpPr>
        <p:spPr>
          <a:xfrm>
            <a:off x="6248400" y="1524000"/>
            <a:ext cx="2590800" cy="3693319"/>
          </a:xfrm>
          <a:prstGeom prst="rect">
            <a:avLst/>
          </a:prstGeom>
          <a:noFill/>
        </p:spPr>
        <p:txBody>
          <a:bodyPr wrap="square" rtlCol="0">
            <a:spAutoFit/>
          </a:bodyPr>
          <a:lstStyle/>
          <a:p>
            <a:r>
              <a:rPr lang="en-US" sz="1800" dirty="0"/>
              <a:t>Nucleolytic proof reading occurs when kinetic proof reading has failed and additional nucleotides are added after the incorrect base.  In this case, the polymerase back tracks to remove the nucleotides up to and including the incorrect one and then resumes transcription.  </a:t>
            </a:r>
          </a:p>
        </p:txBody>
      </p:sp>
    </p:spTree>
    <p:extLst>
      <p:ext uri="{BB962C8B-B14F-4D97-AF65-F5344CB8AC3E}">
        <p14:creationId xmlns:p14="http://schemas.microsoft.com/office/powerpoint/2010/main" val="4173887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0"/>
            <a:ext cx="9143999" cy="1143000"/>
          </a:xfrm>
        </p:spPr>
        <p:txBody>
          <a:bodyPr/>
          <a:lstStyle/>
          <a:p>
            <a:r>
              <a:rPr lang="en-US" dirty="0"/>
              <a:t>Transcription Termination</a:t>
            </a:r>
          </a:p>
        </p:txBody>
      </p:sp>
      <p:sp>
        <p:nvSpPr>
          <p:cNvPr id="3" name="Content Placeholder 2"/>
          <p:cNvSpPr>
            <a:spLocks noGrp="1"/>
          </p:cNvSpPr>
          <p:nvPr>
            <p:ph idx="1"/>
          </p:nvPr>
        </p:nvSpPr>
        <p:spPr>
          <a:xfrm>
            <a:off x="685800" y="1676400"/>
            <a:ext cx="7772400" cy="1143000"/>
          </a:xfrm>
        </p:spPr>
        <p:txBody>
          <a:bodyPr/>
          <a:lstStyle/>
          <a:p>
            <a:r>
              <a:rPr lang="en-US" dirty="0"/>
              <a:t>Sequence dependent</a:t>
            </a:r>
          </a:p>
        </p:txBody>
      </p:sp>
      <p:pic>
        <p:nvPicPr>
          <p:cNvPr id="5" name="Picture 4" descr="figure_15_17a modifi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90800"/>
            <a:ext cx="3700272" cy="3438144"/>
          </a:xfrm>
          <a:prstGeom prst="rect">
            <a:avLst/>
          </a:prstGeom>
        </p:spPr>
      </p:pic>
      <p:pic>
        <p:nvPicPr>
          <p:cNvPr id="6" name="Picture 5" descr="figure_15_17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179693"/>
            <a:ext cx="3505200" cy="5602107"/>
          </a:xfrm>
          <a:prstGeom prst="rect">
            <a:avLst/>
          </a:prstGeom>
        </p:spPr>
      </p:pic>
    </p:spTree>
    <p:extLst>
      <p:ext uri="{BB962C8B-B14F-4D97-AF65-F5344CB8AC3E}">
        <p14:creationId xmlns:p14="http://schemas.microsoft.com/office/powerpoint/2010/main" val="3469289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066800"/>
          </a:xfrm>
        </p:spPr>
        <p:txBody>
          <a:bodyPr/>
          <a:lstStyle/>
          <a:p>
            <a:r>
              <a:rPr lang="en-US" sz="4000" dirty="0">
                <a:latin typeface="Calibri"/>
                <a:cs typeface="Calibri"/>
              </a:rPr>
              <a:t>Central Dogma</a:t>
            </a:r>
          </a:p>
        </p:txBody>
      </p:sp>
      <p:pic>
        <p:nvPicPr>
          <p:cNvPr id="3" name="Picture 2" descr="figure_02_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371600"/>
            <a:ext cx="7848600" cy="5062347"/>
          </a:xfrm>
          <a:prstGeom prst="rect">
            <a:avLst/>
          </a:prstGeom>
        </p:spPr>
      </p:pic>
    </p:spTree>
    <p:extLst>
      <p:ext uri="{BB962C8B-B14F-4D97-AF65-F5344CB8AC3E}">
        <p14:creationId xmlns:p14="http://schemas.microsoft.com/office/powerpoint/2010/main" val="2275032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8600" y="381000"/>
            <a:ext cx="8534400" cy="685800"/>
          </a:xfrm>
        </p:spPr>
        <p:txBody>
          <a:bodyPr/>
          <a:lstStyle/>
          <a:p>
            <a:r>
              <a:rPr lang="en-US" altLang="en-US" sz="3200">
                <a:ea typeface="ＭＳ Ｐゴシック" pitchFamily="34" charset="-128"/>
              </a:rPr>
              <a:t>The Central Dogma is the Engine of Evolution</a:t>
            </a:r>
          </a:p>
        </p:txBody>
      </p:sp>
      <p:sp>
        <p:nvSpPr>
          <p:cNvPr id="4099" name="TextBox 2"/>
          <p:cNvSpPr txBox="1">
            <a:spLocks noChangeArrowheads="1"/>
          </p:cNvSpPr>
          <p:nvPr/>
        </p:nvSpPr>
        <p:spPr bwMode="auto">
          <a:xfrm>
            <a:off x="685800" y="3962400"/>
            <a:ext cx="21097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84" charset="0"/>
                <a:ea typeface="ＭＳ Ｐゴシック" pitchFamily="34" charset="-128"/>
              </a:defRPr>
            </a:lvl1pPr>
            <a:lvl2pPr marL="742950" indent="-285750">
              <a:spcBef>
                <a:spcPct val="20000"/>
              </a:spcBef>
              <a:buChar char="–"/>
              <a:defRPr sz="2800">
                <a:solidFill>
                  <a:schemeClr val="tx1"/>
                </a:solidFill>
                <a:latin typeface="Times" pitchFamily="84" charset="0"/>
                <a:ea typeface="ＭＳ Ｐゴシック" pitchFamily="34" charset="-128"/>
              </a:defRPr>
            </a:lvl2pPr>
            <a:lvl3pPr marL="1143000" indent="-228600">
              <a:spcBef>
                <a:spcPct val="20000"/>
              </a:spcBef>
              <a:buChar char="•"/>
              <a:defRPr sz="2400">
                <a:solidFill>
                  <a:schemeClr val="tx1"/>
                </a:solidFill>
                <a:latin typeface="Times" pitchFamily="84" charset="0"/>
                <a:ea typeface="ＭＳ Ｐゴシック" pitchFamily="34" charset="-128"/>
              </a:defRPr>
            </a:lvl3pPr>
            <a:lvl4pPr marL="1600200" indent="-228600">
              <a:spcBef>
                <a:spcPct val="20000"/>
              </a:spcBef>
              <a:buChar char="–"/>
              <a:defRPr sz="2000">
                <a:solidFill>
                  <a:schemeClr val="tx1"/>
                </a:solidFill>
                <a:latin typeface="Times" pitchFamily="84" charset="0"/>
                <a:ea typeface="ＭＳ Ｐゴシック" pitchFamily="34" charset="-128"/>
              </a:defRPr>
            </a:lvl4pPr>
            <a:lvl5pPr marL="2057400" indent="-228600">
              <a:spcBef>
                <a:spcPct val="20000"/>
              </a:spcBef>
              <a:buChar char="»"/>
              <a:defRPr sz="2000">
                <a:solidFill>
                  <a:schemeClr val="tx1"/>
                </a:solidFill>
                <a:latin typeface="Times" pitchFamily="8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9pPr>
          </a:lstStyle>
          <a:p>
            <a:pPr>
              <a:spcBef>
                <a:spcPct val="0"/>
              </a:spcBef>
              <a:buFontTx/>
              <a:buNone/>
            </a:pPr>
            <a:r>
              <a:rPr lang="en-US" altLang="en-US" sz="2000">
                <a:solidFill>
                  <a:schemeClr val="tx2"/>
                </a:solidFill>
                <a:latin typeface="Arial" charset="0"/>
              </a:rPr>
              <a:t>DNA polymerase</a:t>
            </a:r>
          </a:p>
          <a:p>
            <a:pPr>
              <a:spcBef>
                <a:spcPct val="0"/>
              </a:spcBef>
              <a:buFontTx/>
              <a:buNone/>
            </a:pPr>
            <a:r>
              <a:rPr lang="en-US" altLang="en-US" sz="2000">
                <a:solidFill>
                  <a:schemeClr val="tx2"/>
                </a:solidFill>
                <a:latin typeface="Arial" charset="0"/>
              </a:rPr>
              <a:t>(replication)</a:t>
            </a:r>
          </a:p>
        </p:txBody>
      </p:sp>
      <p:sp>
        <p:nvSpPr>
          <p:cNvPr id="4100" name="TextBox 3"/>
          <p:cNvSpPr txBox="1">
            <a:spLocks noChangeArrowheads="1"/>
          </p:cNvSpPr>
          <p:nvPr/>
        </p:nvSpPr>
        <p:spPr bwMode="auto">
          <a:xfrm>
            <a:off x="3529013" y="3940175"/>
            <a:ext cx="2109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84" charset="0"/>
                <a:ea typeface="ＭＳ Ｐゴシック" pitchFamily="34" charset="-128"/>
              </a:defRPr>
            </a:lvl1pPr>
            <a:lvl2pPr marL="742950" indent="-285750">
              <a:spcBef>
                <a:spcPct val="20000"/>
              </a:spcBef>
              <a:buChar char="–"/>
              <a:defRPr sz="2800">
                <a:solidFill>
                  <a:schemeClr val="tx1"/>
                </a:solidFill>
                <a:latin typeface="Times" pitchFamily="84" charset="0"/>
                <a:ea typeface="ＭＳ Ｐゴシック" pitchFamily="34" charset="-128"/>
              </a:defRPr>
            </a:lvl2pPr>
            <a:lvl3pPr marL="1143000" indent="-228600">
              <a:spcBef>
                <a:spcPct val="20000"/>
              </a:spcBef>
              <a:buChar char="•"/>
              <a:defRPr sz="2400">
                <a:solidFill>
                  <a:schemeClr val="tx1"/>
                </a:solidFill>
                <a:latin typeface="Times" pitchFamily="84" charset="0"/>
                <a:ea typeface="ＭＳ Ｐゴシック" pitchFamily="34" charset="-128"/>
              </a:defRPr>
            </a:lvl3pPr>
            <a:lvl4pPr marL="1600200" indent="-228600">
              <a:spcBef>
                <a:spcPct val="20000"/>
              </a:spcBef>
              <a:buChar char="–"/>
              <a:defRPr sz="2000">
                <a:solidFill>
                  <a:schemeClr val="tx1"/>
                </a:solidFill>
                <a:latin typeface="Times" pitchFamily="84" charset="0"/>
                <a:ea typeface="ＭＳ Ｐゴシック" pitchFamily="34" charset="-128"/>
              </a:defRPr>
            </a:lvl4pPr>
            <a:lvl5pPr marL="2057400" indent="-228600">
              <a:spcBef>
                <a:spcPct val="20000"/>
              </a:spcBef>
              <a:buChar char="»"/>
              <a:defRPr sz="2000">
                <a:solidFill>
                  <a:schemeClr val="tx1"/>
                </a:solidFill>
                <a:latin typeface="Times" pitchFamily="8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9pPr>
          </a:lstStyle>
          <a:p>
            <a:pPr>
              <a:spcBef>
                <a:spcPct val="0"/>
              </a:spcBef>
              <a:buFontTx/>
              <a:buNone/>
            </a:pPr>
            <a:r>
              <a:rPr lang="en-US" altLang="en-US" sz="2000">
                <a:solidFill>
                  <a:schemeClr val="tx2"/>
                </a:solidFill>
                <a:latin typeface="Arial" charset="0"/>
              </a:rPr>
              <a:t>RNA polymerase</a:t>
            </a:r>
          </a:p>
          <a:p>
            <a:pPr>
              <a:spcBef>
                <a:spcPct val="0"/>
              </a:spcBef>
              <a:buFontTx/>
              <a:buNone/>
            </a:pPr>
            <a:r>
              <a:rPr lang="en-US" altLang="en-US" sz="2000">
                <a:solidFill>
                  <a:schemeClr val="tx2"/>
                </a:solidFill>
                <a:latin typeface="Arial" charset="0"/>
              </a:rPr>
              <a:t>(transcription)</a:t>
            </a:r>
          </a:p>
        </p:txBody>
      </p:sp>
      <p:sp>
        <p:nvSpPr>
          <p:cNvPr id="4101" name="TextBox 4"/>
          <p:cNvSpPr txBox="1">
            <a:spLocks noChangeArrowheads="1"/>
          </p:cNvSpPr>
          <p:nvPr/>
        </p:nvSpPr>
        <p:spPr bwMode="auto">
          <a:xfrm>
            <a:off x="6477000" y="3886200"/>
            <a:ext cx="1538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84" charset="0"/>
                <a:ea typeface="ＭＳ Ｐゴシック" pitchFamily="34" charset="-128"/>
              </a:defRPr>
            </a:lvl1pPr>
            <a:lvl2pPr marL="742950" indent="-285750">
              <a:spcBef>
                <a:spcPct val="20000"/>
              </a:spcBef>
              <a:buChar char="–"/>
              <a:defRPr sz="2800">
                <a:solidFill>
                  <a:schemeClr val="tx1"/>
                </a:solidFill>
                <a:latin typeface="Times" pitchFamily="84" charset="0"/>
                <a:ea typeface="ＭＳ Ｐゴシック" pitchFamily="34" charset="-128"/>
              </a:defRPr>
            </a:lvl2pPr>
            <a:lvl3pPr marL="1143000" indent="-228600">
              <a:spcBef>
                <a:spcPct val="20000"/>
              </a:spcBef>
              <a:buChar char="•"/>
              <a:defRPr sz="2400">
                <a:solidFill>
                  <a:schemeClr val="tx1"/>
                </a:solidFill>
                <a:latin typeface="Times" pitchFamily="84" charset="0"/>
                <a:ea typeface="ＭＳ Ｐゴシック" pitchFamily="34" charset="-128"/>
              </a:defRPr>
            </a:lvl3pPr>
            <a:lvl4pPr marL="1600200" indent="-228600">
              <a:spcBef>
                <a:spcPct val="20000"/>
              </a:spcBef>
              <a:buChar char="–"/>
              <a:defRPr sz="2000">
                <a:solidFill>
                  <a:schemeClr val="tx1"/>
                </a:solidFill>
                <a:latin typeface="Times" pitchFamily="84" charset="0"/>
                <a:ea typeface="ＭＳ Ｐゴシック" pitchFamily="34" charset="-128"/>
              </a:defRPr>
            </a:lvl4pPr>
            <a:lvl5pPr marL="2057400" indent="-228600">
              <a:spcBef>
                <a:spcPct val="20000"/>
              </a:spcBef>
              <a:buChar char="»"/>
              <a:defRPr sz="2000">
                <a:solidFill>
                  <a:schemeClr val="tx1"/>
                </a:solidFill>
                <a:latin typeface="Times" pitchFamily="8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Times" pitchFamily="84" charset="0"/>
                <a:ea typeface="ＭＳ Ｐゴシック" pitchFamily="34" charset="-128"/>
              </a:defRPr>
            </a:lvl9pPr>
          </a:lstStyle>
          <a:p>
            <a:pPr>
              <a:spcBef>
                <a:spcPct val="0"/>
              </a:spcBef>
              <a:buFontTx/>
              <a:buNone/>
            </a:pPr>
            <a:r>
              <a:rPr lang="en-US" altLang="en-US" sz="2000">
                <a:solidFill>
                  <a:schemeClr val="tx2"/>
                </a:solidFill>
                <a:latin typeface="Arial" charset="0"/>
              </a:rPr>
              <a:t>Ribosome</a:t>
            </a:r>
          </a:p>
          <a:p>
            <a:pPr>
              <a:spcBef>
                <a:spcPct val="0"/>
              </a:spcBef>
              <a:buFontTx/>
              <a:buNone/>
            </a:pPr>
            <a:r>
              <a:rPr lang="en-US" altLang="en-US" sz="2000">
                <a:solidFill>
                  <a:schemeClr val="tx2"/>
                </a:solidFill>
                <a:latin typeface="Arial" charset="0"/>
              </a:rPr>
              <a:t>(translation)</a:t>
            </a:r>
          </a:p>
        </p:txBody>
      </p:sp>
      <p:pic>
        <p:nvPicPr>
          <p:cNvPr id="4102" name="Picture 5" descr="RNApo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752600"/>
            <a:ext cx="274955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descr="DNAPo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89063"/>
            <a:ext cx="2286000"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descr="Ribosom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35725" y="1600200"/>
            <a:ext cx="24098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05" name="Straight Arrow Connector 10"/>
          <p:cNvCxnSpPr>
            <a:cxnSpLocks noChangeShapeType="1"/>
          </p:cNvCxnSpPr>
          <p:nvPr/>
        </p:nvCxnSpPr>
        <p:spPr bwMode="auto">
          <a:xfrm>
            <a:off x="2743200" y="2667000"/>
            <a:ext cx="533400" cy="1588"/>
          </a:xfrm>
          <a:prstGeom prst="straightConnector1">
            <a:avLst/>
          </a:prstGeom>
          <a:noFill/>
          <a:ln w="444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106" name="Straight Arrow Connector 11"/>
          <p:cNvCxnSpPr>
            <a:cxnSpLocks noChangeShapeType="1"/>
          </p:cNvCxnSpPr>
          <p:nvPr/>
        </p:nvCxnSpPr>
        <p:spPr bwMode="auto">
          <a:xfrm>
            <a:off x="5638800" y="2667000"/>
            <a:ext cx="533400" cy="1588"/>
          </a:xfrm>
          <a:prstGeom prst="straightConnector1">
            <a:avLst/>
          </a:prstGeom>
          <a:noFill/>
          <a:ln w="44450" algn="ctr">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363777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figure_15_01.jpg"/>
          <p:cNvPicPr>
            <a:picLocks noChangeAspect="1"/>
          </p:cNvPicPr>
          <p:nvPr/>
        </p:nvPicPr>
        <p:blipFill>
          <a:blip r:embed="rId3"/>
          <a:stretch>
            <a:fillRect/>
          </a:stretch>
        </p:blipFill>
        <p:spPr>
          <a:xfrm>
            <a:off x="380999" y="1136650"/>
            <a:ext cx="8534401" cy="45783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534400" cy="1143000"/>
          </a:xfrm>
        </p:spPr>
        <p:txBody>
          <a:bodyPr/>
          <a:lstStyle/>
          <a:p>
            <a:r>
              <a:rPr lang="en-US" dirty="0"/>
              <a:t>Transcription and DNA Replication</a:t>
            </a:r>
          </a:p>
        </p:txBody>
      </p:sp>
      <p:sp>
        <p:nvSpPr>
          <p:cNvPr id="3" name="Content Placeholder 2"/>
          <p:cNvSpPr>
            <a:spLocks noGrp="1"/>
          </p:cNvSpPr>
          <p:nvPr>
            <p:ph sz="half" idx="1"/>
          </p:nvPr>
        </p:nvSpPr>
        <p:spPr>
          <a:xfrm>
            <a:off x="533400" y="1981200"/>
            <a:ext cx="4038600" cy="4114800"/>
          </a:xfrm>
        </p:spPr>
        <p:txBody>
          <a:bodyPr/>
          <a:lstStyle/>
          <a:p>
            <a:r>
              <a:rPr lang="en-US" dirty="0" err="1"/>
              <a:t>Simlarities</a:t>
            </a:r>
            <a:endParaRPr lang="en-US" dirty="0"/>
          </a:p>
          <a:p>
            <a:pPr lvl="1"/>
            <a:r>
              <a:rPr lang="en-US" dirty="0"/>
              <a:t>DNA as a template</a:t>
            </a:r>
          </a:p>
          <a:p>
            <a:pPr lvl="1"/>
            <a:r>
              <a:rPr lang="en-US" dirty="0"/>
              <a:t>Synthesis of a complementary strand</a:t>
            </a:r>
          </a:p>
          <a:p>
            <a:pPr lvl="1"/>
            <a:r>
              <a:rPr lang="en-US" dirty="0"/>
              <a:t>Same mechanism of </a:t>
            </a:r>
            <a:r>
              <a:rPr lang="en-US" dirty="0" err="1"/>
              <a:t>phosphodiester</a:t>
            </a:r>
            <a:r>
              <a:rPr lang="en-US" dirty="0"/>
              <a:t> bond formation (directionality)</a:t>
            </a:r>
          </a:p>
          <a:p>
            <a:pPr lvl="1"/>
            <a:endParaRPr lang="en-US" dirty="0"/>
          </a:p>
        </p:txBody>
      </p:sp>
      <p:sp>
        <p:nvSpPr>
          <p:cNvPr id="4" name="Content Placeholder 3"/>
          <p:cNvSpPr>
            <a:spLocks noGrp="1"/>
          </p:cNvSpPr>
          <p:nvPr>
            <p:ph sz="half" idx="2"/>
          </p:nvPr>
        </p:nvSpPr>
        <p:spPr>
          <a:xfrm>
            <a:off x="4648200" y="1981200"/>
            <a:ext cx="4191000" cy="4114800"/>
          </a:xfrm>
        </p:spPr>
        <p:txBody>
          <a:bodyPr/>
          <a:lstStyle/>
          <a:p>
            <a:r>
              <a:rPr lang="en-US" dirty="0"/>
              <a:t>Differences</a:t>
            </a:r>
          </a:p>
          <a:p>
            <a:pPr lvl="1"/>
            <a:r>
              <a:rPr lang="en-US" dirty="0" err="1"/>
              <a:t>Txn</a:t>
            </a:r>
            <a:r>
              <a:rPr lang="en-US" dirty="0"/>
              <a:t> is selective</a:t>
            </a:r>
          </a:p>
          <a:p>
            <a:pPr lvl="1"/>
            <a:r>
              <a:rPr lang="en-US" dirty="0"/>
              <a:t>Only 1 strand used as template</a:t>
            </a:r>
          </a:p>
          <a:p>
            <a:pPr lvl="1"/>
            <a:r>
              <a:rPr lang="en-US" dirty="0" err="1"/>
              <a:t>Txn</a:t>
            </a:r>
            <a:r>
              <a:rPr lang="en-US" dirty="0"/>
              <a:t> does not require a primer (why?)</a:t>
            </a:r>
          </a:p>
          <a:p>
            <a:pPr lvl="1"/>
            <a:r>
              <a:rPr lang="en-US" dirty="0" err="1"/>
              <a:t>Txn</a:t>
            </a:r>
            <a:r>
              <a:rPr lang="en-US" dirty="0"/>
              <a:t> more error prone (no 3’ to 5’ </a:t>
            </a:r>
            <a:r>
              <a:rPr lang="en-US" dirty="0" err="1"/>
              <a:t>exonuclease</a:t>
            </a:r>
            <a:r>
              <a:rPr lang="en-US" dirty="0"/>
              <a:t> on RNA pol)</a:t>
            </a:r>
          </a:p>
        </p:txBody>
      </p:sp>
    </p:spTree>
    <p:extLst>
      <p:ext uri="{BB962C8B-B14F-4D97-AF65-F5344CB8AC3E}">
        <p14:creationId xmlns:p14="http://schemas.microsoft.com/office/powerpoint/2010/main" val="3203146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a:t>Mechanism of Transcription</a:t>
            </a:r>
          </a:p>
        </p:txBody>
      </p:sp>
      <p:pic>
        <p:nvPicPr>
          <p:cNvPr id="4" name="Picture 3" descr="figure_15_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1" y="1300186"/>
            <a:ext cx="5604042" cy="5557813"/>
          </a:xfrm>
          <a:prstGeom prst="rect">
            <a:avLst/>
          </a:prstGeom>
        </p:spPr>
      </p:pic>
    </p:spTree>
    <p:extLst>
      <p:ext uri="{BB962C8B-B14F-4D97-AF65-F5344CB8AC3E}">
        <p14:creationId xmlns:p14="http://schemas.microsoft.com/office/powerpoint/2010/main" val="3694833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1" y="287268"/>
            <a:ext cx="7315200" cy="6477125"/>
          </a:xfrm>
        </p:spPr>
      </p:pic>
    </p:spTree>
    <p:extLst>
      <p:ext uri="{BB962C8B-B14F-4D97-AF65-F5344CB8AC3E}">
        <p14:creationId xmlns:p14="http://schemas.microsoft.com/office/powerpoint/2010/main" val="627327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307592"/>
            <a:ext cx="8534400" cy="4242816"/>
          </a:xfrm>
          <a:prstGeom prst="rect">
            <a:avLst/>
          </a:prstGeom>
        </p:spPr>
      </p:pic>
    </p:spTree>
    <p:extLst>
      <p:ext uri="{BB962C8B-B14F-4D97-AF65-F5344CB8AC3E}">
        <p14:creationId xmlns:p14="http://schemas.microsoft.com/office/powerpoint/2010/main" val="16165461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8630</TotalTime>
  <Words>456</Words>
  <Application>Microsoft Office PowerPoint</Application>
  <PresentationFormat>On-screen Show (4:3)</PresentationFormat>
  <Paragraphs>73</Paragraphs>
  <Slides>24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ＭＳ Ｐゴシック</vt:lpstr>
      <vt:lpstr>Arial</vt:lpstr>
      <vt:lpstr>Calibri</vt:lpstr>
      <vt:lpstr>Office Theme</vt:lpstr>
      <vt:lpstr>Lecture 11 – Prokaryotic Transcription</vt:lpstr>
      <vt:lpstr>Learning Goals</vt:lpstr>
      <vt:lpstr>Central Dogma</vt:lpstr>
      <vt:lpstr>The Central Dogma is the Engine of Evolution</vt:lpstr>
      <vt:lpstr>PowerPoint Presentation</vt:lpstr>
      <vt:lpstr>Transcription and DNA Replication</vt:lpstr>
      <vt:lpstr>Mechanism of Transcription</vt:lpstr>
      <vt:lpstr>PowerPoint Presentation</vt:lpstr>
      <vt:lpstr>PowerPoint Presentation</vt:lpstr>
      <vt:lpstr>PowerPoint Presentation</vt:lpstr>
      <vt:lpstr>Transcription – Brief Overview</vt:lpstr>
      <vt:lpstr>PowerPoint Presentation</vt:lpstr>
      <vt:lpstr>PowerPoint Presentation</vt:lpstr>
      <vt:lpstr>Transcription Initiation - promoters</vt:lpstr>
      <vt:lpstr>Transcription Initiation – Txn Factors</vt:lpstr>
      <vt:lpstr>PowerPoint Presentation</vt:lpstr>
      <vt:lpstr>Transcription Initiation – Txn Factors</vt:lpstr>
      <vt:lpstr>Transcription Initiation – Txn factors</vt:lpstr>
      <vt:lpstr>Transcription Initiation – Txn factors</vt:lpstr>
      <vt:lpstr>PowerPoint Presentation</vt:lpstr>
      <vt:lpstr>PowerPoint Presentation</vt:lpstr>
      <vt:lpstr>PowerPoint Presentation</vt:lpstr>
      <vt:lpstr>PowerPoint Presentation</vt:lpstr>
      <vt:lpstr>Transcription Termination</vt:lpstr>
    </vt:vector>
  </TitlesOfParts>
  <Company>Office 2004 Test Drive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BIMM100</dc:title>
  <dc:creator>Office 2004 Test Drive User</dc:creator>
  <cp:lastModifiedBy>C Glabe</cp:lastModifiedBy>
  <cp:revision>107</cp:revision>
  <dcterms:created xsi:type="dcterms:W3CDTF">2012-08-22T15:51:31Z</dcterms:created>
  <dcterms:modified xsi:type="dcterms:W3CDTF">2019-04-04T21:45:19Z</dcterms:modified>
</cp:coreProperties>
</file>