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7"/>
  </p:notesMasterIdLst>
  <p:sldIdLst>
    <p:sldId id="343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8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87167" autoAdjust="0"/>
  </p:normalViewPr>
  <p:slideViewPr>
    <p:cSldViewPr>
      <p:cViewPr varScale="1">
        <p:scale>
          <a:sx n="59" d="100"/>
          <a:sy n="59" d="100"/>
        </p:scale>
        <p:origin x="-1200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fld id="{2AD644A0-CDDF-F142-9894-B256834EE4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58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4CD98-9E26-7845-BAB9-E62B0DFB4340}" type="slidenum">
              <a:rPr lang="en-US"/>
              <a:pPr/>
              <a:t>1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4A0-CDDF-F142-9894-B256834EE4C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644A0-CDDF-F142-9894-B256834EE4C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4606-A5C0-0D4E-B1A3-45566BFB9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5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F138-33CE-7F47-9AFB-AE0AFFE31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4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A468-495E-6445-A616-A1F194583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9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3DD1-683E-3A41-AFB5-08F91B633E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4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F53D-4CCD-D147-96BD-879FB1EC3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5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BD32-F610-DE44-9D72-F435A11C2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9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620D-8A6A-4D4F-A699-B7E918DC8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1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9049-CBAE-D44F-A11D-BCDABF88B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0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3563-9B91-1D42-A9A9-1C0A02C51A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6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E03D-4795-1246-A8E3-49AC32C08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1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F3DA-FB13-5C42-8B3F-E4850ECB0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3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7219F-7337-2A44-B01E-F391722ACC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2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Lecture 12 </a:t>
            </a:r>
            <a:r>
              <a:rPr lang="en-US" sz="4000" dirty="0"/>
              <a:t>– </a:t>
            </a:r>
            <a:r>
              <a:rPr lang="en-US" sz="4000" dirty="0" err="1"/>
              <a:t>Cis</a:t>
            </a:r>
            <a:r>
              <a:rPr lang="en-US" sz="4000" dirty="0"/>
              <a:t>-Trans Gene Regulation and Eukaryotic Transcription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229600" cy="4800600"/>
          </a:xfrm>
        </p:spPr>
        <p:txBody>
          <a:bodyPr>
            <a:normAutofit/>
          </a:bodyPr>
          <a:lstStyle/>
          <a:p>
            <a:pPr marL="812800" indent="-812800">
              <a:lnSpc>
                <a:spcPct val="90000"/>
              </a:lnSpc>
              <a:buFont typeface="Arial" charset="0"/>
              <a:buAutoNum type="romanUcPeriod"/>
            </a:pPr>
            <a:endParaRPr lang="en-US" dirty="0"/>
          </a:p>
          <a:p>
            <a:pPr marL="571500" indent="-571500">
              <a:lnSpc>
                <a:spcPct val="90000"/>
              </a:lnSpc>
              <a:buAutoNum type="romanUcPeriod"/>
            </a:pPr>
            <a:r>
              <a:rPr lang="en-US" dirty="0"/>
              <a:t>Prokaryotic Transcription Regulation.</a:t>
            </a:r>
          </a:p>
          <a:p>
            <a:pPr marL="571500" indent="-571500">
              <a:lnSpc>
                <a:spcPct val="90000"/>
              </a:lnSpc>
              <a:buAutoNum type="romanUcPeriod"/>
            </a:pPr>
            <a:r>
              <a:rPr lang="en-US" dirty="0"/>
              <a:t>Lac Operon and Cis-Trans Gene Regulation.</a:t>
            </a:r>
          </a:p>
          <a:p>
            <a:pPr marL="812800" indent="-812800">
              <a:lnSpc>
                <a:spcPct val="90000"/>
              </a:lnSpc>
              <a:buFont typeface="Arial" charset="0"/>
              <a:buAutoNum type="romanUcPeriod"/>
            </a:pPr>
            <a:r>
              <a:rPr lang="en-US" dirty="0"/>
              <a:t>Eukaryotic versus Prokaryotic Transcription</a:t>
            </a:r>
          </a:p>
          <a:p>
            <a:pPr marL="812800" indent="-812800">
              <a:lnSpc>
                <a:spcPct val="90000"/>
              </a:lnSpc>
              <a:buFont typeface="Arial" charset="0"/>
              <a:buAutoNum type="romanUcPeriod"/>
            </a:pPr>
            <a:r>
              <a:rPr lang="en-US" dirty="0"/>
              <a:t>Eukaryotic Transcription Factors.</a:t>
            </a:r>
          </a:p>
        </p:txBody>
      </p:sp>
    </p:spTree>
    <p:extLst>
      <p:ext uri="{BB962C8B-B14F-4D97-AF65-F5344CB8AC3E}">
        <p14:creationId xmlns:p14="http://schemas.microsoft.com/office/powerpoint/2010/main" val="4174088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Cis</a:t>
            </a:r>
            <a:r>
              <a:rPr lang="en-US" dirty="0"/>
              <a:t> vs. Trans Gene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 acting elements – Sequences on the same strand of DNA adjacent to protein coding genes.</a:t>
            </a:r>
          </a:p>
          <a:p>
            <a:endParaRPr lang="en-US" dirty="0"/>
          </a:p>
          <a:p>
            <a:r>
              <a:rPr lang="en-US" dirty="0"/>
              <a:t>Trans acting factors – Diffusible factors that bind to cis sequences.  Typically protein transcription factors.</a:t>
            </a:r>
          </a:p>
        </p:txBody>
      </p:sp>
    </p:spTree>
    <p:extLst>
      <p:ext uri="{BB962C8B-B14F-4D97-AF65-F5344CB8AC3E}">
        <p14:creationId xmlns:p14="http://schemas.microsoft.com/office/powerpoint/2010/main" val="517958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Cis</a:t>
            </a:r>
            <a:r>
              <a:rPr lang="en-US" dirty="0"/>
              <a:t> vs. Trans Gene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 err="1"/>
              <a:t>Merodiploid</a:t>
            </a:r>
            <a:r>
              <a:rPr lang="en-US" dirty="0"/>
              <a:t> analysis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3581400"/>
            <a:ext cx="6096000" cy="990600"/>
            <a:chOff x="152400" y="3581400"/>
            <a:chExt cx="6096000" cy="990600"/>
          </a:xfrm>
        </p:grpSpPr>
        <p:sp>
          <p:nvSpPr>
            <p:cNvPr id="4" name="Oval 3"/>
            <p:cNvSpPr/>
            <p:nvPr/>
          </p:nvSpPr>
          <p:spPr bwMode="auto">
            <a:xfrm>
              <a:off x="2971800" y="3581400"/>
              <a:ext cx="3276600" cy="990600"/>
            </a:xfrm>
            <a:prstGeom prst="ellipse">
              <a:avLst/>
            </a:prstGeom>
            <a:solidFill>
              <a:srgbClr val="DD7D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962400" y="3886200"/>
              <a:ext cx="1295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Lac Operon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3805535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Normally - haploid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8200" y="5029200"/>
            <a:ext cx="6096000" cy="1055132"/>
            <a:chOff x="228600" y="5029200"/>
            <a:chExt cx="6096000" cy="1055132"/>
          </a:xfrm>
        </p:grpSpPr>
        <p:sp>
          <p:nvSpPr>
            <p:cNvPr id="9" name="Oval 8"/>
            <p:cNvSpPr/>
            <p:nvPr/>
          </p:nvSpPr>
          <p:spPr bwMode="auto">
            <a:xfrm>
              <a:off x="3048000" y="5029200"/>
              <a:ext cx="3276600" cy="990600"/>
            </a:xfrm>
            <a:prstGeom prst="ellipse">
              <a:avLst/>
            </a:prstGeom>
            <a:solidFill>
              <a:srgbClr val="DD7D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038600" y="5105400"/>
              <a:ext cx="1295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Lac Operon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5253335"/>
              <a:ext cx="2667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Merodiploid</a:t>
              </a:r>
              <a:endParaRPr lang="en-US" dirty="0" smtClean="0"/>
            </a:p>
            <a:p>
              <a:r>
                <a:rPr lang="en-US" dirty="0" smtClean="0"/>
                <a:t>(partial diploid)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038600" y="5562600"/>
              <a:ext cx="1295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Lac Operon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10200" y="990601"/>
            <a:ext cx="3428997" cy="2590800"/>
            <a:chOff x="5736187" y="1295400"/>
            <a:chExt cx="3814511" cy="3990261"/>
          </a:xfrm>
        </p:grpSpPr>
        <p:pic>
          <p:nvPicPr>
            <p:cNvPr id="8" name="Picture 7" descr="hwk_05_01_un_0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6187" y="1295400"/>
              <a:ext cx="3389060" cy="293827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1000" y="4114799"/>
              <a:ext cx="1549698" cy="1170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Francois Jacob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91200" y="4114799"/>
              <a:ext cx="1470793" cy="1170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Jacques Monod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228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8229600" cy="3644537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Cis</a:t>
            </a:r>
            <a:r>
              <a:rPr lang="en-US" dirty="0"/>
              <a:t> vs. Trans Gene Regulation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562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Mutations in either the Lac </a:t>
            </a:r>
            <a:r>
              <a:rPr lang="en-US" dirty="0" smtClean="0"/>
              <a:t>repressor </a:t>
            </a:r>
            <a:r>
              <a:rPr lang="en-US" dirty="0"/>
              <a:t>or </a:t>
            </a:r>
            <a:r>
              <a:rPr lang="en-US" dirty="0" smtClean="0"/>
              <a:t>operator </a:t>
            </a:r>
            <a:r>
              <a:rPr lang="en-US" dirty="0"/>
              <a:t>make transcription of </a:t>
            </a:r>
            <a:r>
              <a:rPr lang="en-US" dirty="0" err="1"/>
              <a:t>lacZ</a:t>
            </a:r>
            <a:r>
              <a:rPr lang="en-US" dirty="0"/>
              <a:t>, Y and A constitutive (always on).</a:t>
            </a:r>
          </a:p>
        </p:txBody>
      </p:sp>
    </p:spTree>
    <p:extLst>
      <p:ext uri="{BB962C8B-B14F-4D97-AF65-F5344CB8AC3E}">
        <p14:creationId xmlns:p14="http://schemas.microsoft.com/office/powerpoint/2010/main" val="1671403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00072"/>
            <a:ext cx="8534400" cy="265785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Cis vs. Trans Gene Regulation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0292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Combining the </a:t>
            </a:r>
            <a:r>
              <a:rPr lang="en-US" dirty="0" err="1"/>
              <a:t>LacI</a:t>
            </a:r>
            <a:r>
              <a:rPr lang="en-US" dirty="0"/>
              <a:t> mutant with </a:t>
            </a:r>
            <a:r>
              <a:rPr lang="en-US" dirty="0" err="1"/>
              <a:t>wt</a:t>
            </a:r>
            <a:r>
              <a:rPr lang="en-US" dirty="0"/>
              <a:t> causes the expression of </a:t>
            </a:r>
            <a:r>
              <a:rPr lang="en-US" dirty="0" err="1"/>
              <a:t>LacZ</a:t>
            </a:r>
            <a:r>
              <a:rPr lang="en-US" dirty="0"/>
              <a:t>, Y and A to be turned off on both the mutant and </a:t>
            </a:r>
            <a:r>
              <a:rPr lang="en-US" dirty="0" err="1"/>
              <a:t>wt</a:t>
            </a:r>
            <a:r>
              <a:rPr lang="en-US" dirty="0"/>
              <a:t> chromosome.  </a:t>
            </a:r>
          </a:p>
        </p:txBody>
      </p:sp>
    </p:spTree>
    <p:extLst>
      <p:ext uri="{BB962C8B-B14F-4D97-AF65-F5344CB8AC3E}">
        <p14:creationId xmlns:p14="http://schemas.microsoft.com/office/powerpoint/2010/main" val="1561798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31218"/>
            <a:ext cx="8305800" cy="592678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21898"/>
            <a:ext cx="77724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Cis vs. Trans Gene Regulation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5052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Combining a lac operator mutant with </a:t>
            </a:r>
            <a:r>
              <a:rPr lang="en-US" dirty="0" err="1"/>
              <a:t>wt</a:t>
            </a:r>
            <a:r>
              <a:rPr lang="en-US" dirty="0"/>
              <a:t> results in constitutive expression of Lac genes, but only those on the same DNA strand as the operator mutation.</a:t>
            </a:r>
          </a:p>
        </p:txBody>
      </p:sp>
    </p:spTree>
    <p:extLst>
      <p:ext uri="{BB962C8B-B14F-4D97-AF65-F5344CB8AC3E}">
        <p14:creationId xmlns:p14="http://schemas.microsoft.com/office/powerpoint/2010/main" val="1723492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Cis</a:t>
            </a:r>
            <a:r>
              <a:rPr lang="en-US" dirty="0"/>
              <a:t> vs. Trans Gene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 err="1"/>
              <a:t>Merodiploid</a:t>
            </a:r>
            <a:r>
              <a:rPr lang="en-US" dirty="0"/>
              <a:t> analysis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2590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Wild type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3653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Calibri"/>
                <a:cs typeface="Calibri"/>
              </a:rPr>
              <a:t>lacI</a:t>
            </a:r>
            <a:r>
              <a:rPr lang="en-US" dirty="0">
                <a:latin typeface="Calibri"/>
                <a:cs typeface="Calibri"/>
              </a:rPr>
              <a:t> mutant</a:t>
            </a:r>
          </a:p>
        </p:txBody>
      </p:sp>
      <p:pic>
        <p:nvPicPr>
          <p:cNvPr id="17" name="Picture 16" descr="figure_20_03bc_01 modifie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38400"/>
            <a:ext cx="7098005" cy="16920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" y="4572000"/>
            <a:ext cx="8915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In this </a:t>
            </a:r>
            <a:r>
              <a:rPr lang="en-US" sz="2600" dirty="0" err="1">
                <a:latin typeface="Calibri"/>
                <a:cs typeface="Calibri"/>
              </a:rPr>
              <a:t>merodiploid</a:t>
            </a:r>
            <a:r>
              <a:rPr lang="en-US" sz="2600" dirty="0">
                <a:latin typeface="Calibri"/>
                <a:cs typeface="Calibri"/>
              </a:rPr>
              <a:t> grown in lactose free media, we will observe: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600" dirty="0">
                <a:latin typeface="Calibri"/>
                <a:cs typeface="Calibri"/>
              </a:rPr>
              <a:t>No lac operon expression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600" dirty="0">
                <a:latin typeface="Calibri"/>
                <a:cs typeface="Calibri"/>
              </a:rPr>
              <a:t>Expression of the genes only on the wild type lac operon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600" dirty="0">
                <a:latin typeface="Calibri"/>
                <a:cs typeface="Calibri"/>
              </a:rPr>
              <a:t>Expression of the genes only on the mutant lac operon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600" dirty="0">
                <a:latin typeface="Calibri"/>
                <a:cs typeface="Calibri"/>
              </a:rPr>
              <a:t>Expression of the genes on both lac operons</a:t>
            </a:r>
          </a:p>
        </p:txBody>
      </p:sp>
    </p:spTree>
    <p:extLst>
      <p:ext uri="{BB962C8B-B14F-4D97-AF65-F5344CB8AC3E}">
        <p14:creationId xmlns:p14="http://schemas.microsoft.com/office/powerpoint/2010/main" val="3474394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Cis</a:t>
            </a:r>
            <a:r>
              <a:rPr lang="en-US" dirty="0"/>
              <a:t> vs. Trans Gene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 err="1"/>
              <a:t>Merodiploid</a:t>
            </a:r>
            <a:r>
              <a:rPr lang="en-US" dirty="0"/>
              <a:t> analysis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2590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Calibri"/>
                <a:cs typeface="Calibri"/>
              </a:rPr>
              <a:t>lacZ</a:t>
            </a:r>
            <a:r>
              <a:rPr lang="en-US" dirty="0">
                <a:latin typeface="Calibri"/>
                <a:cs typeface="Calibri"/>
              </a:rPr>
              <a:t> mutant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3505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Operator, </a:t>
            </a:r>
            <a:r>
              <a:rPr lang="en-US" i="1" dirty="0" err="1">
                <a:latin typeface="Calibri"/>
                <a:cs typeface="Calibri"/>
              </a:rPr>
              <a:t>lacY</a:t>
            </a:r>
            <a:r>
              <a:rPr lang="en-US" dirty="0">
                <a:latin typeface="Calibri"/>
                <a:cs typeface="Calibri"/>
              </a:rPr>
              <a:t> mutant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4572000"/>
            <a:ext cx="8915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In this </a:t>
            </a:r>
            <a:r>
              <a:rPr lang="en-US" sz="2600" dirty="0" err="1">
                <a:latin typeface="Calibri"/>
                <a:cs typeface="Calibri"/>
              </a:rPr>
              <a:t>merodiploid</a:t>
            </a:r>
            <a:r>
              <a:rPr lang="en-US" sz="2600" dirty="0">
                <a:latin typeface="Calibri"/>
                <a:cs typeface="Calibri"/>
              </a:rPr>
              <a:t> grown in lactose free media, we will observe: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600" dirty="0">
                <a:latin typeface="Calibri"/>
                <a:cs typeface="Calibri"/>
              </a:rPr>
              <a:t>No lac operon expression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600" dirty="0">
                <a:latin typeface="Calibri"/>
                <a:cs typeface="Calibri"/>
              </a:rPr>
              <a:t>Expression of </a:t>
            </a:r>
            <a:r>
              <a:rPr lang="en-US" sz="2600" i="1" dirty="0" err="1">
                <a:latin typeface="Calibri"/>
                <a:cs typeface="Calibri"/>
              </a:rPr>
              <a:t>lacY</a:t>
            </a:r>
            <a:r>
              <a:rPr lang="en-US" sz="2600" i="1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and</a:t>
            </a:r>
            <a:r>
              <a:rPr lang="en-US" sz="2600" i="1" dirty="0">
                <a:latin typeface="Calibri"/>
                <a:cs typeface="Calibri"/>
              </a:rPr>
              <a:t> </a:t>
            </a:r>
            <a:r>
              <a:rPr lang="en-US" sz="2600" i="1" dirty="0" err="1">
                <a:latin typeface="Calibri"/>
                <a:cs typeface="Calibri"/>
              </a:rPr>
              <a:t>lacA</a:t>
            </a:r>
            <a:r>
              <a:rPr lang="en-US" sz="2600" dirty="0">
                <a:latin typeface="Calibri"/>
                <a:cs typeface="Calibri"/>
              </a:rPr>
              <a:t> only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600" dirty="0">
                <a:latin typeface="Calibri"/>
                <a:cs typeface="Calibri"/>
              </a:rPr>
              <a:t>Expression of </a:t>
            </a:r>
            <a:r>
              <a:rPr lang="en-US" sz="2600" i="1" dirty="0" err="1">
                <a:latin typeface="Calibri"/>
                <a:cs typeface="Calibri"/>
              </a:rPr>
              <a:t>lacZ</a:t>
            </a:r>
            <a:r>
              <a:rPr lang="en-US" sz="2600" dirty="0">
                <a:latin typeface="Calibri"/>
                <a:cs typeface="Calibri"/>
              </a:rPr>
              <a:t> and </a:t>
            </a:r>
            <a:r>
              <a:rPr lang="en-US" sz="2600" i="1" dirty="0" err="1">
                <a:latin typeface="Calibri"/>
                <a:cs typeface="Calibri"/>
              </a:rPr>
              <a:t>lacA</a:t>
            </a:r>
            <a:r>
              <a:rPr lang="en-US" sz="2600" dirty="0">
                <a:latin typeface="Calibri"/>
                <a:cs typeface="Calibri"/>
              </a:rPr>
              <a:t> only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600" dirty="0">
                <a:latin typeface="Calibri"/>
                <a:cs typeface="Calibri"/>
              </a:rPr>
              <a:t>Expression of all genes of the lac operon</a:t>
            </a:r>
          </a:p>
        </p:txBody>
      </p:sp>
      <p:pic>
        <p:nvPicPr>
          <p:cNvPr id="4" name="Picture 3" descr="figure_20_03bc_02 modifie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32756"/>
            <a:ext cx="6874932" cy="208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51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Cis</a:t>
            </a:r>
            <a:r>
              <a:rPr lang="en-US" dirty="0"/>
              <a:t> vs. Trans Gene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981200"/>
          </a:xfrm>
        </p:spPr>
        <p:txBody>
          <a:bodyPr/>
          <a:lstStyle/>
          <a:p>
            <a:r>
              <a:rPr lang="en-US" dirty="0"/>
              <a:t>The lac repressor is an example of a: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Cis- acting element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Trans-acting element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35814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The operator is an example of a: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Cis-acting element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Trans-acting element</a:t>
            </a:r>
          </a:p>
        </p:txBody>
      </p:sp>
    </p:spTree>
    <p:extLst>
      <p:ext uri="{BB962C8B-B14F-4D97-AF65-F5344CB8AC3E}">
        <p14:creationId xmlns:p14="http://schemas.microsoft.com/office/powerpoint/2010/main" val="2270634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43849"/>
            <a:ext cx="5666232" cy="5528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960" y="230832"/>
            <a:ext cx="7889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Beta </a:t>
            </a:r>
            <a:r>
              <a:rPr lang="en-US" sz="3200" dirty="0" err="1"/>
              <a:t>Galactosidase</a:t>
            </a:r>
            <a:r>
              <a:rPr lang="en-US" sz="3200" dirty="0"/>
              <a:t> can be used as a “reporter gene”.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42672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X-Gal turns a blue color when it is cleaved by ß </a:t>
            </a:r>
            <a:r>
              <a:rPr lang="en-US" dirty="0" err="1"/>
              <a:t>galactosidase</a:t>
            </a:r>
            <a:r>
              <a:rPr lang="en-US" dirty="0"/>
              <a:t> into X (which is blue) and Gal.  </a:t>
            </a:r>
          </a:p>
        </p:txBody>
      </p:sp>
    </p:spTree>
    <p:extLst>
      <p:ext uri="{BB962C8B-B14F-4D97-AF65-F5344CB8AC3E}">
        <p14:creationId xmlns:p14="http://schemas.microsoft.com/office/powerpoint/2010/main" val="1413113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Differences between Prokaryotic and Eukaryotic Transcription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981200"/>
            <a:ext cx="4495800" cy="762000"/>
          </a:xfrm>
        </p:spPr>
        <p:txBody>
          <a:bodyPr/>
          <a:lstStyle/>
          <a:p>
            <a:r>
              <a:rPr lang="en-US" dirty="0"/>
              <a:t>Prokaryotic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495800" cy="1066800"/>
          </a:xfrm>
        </p:spPr>
        <p:txBody>
          <a:bodyPr/>
          <a:lstStyle/>
          <a:p>
            <a:r>
              <a:rPr lang="en-US" dirty="0"/>
              <a:t>Eukaryotic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1000" y="2667000"/>
            <a:ext cx="8305800" cy="461665"/>
            <a:chOff x="381000" y="2667000"/>
            <a:chExt cx="830580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2667000"/>
              <a:ext cx="365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Genes organized in operons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29200" y="2667000"/>
              <a:ext cx="365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One gene, one promoter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1000" y="4807803"/>
            <a:ext cx="8534400" cy="830997"/>
            <a:chOff x="381000" y="4807803"/>
            <a:chExt cx="8534400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4807803"/>
              <a:ext cx="4191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One type of general </a:t>
              </a:r>
              <a:r>
                <a:rPr lang="en-US" dirty="0" err="1">
                  <a:latin typeface="Calibri"/>
                  <a:cs typeface="Calibri"/>
                </a:rPr>
                <a:t>txn</a:t>
              </a:r>
              <a:r>
                <a:rPr lang="en-US" dirty="0">
                  <a:latin typeface="Calibri"/>
                  <a:cs typeface="Calibri"/>
                </a:rPr>
                <a:t> factor (</a:t>
              </a:r>
              <a:r>
                <a:rPr lang="en-US" dirty="0" err="1">
                  <a:latin typeface="Calibri"/>
                  <a:cs typeface="Calibri"/>
                </a:rPr>
                <a:t>σ</a:t>
              </a:r>
              <a:r>
                <a:rPr lang="en-US" dirty="0">
                  <a:latin typeface="Calibri"/>
                  <a:cs typeface="Calibri"/>
                </a:rPr>
                <a:t> factor)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29200" y="4807803"/>
              <a:ext cx="3886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Multiple general </a:t>
              </a:r>
              <a:r>
                <a:rPr lang="en-US" dirty="0" err="1">
                  <a:latin typeface="Calibri"/>
                  <a:cs typeface="Calibri"/>
                </a:rPr>
                <a:t>txn</a:t>
              </a:r>
              <a:r>
                <a:rPr lang="en-US" dirty="0">
                  <a:latin typeface="Calibri"/>
                  <a:cs typeface="Calibri"/>
                </a:rPr>
                <a:t> factors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0" y="5646003"/>
            <a:ext cx="8839200" cy="830997"/>
            <a:chOff x="381000" y="5493603"/>
            <a:chExt cx="8839200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81000" y="5493603"/>
              <a:ext cx="4191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DNA not associated with protein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29200" y="5493603"/>
              <a:ext cx="419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DNA packaged as chromatin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1000" y="3886200"/>
            <a:ext cx="8534400" cy="830997"/>
            <a:chOff x="381000" y="3886200"/>
            <a:chExt cx="8534400" cy="830997"/>
          </a:xfrm>
        </p:grpSpPr>
        <p:sp>
          <p:nvSpPr>
            <p:cNvPr id="12" name="TextBox 11"/>
            <p:cNvSpPr txBox="1"/>
            <p:nvPr/>
          </p:nvSpPr>
          <p:spPr>
            <a:xfrm>
              <a:off x="381000" y="3886200"/>
              <a:ext cx="4191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alibri"/>
                  <a:cs typeface="Calibri"/>
                </a:rPr>
                <a:t>Cis</a:t>
              </a:r>
              <a:r>
                <a:rPr lang="en-US" dirty="0">
                  <a:latin typeface="Calibri"/>
                  <a:cs typeface="Calibri"/>
                </a:rPr>
                <a:t> sequences generally near </a:t>
              </a:r>
              <a:r>
                <a:rPr lang="en-US" dirty="0" err="1">
                  <a:latin typeface="Calibri"/>
                  <a:cs typeface="Calibri"/>
                </a:rPr>
                <a:t>txn</a:t>
              </a:r>
              <a:r>
                <a:rPr lang="en-US" dirty="0">
                  <a:latin typeface="Calibri"/>
                  <a:cs typeface="Calibri"/>
                </a:rPr>
                <a:t> start site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29200" y="3886200"/>
              <a:ext cx="3886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alibri"/>
                  <a:cs typeface="Calibri"/>
                </a:rPr>
                <a:t>Cis</a:t>
              </a:r>
              <a:r>
                <a:rPr lang="en-US" dirty="0">
                  <a:latin typeface="Calibri"/>
                  <a:cs typeface="Calibri"/>
                </a:rPr>
                <a:t> sequences often far from </a:t>
              </a:r>
              <a:r>
                <a:rPr lang="en-US" dirty="0" err="1">
                  <a:latin typeface="Calibri"/>
                  <a:cs typeface="Calibri"/>
                </a:rPr>
                <a:t>txn</a:t>
              </a:r>
              <a:r>
                <a:rPr lang="en-US" dirty="0">
                  <a:latin typeface="Calibri"/>
                  <a:cs typeface="Calibri"/>
                </a:rPr>
                <a:t> start site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0" y="3272135"/>
            <a:ext cx="8534400" cy="461665"/>
            <a:chOff x="381000" y="3272135"/>
            <a:chExt cx="85344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381000" y="3272135"/>
              <a:ext cx="419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One RNA polymerase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9200" y="3272135"/>
              <a:ext cx="3886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3 RNA polymerases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850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Be able to list the differences between operon and non-operon gene expression</a:t>
            </a:r>
          </a:p>
          <a:p>
            <a:r>
              <a:rPr lang="en-US" sz="2800" dirty="0"/>
              <a:t>Be able to explain cis and trans gene regulation in the context of </a:t>
            </a:r>
            <a:r>
              <a:rPr lang="en-US" sz="2800" dirty="0" err="1"/>
              <a:t>merodiploids</a:t>
            </a:r>
            <a:endParaRPr lang="en-US" sz="2800" dirty="0"/>
          </a:p>
          <a:p>
            <a:r>
              <a:rPr lang="en-US" sz="2800" dirty="0"/>
              <a:t>Be able to distinguish which aspects of the transcription process are unique or shared between eukaryotes and prokaryotes</a:t>
            </a:r>
          </a:p>
          <a:p>
            <a:r>
              <a:rPr lang="en-US" sz="2800" dirty="0"/>
              <a:t>Be able to explain how transcription factors bind to DNA in terms of DNA/protein structure</a:t>
            </a:r>
          </a:p>
        </p:txBody>
      </p:sp>
    </p:spTree>
    <p:extLst>
      <p:ext uri="{BB962C8B-B14F-4D97-AF65-F5344CB8AC3E}">
        <p14:creationId xmlns:p14="http://schemas.microsoft.com/office/powerpoint/2010/main" val="2084250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Eukaryotes have 3 different RNA polymerases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2753"/>
            <a:ext cx="8077200" cy="58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49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Pol I binds an unique promoter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16" y="828898"/>
            <a:ext cx="5358384" cy="58980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25908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UBF:</a:t>
            </a:r>
          </a:p>
          <a:p>
            <a:r>
              <a:rPr lang="en-US" dirty="0" smtClean="0"/>
              <a:t>Upstream</a:t>
            </a:r>
          </a:p>
          <a:p>
            <a:r>
              <a:rPr lang="en-US" dirty="0" smtClean="0"/>
              <a:t>Binding</a:t>
            </a:r>
          </a:p>
          <a:p>
            <a:r>
              <a:rPr lang="en-US" dirty="0" smtClean="0"/>
              <a:t>Factor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25146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SL1</a:t>
            </a:r>
          </a:p>
          <a:p>
            <a:r>
              <a:rPr lang="en-US" dirty="0" smtClean="0"/>
              <a:t>Selectivity</a:t>
            </a:r>
          </a:p>
          <a:p>
            <a:r>
              <a:rPr lang="en-US" dirty="0" smtClean="0"/>
              <a:t>Factor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08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252728"/>
            <a:ext cx="8534400" cy="4352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40582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Pol II promoter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50292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BRE:</a:t>
            </a:r>
          </a:p>
          <a:p>
            <a:r>
              <a:rPr lang="en-US" dirty="0" smtClean="0"/>
              <a:t>TFII</a:t>
            </a:r>
            <a:r>
              <a:rPr lang="en-US" b="1" u="sng" dirty="0" smtClean="0"/>
              <a:t>B</a:t>
            </a:r>
          </a:p>
          <a:p>
            <a:r>
              <a:rPr lang="en-US" b="1" u="sng" dirty="0" smtClean="0"/>
              <a:t>R</a:t>
            </a:r>
            <a:r>
              <a:rPr lang="en-US" dirty="0" smtClean="0"/>
              <a:t>esponse</a:t>
            </a:r>
          </a:p>
          <a:p>
            <a:r>
              <a:rPr lang="en-US" b="1" u="sng" dirty="0" smtClean="0"/>
              <a:t>E</a:t>
            </a:r>
            <a:r>
              <a:rPr lang="en-US" dirty="0" smtClean="0"/>
              <a:t>lement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5029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Inr</a:t>
            </a:r>
            <a:r>
              <a:rPr lang="en-US" dirty="0" smtClean="0"/>
              <a:t>:</a:t>
            </a:r>
          </a:p>
          <a:p>
            <a:r>
              <a:rPr lang="en-US" dirty="0" smtClean="0"/>
              <a:t>Initiator</a:t>
            </a:r>
          </a:p>
          <a:p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5029200"/>
            <a:ext cx="2552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DPE:</a:t>
            </a:r>
          </a:p>
          <a:p>
            <a:r>
              <a:rPr lang="en-US" dirty="0" smtClean="0"/>
              <a:t>Downstream</a:t>
            </a:r>
          </a:p>
          <a:p>
            <a:r>
              <a:rPr lang="en-US" dirty="0" smtClean="0"/>
              <a:t>Promotor</a:t>
            </a:r>
          </a:p>
          <a:p>
            <a:r>
              <a:rPr lang="en-US" dirty="0" smtClean="0"/>
              <a:t>Element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TBP:</a:t>
            </a:r>
          </a:p>
          <a:p>
            <a:r>
              <a:rPr lang="en-US" dirty="0" smtClean="0"/>
              <a:t>TATA</a:t>
            </a:r>
          </a:p>
          <a:p>
            <a:r>
              <a:rPr lang="en-US" dirty="0" smtClean="0"/>
              <a:t>Binding</a:t>
            </a:r>
          </a:p>
          <a:p>
            <a:r>
              <a:rPr lang="en-US" dirty="0" smtClean="0"/>
              <a:t>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74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9190"/>
            <a:ext cx="7772400" cy="5862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26806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Pol III promoter</a:t>
            </a:r>
          </a:p>
        </p:txBody>
      </p:sp>
    </p:spTree>
    <p:extLst>
      <p:ext uri="{BB962C8B-B14F-4D97-AF65-F5344CB8AC3E}">
        <p14:creationId xmlns:p14="http://schemas.microsoft.com/office/powerpoint/2010/main" val="1276605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Eukaryotic Transcription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52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figure_15_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171744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98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Eukaryotic Transcription Initiation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r>
              <a:rPr lang="en-US" dirty="0"/>
              <a:t>Interaction between </a:t>
            </a:r>
            <a:r>
              <a:rPr lang="en-US" dirty="0" err="1"/>
              <a:t>txn</a:t>
            </a:r>
            <a:r>
              <a:rPr lang="en-US" dirty="0"/>
              <a:t> factors, RNA pol and </a:t>
            </a:r>
            <a:r>
              <a:rPr lang="en-US" dirty="0" err="1"/>
              <a:t>cis</a:t>
            </a:r>
            <a:r>
              <a:rPr lang="en-US" dirty="0"/>
              <a:t> sequences</a:t>
            </a:r>
          </a:p>
        </p:txBody>
      </p:sp>
      <p:pic>
        <p:nvPicPr>
          <p:cNvPr id="3" name="Picture 2" descr="figure_15_24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85102"/>
            <a:ext cx="5257800" cy="4621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F482397-BFAD-4ECB-A7E2-BE9F6A7C2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438400"/>
            <a:ext cx="3408881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8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6" y="773347"/>
            <a:ext cx="4824984" cy="608465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Regulation of Gene Expression.</a:t>
            </a:r>
          </a:p>
        </p:txBody>
      </p:sp>
    </p:spTree>
    <p:extLst>
      <p:ext uri="{BB962C8B-B14F-4D97-AF65-F5344CB8AC3E}">
        <p14:creationId xmlns:p14="http://schemas.microsoft.com/office/powerpoint/2010/main" val="379170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1600200"/>
            <a:ext cx="8534400" cy="482193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Negative and Positive Regulation</a:t>
            </a:r>
          </a:p>
        </p:txBody>
      </p:sp>
    </p:spTree>
    <p:extLst>
      <p:ext uri="{BB962C8B-B14F-4D97-AF65-F5344CB8AC3E}">
        <p14:creationId xmlns:p14="http://schemas.microsoft.com/office/powerpoint/2010/main" val="318675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dirty="0"/>
              <a:t>Prokaryotic Transcription Regulation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4114800"/>
            <a:ext cx="3810000" cy="2057400"/>
          </a:xfrm>
        </p:spPr>
        <p:txBody>
          <a:bodyPr/>
          <a:lstStyle/>
          <a:p>
            <a:r>
              <a:rPr lang="en-US" dirty="0" err="1"/>
              <a:t>Adv</a:t>
            </a:r>
            <a:r>
              <a:rPr lang="en-US" dirty="0"/>
              <a:t> of operons</a:t>
            </a:r>
          </a:p>
          <a:p>
            <a:pPr lvl="1"/>
            <a:r>
              <a:rPr lang="en-US" sz="2000" dirty="0"/>
              <a:t>Only requires initiation at 1 promoter</a:t>
            </a:r>
          </a:p>
          <a:p>
            <a:pPr lvl="1"/>
            <a:r>
              <a:rPr lang="en-US" sz="2000" dirty="0"/>
              <a:t>Genes w/ similar function regulated similarly</a:t>
            </a:r>
          </a:p>
        </p:txBody>
      </p:sp>
      <p:pic>
        <p:nvPicPr>
          <p:cNvPr id="4" name="Picture 3" descr="figure_19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534400" cy="238963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00600" y="4114800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Disadv</a:t>
            </a:r>
            <a:r>
              <a:rPr lang="en-US" dirty="0"/>
              <a:t> of operons</a:t>
            </a:r>
          </a:p>
          <a:p>
            <a:pPr lvl="1"/>
            <a:r>
              <a:rPr lang="en-US" sz="2000" dirty="0"/>
              <a:t>Promoter mutation could eliminate </a:t>
            </a:r>
            <a:r>
              <a:rPr lang="en-US" sz="2000" dirty="0" err="1"/>
              <a:t>txn</a:t>
            </a:r>
            <a:r>
              <a:rPr lang="en-US" sz="2000" dirty="0"/>
              <a:t> at all genes</a:t>
            </a:r>
          </a:p>
          <a:p>
            <a:pPr lvl="1"/>
            <a:r>
              <a:rPr lang="en-US" sz="2000" dirty="0"/>
              <a:t>Less flexibility w/ gene expression for operon genes</a:t>
            </a:r>
          </a:p>
        </p:txBody>
      </p:sp>
    </p:spTree>
    <p:extLst>
      <p:ext uri="{BB962C8B-B14F-4D97-AF65-F5344CB8AC3E}">
        <p14:creationId xmlns:p14="http://schemas.microsoft.com/office/powerpoint/2010/main" val="143336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i="1" dirty="0"/>
              <a:t>Lac</a:t>
            </a:r>
            <a:r>
              <a:rPr lang="en-US" dirty="0"/>
              <a:t> operon</a:t>
            </a:r>
          </a:p>
        </p:txBody>
      </p:sp>
      <p:pic>
        <p:nvPicPr>
          <p:cNvPr id="4" name="Picture 3" descr="figure_20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8534400" cy="2212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2209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β-</a:t>
            </a:r>
            <a:r>
              <a:rPr lang="en-US" dirty="0" err="1">
                <a:latin typeface="Calibri"/>
                <a:cs typeface="Calibri"/>
              </a:rPr>
              <a:t>galactosidase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1600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/>
                <a:cs typeface="Calibri"/>
              </a:rPr>
              <a:t>Galactoside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Permease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5334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/>
                <a:cs typeface="Calibri"/>
              </a:rPr>
              <a:t>Thiogalactoside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transacetylase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209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Lac repressor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5334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Operator – </a:t>
            </a:r>
            <a:r>
              <a:rPr lang="en-US" dirty="0" err="1">
                <a:latin typeface="Calibri"/>
                <a:cs typeface="Calibri"/>
              </a:rPr>
              <a:t>LacR</a:t>
            </a:r>
            <a:r>
              <a:rPr lang="en-US" dirty="0">
                <a:latin typeface="Calibri"/>
                <a:cs typeface="Calibri"/>
              </a:rPr>
              <a:t> binding site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2133600" y="2671465"/>
            <a:ext cx="38098" cy="3765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038600" y="3276600"/>
            <a:ext cx="228600" cy="20529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410200" y="2667000"/>
            <a:ext cx="38098" cy="3765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896098" y="2061865"/>
            <a:ext cx="190502" cy="9099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7391400" y="3581400"/>
            <a:ext cx="381000" cy="17481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8272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i="1" dirty="0"/>
              <a:t>Lac</a:t>
            </a:r>
            <a:r>
              <a:rPr lang="en-US" dirty="0"/>
              <a:t> operon</a:t>
            </a:r>
          </a:p>
        </p:txBody>
      </p:sp>
      <p:pic>
        <p:nvPicPr>
          <p:cNvPr id="3" name="Picture 2" descr="figure_20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22435"/>
            <a:ext cx="3229550" cy="55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7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i="1" dirty="0"/>
              <a:t>Lac</a:t>
            </a:r>
            <a:r>
              <a:rPr lang="en-US" dirty="0"/>
              <a:t> operon</a:t>
            </a:r>
          </a:p>
        </p:txBody>
      </p:sp>
      <p:pic>
        <p:nvPicPr>
          <p:cNvPr id="4" name="Picture 3" descr="figure_20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7010400" cy="543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1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3505200" cy="914400"/>
          </a:xfrm>
        </p:spPr>
        <p:txBody>
          <a:bodyPr/>
          <a:lstStyle/>
          <a:p>
            <a:r>
              <a:rPr lang="en-US" i="1" dirty="0"/>
              <a:t>Lac</a:t>
            </a:r>
            <a:r>
              <a:rPr lang="en-US" dirty="0"/>
              <a:t> operon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3581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latin typeface="Calibri"/>
                <a:cs typeface="Calibri"/>
              </a:rPr>
              <a:t>How does the lac repressor repress transcription?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228600"/>
            <a:ext cx="3810000" cy="1284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76" y="1083564"/>
            <a:ext cx="3733800" cy="1354836"/>
          </a:xfrm>
          <a:prstGeom prst="rect">
            <a:avLst/>
          </a:prstGeom>
        </p:spPr>
      </p:pic>
      <p:pic>
        <p:nvPicPr>
          <p:cNvPr id="6" name="Picture 5" descr="figure_20_05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34838"/>
            <a:ext cx="4084790" cy="462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66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10696</TotalTime>
  <Words>599</Words>
  <Application>Microsoft Office PowerPoint</Application>
  <PresentationFormat>On-screen Show (4:3)</PresentationFormat>
  <Paragraphs>122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Lecture 12 – Cis-Trans Gene Regulation and Eukaryotic Transcription</vt:lpstr>
      <vt:lpstr>Learning Goals</vt:lpstr>
      <vt:lpstr>PowerPoint Presentation</vt:lpstr>
      <vt:lpstr>PowerPoint Presentation</vt:lpstr>
      <vt:lpstr>Prokaryotic Transcription Regulation</vt:lpstr>
      <vt:lpstr>Lac operon</vt:lpstr>
      <vt:lpstr>Lac operon</vt:lpstr>
      <vt:lpstr>Lac operon</vt:lpstr>
      <vt:lpstr>Lac operon</vt:lpstr>
      <vt:lpstr>Cis vs. Trans Gene Regulation</vt:lpstr>
      <vt:lpstr>Cis vs. Trans Gene Regulation</vt:lpstr>
      <vt:lpstr>Cis vs. Trans Gene Regulation</vt:lpstr>
      <vt:lpstr>PowerPoint Presentation</vt:lpstr>
      <vt:lpstr>PowerPoint Presentation</vt:lpstr>
      <vt:lpstr>Cis vs. Trans Gene Regulation</vt:lpstr>
      <vt:lpstr>Cis vs. Trans Gene Regulation</vt:lpstr>
      <vt:lpstr>Cis vs. Trans Gene Regulation</vt:lpstr>
      <vt:lpstr>PowerPoint Presentation</vt:lpstr>
      <vt:lpstr>Differences between Prokaryotic and Eukaryotic Transcription</vt:lpstr>
      <vt:lpstr>PowerPoint Presentation</vt:lpstr>
      <vt:lpstr>PowerPoint Presentation</vt:lpstr>
      <vt:lpstr>PowerPoint Presentation</vt:lpstr>
      <vt:lpstr>PowerPoint Presentation</vt:lpstr>
      <vt:lpstr>Eukaryotic Transcription</vt:lpstr>
      <vt:lpstr>Eukaryotic Transcription Initiation</vt:lpstr>
    </vt:vector>
  </TitlesOfParts>
  <Company>Office 2004 Test Drive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BIMM100</dc:title>
  <dc:creator>Office 2004 Test Drive User</dc:creator>
  <cp:lastModifiedBy>C Glabe</cp:lastModifiedBy>
  <cp:revision>118</cp:revision>
  <dcterms:created xsi:type="dcterms:W3CDTF">2012-08-27T15:45:04Z</dcterms:created>
  <dcterms:modified xsi:type="dcterms:W3CDTF">2019-05-09T21:46:20Z</dcterms:modified>
</cp:coreProperties>
</file>