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257" r:id="rId2"/>
    <p:sldId id="258" r:id="rId3"/>
    <p:sldId id="291" r:id="rId4"/>
    <p:sldId id="292" r:id="rId5"/>
    <p:sldId id="293" r:id="rId6"/>
    <p:sldId id="294" r:id="rId7"/>
    <p:sldId id="295" r:id="rId8"/>
    <p:sldId id="297" r:id="rId9"/>
    <p:sldId id="298" r:id="rId10"/>
    <p:sldId id="299" r:id="rId11"/>
    <p:sldId id="307" r:id="rId12"/>
    <p:sldId id="301" r:id="rId13"/>
    <p:sldId id="302" r:id="rId14"/>
    <p:sldId id="303" r:id="rId15"/>
    <p:sldId id="304" r:id="rId16"/>
    <p:sldId id="309" r:id="rId17"/>
    <p:sldId id="308" r:id="rId18"/>
    <p:sldId id="310" r:id="rId19"/>
    <p:sldId id="311" r:id="rId20"/>
    <p:sldId id="305" r:id="rId21"/>
    <p:sldId id="30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0" d="100"/>
          <a:sy n="60" d="100"/>
        </p:scale>
        <p:origin x="-1452"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C5B7C7-322B-AE42-A977-73F44170ADB9}" type="datetimeFigureOut">
              <a:rPr lang="en-US" smtClean="0"/>
              <a:t>5/23/2019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350516-4EDB-D84D-9FAD-15342D1D597A}" type="slidenum">
              <a:rPr lang="en-US" smtClean="0"/>
              <a:t>‹#›</a:t>
            </a:fld>
            <a:endParaRPr lang="en-US"/>
          </a:p>
        </p:txBody>
      </p:sp>
    </p:spTree>
    <p:extLst>
      <p:ext uri="{BB962C8B-B14F-4D97-AF65-F5344CB8AC3E}">
        <p14:creationId xmlns:p14="http://schemas.microsoft.com/office/powerpoint/2010/main" val="23492325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32FBCB-DF70-F945-8CFD-E384E7D0519F}" type="datetimeFigureOut">
              <a:rPr lang="en-US" smtClean="0"/>
              <a:t>5/23/2019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4037B5-D9A7-4C43-A633-1C1A6ADAE741}" type="slidenum">
              <a:rPr lang="en-US" smtClean="0"/>
              <a:t>‹#›</a:t>
            </a:fld>
            <a:endParaRPr lang="en-US"/>
          </a:p>
        </p:txBody>
      </p:sp>
    </p:spTree>
    <p:extLst>
      <p:ext uri="{BB962C8B-B14F-4D97-AF65-F5344CB8AC3E}">
        <p14:creationId xmlns:p14="http://schemas.microsoft.com/office/powerpoint/2010/main" val="28800287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4CD98-9E26-7845-BAB9-E62B0DFB4340}" type="slidenum">
              <a:rPr lang="en-US"/>
              <a:pPr/>
              <a:t>1</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D644A0-CDDF-F142-9894-B256834EE4C5}"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8C748A-F404-2B47-9EB3-3390296CBE4C}" type="datetime1">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A8231-F97E-1E4E-BC81-F74F535AB378}" type="slidenum">
              <a:rPr lang="en-US" smtClean="0"/>
              <a:t>‹#›</a:t>
            </a:fld>
            <a:endParaRPr lang="en-US"/>
          </a:p>
        </p:txBody>
      </p:sp>
    </p:spTree>
    <p:extLst>
      <p:ext uri="{BB962C8B-B14F-4D97-AF65-F5344CB8AC3E}">
        <p14:creationId xmlns:p14="http://schemas.microsoft.com/office/powerpoint/2010/main" val="3787866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499D7-8D94-C042-BB53-1E829589D42D}" type="datetime1">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A8231-F97E-1E4E-BC81-F74F535AB378}" type="slidenum">
              <a:rPr lang="en-US" smtClean="0"/>
              <a:t>‹#›</a:t>
            </a:fld>
            <a:endParaRPr lang="en-US"/>
          </a:p>
        </p:txBody>
      </p:sp>
    </p:spTree>
    <p:extLst>
      <p:ext uri="{BB962C8B-B14F-4D97-AF65-F5344CB8AC3E}">
        <p14:creationId xmlns:p14="http://schemas.microsoft.com/office/powerpoint/2010/main" val="318113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62C5C-0FFE-A84C-B1E9-7B6DB822FDA1}" type="datetime1">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A8231-F97E-1E4E-BC81-F74F535AB378}" type="slidenum">
              <a:rPr lang="en-US" smtClean="0"/>
              <a:t>‹#›</a:t>
            </a:fld>
            <a:endParaRPr lang="en-US"/>
          </a:p>
        </p:txBody>
      </p:sp>
    </p:spTree>
    <p:extLst>
      <p:ext uri="{BB962C8B-B14F-4D97-AF65-F5344CB8AC3E}">
        <p14:creationId xmlns:p14="http://schemas.microsoft.com/office/powerpoint/2010/main" val="265432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1907E-E9B7-3D4A-8784-A8D0D2EA1691}" type="datetime1">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A8231-F97E-1E4E-BC81-F74F535AB378}" type="slidenum">
              <a:rPr lang="en-US" smtClean="0"/>
              <a:t>‹#›</a:t>
            </a:fld>
            <a:endParaRPr lang="en-US"/>
          </a:p>
        </p:txBody>
      </p:sp>
    </p:spTree>
    <p:extLst>
      <p:ext uri="{BB962C8B-B14F-4D97-AF65-F5344CB8AC3E}">
        <p14:creationId xmlns:p14="http://schemas.microsoft.com/office/powerpoint/2010/main" val="187319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0EEE5-539D-9143-89A2-64B6163BCB49}" type="datetime1">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A8231-F97E-1E4E-BC81-F74F535AB378}" type="slidenum">
              <a:rPr lang="en-US" smtClean="0"/>
              <a:t>‹#›</a:t>
            </a:fld>
            <a:endParaRPr lang="en-US"/>
          </a:p>
        </p:txBody>
      </p:sp>
    </p:spTree>
    <p:extLst>
      <p:ext uri="{BB962C8B-B14F-4D97-AF65-F5344CB8AC3E}">
        <p14:creationId xmlns:p14="http://schemas.microsoft.com/office/powerpoint/2010/main" val="16555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0D54F8-001C-EE49-B6E9-D279D45586A7}" type="datetime1">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A8231-F97E-1E4E-BC81-F74F535AB378}" type="slidenum">
              <a:rPr lang="en-US" smtClean="0"/>
              <a:t>‹#›</a:t>
            </a:fld>
            <a:endParaRPr lang="en-US"/>
          </a:p>
        </p:txBody>
      </p:sp>
    </p:spTree>
    <p:extLst>
      <p:ext uri="{BB962C8B-B14F-4D97-AF65-F5344CB8AC3E}">
        <p14:creationId xmlns:p14="http://schemas.microsoft.com/office/powerpoint/2010/main" val="153085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CC5D70-FD1A-934D-B46C-DE827DBD2280}" type="datetime1">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BA8231-F97E-1E4E-BC81-F74F535AB378}" type="slidenum">
              <a:rPr lang="en-US" smtClean="0"/>
              <a:t>‹#›</a:t>
            </a:fld>
            <a:endParaRPr lang="en-US"/>
          </a:p>
        </p:txBody>
      </p:sp>
    </p:spTree>
    <p:extLst>
      <p:ext uri="{BB962C8B-B14F-4D97-AF65-F5344CB8AC3E}">
        <p14:creationId xmlns:p14="http://schemas.microsoft.com/office/powerpoint/2010/main" val="40128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50B33B-3CD8-3A45-8AA2-6342F56BC062}" type="datetime1">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BA8231-F97E-1E4E-BC81-F74F535AB378}" type="slidenum">
              <a:rPr lang="en-US" smtClean="0"/>
              <a:t>‹#›</a:t>
            </a:fld>
            <a:endParaRPr lang="en-US"/>
          </a:p>
        </p:txBody>
      </p:sp>
    </p:spTree>
    <p:extLst>
      <p:ext uri="{BB962C8B-B14F-4D97-AF65-F5344CB8AC3E}">
        <p14:creationId xmlns:p14="http://schemas.microsoft.com/office/powerpoint/2010/main" val="26234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BD0C5-4D70-4447-B224-91A3F73FE40C}" type="datetime1">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BA8231-F97E-1E4E-BC81-F74F535AB378}" type="slidenum">
              <a:rPr lang="en-US" smtClean="0"/>
              <a:t>‹#›</a:t>
            </a:fld>
            <a:endParaRPr lang="en-US"/>
          </a:p>
        </p:txBody>
      </p:sp>
    </p:spTree>
    <p:extLst>
      <p:ext uri="{BB962C8B-B14F-4D97-AF65-F5344CB8AC3E}">
        <p14:creationId xmlns:p14="http://schemas.microsoft.com/office/powerpoint/2010/main" val="212191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46C87-E5F2-9B46-A462-3BEC8AD9448F}" type="datetime1">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A8231-F97E-1E4E-BC81-F74F535AB378}" type="slidenum">
              <a:rPr lang="en-US" smtClean="0"/>
              <a:t>‹#›</a:t>
            </a:fld>
            <a:endParaRPr lang="en-US"/>
          </a:p>
        </p:txBody>
      </p:sp>
    </p:spTree>
    <p:extLst>
      <p:ext uri="{BB962C8B-B14F-4D97-AF65-F5344CB8AC3E}">
        <p14:creationId xmlns:p14="http://schemas.microsoft.com/office/powerpoint/2010/main" val="63322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B40A78-E4FD-6E42-B223-744D31F7481F}" type="datetime1">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A8231-F97E-1E4E-BC81-F74F535AB378}" type="slidenum">
              <a:rPr lang="en-US" smtClean="0"/>
              <a:t>‹#›</a:t>
            </a:fld>
            <a:endParaRPr lang="en-US"/>
          </a:p>
        </p:txBody>
      </p:sp>
    </p:spTree>
    <p:extLst>
      <p:ext uri="{BB962C8B-B14F-4D97-AF65-F5344CB8AC3E}">
        <p14:creationId xmlns:p14="http://schemas.microsoft.com/office/powerpoint/2010/main" val="3889720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C24D0-81D2-5E47-B077-D305ABA31360}" type="datetime1">
              <a:rPr lang="en-US" smtClean="0"/>
              <a:t>5/23/2019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A8231-F97E-1E4E-BC81-F74F535AB378}" type="slidenum">
              <a:rPr lang="en-US" smtClean="0"/>
              <a:t>‹#›</a:t>
            </a:fld>
            <a:endParaRPr lang="en-US"/>
          </a:p>
        </p:txBody>
      </p:sp>
    </p:spTree>
    <p:extLst>
      <p:ext uri="{BB962C8B-B14F-4D97-AF65-F5344CB8AC3E}">
        <p14:creationId xmlns:p14="http://schemas.microsoft.com/office/powerpoint/2010/main" val="852525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acintosh%20HD:Applications:Microsoft%20Office%202004:Office:PPT_IB_SupportFiles:Images:09166_ch07_fig01.jpg"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304799"/>
            <a:ext cx="8991600" cy="1019504"/>
          </a:xfrm>
        </p:spPr>
        <p:txBody>
          <a:bodyPr>
            <a:normAutofit fontScale="90000"/>
          </a:bodyPr>
          <a:lstStyle/>
          <a:p>
            <a:r>
              <a:rPr lang="en-US" sz="4000" dirty="0" smtClean="0"/>
              <a:t>Lecture 16 –Complementation, gene mapping and the effect of mutations on proteins</a:t>
            </a:r>
            <a:endParaRPr lang="en-US" dirty="0"/>
          </a:p>
        </p:txBody>
      </p:sp>
      <p:sp>
        <p:nvSpPr>
          <p:cNvPr id="2051" name="Rectangle 3"/>
          <p:cNvSpPr>
            <a:spLocks noGrp="1" noChangeArrowheads="1"/>
          </p:cNvSpPr>
          <p:nvPr>
            <p:ph idx="1"/>
          </p:nvPr>
        </p:nvSpPr>
        <p:spPr>
          <a:xfrm>
            <a:off x="304800" y="1656145"/>
            <a:ext cx="8229600" cy="3286803"/>
          </a:xfrm>
        </p:spPr>
        <p:txBody>
          <a:bodyPr>
            <a:normAutofit/>
          </a:bodyPr>
          <a:lstStyle/>
          <a:p>
            <a:pPr marL="812800" indent="-812800">
              <a:lnSpc>
                <a:spcPct val="90000"/>
              </a:lnSpc>
              <a:buFont typeface="+mj-lt"/>
              <a:buAutoNum type="romanUcPeriod"/>
            </a:pPr>
            <a:r>
              <a:rPr lang="en-US" dirty="0" smtClean="0"/>
              <a:t>Complementation.</a:t>
            </a:r>
          </a:p>
          <a:p>
            <a:pPr>
              <a:spcBef>
                <a:spcPct val="0"/>
              </a:spcBef>
              <a:buFontTx/>
              <a:buNone/>
            </a:pPr>
            <a:r>
              <a:rPr lang="en-US" altLang="en-US" dirty="0" smtClean="0">
                <a:latin typeface="Arial" charset="0"/>
              </a:rPr>
              <a:t>II. Genetic </a:t>
            </a:r>
            <a:r>
              <a:rPr lang="en-US" altLang="en-US" dirty="0">
                <a:latin typeface="Arial" charset="0"/>
              </a:rPr>
              <a:t>mapping by recombination to localize the site of a </a:t>
            </a:r>
            <a:r>
              <a:rPr lang="en-US" altLang="en-US" dirty="0" smtClean="0">
                <a:latin typeface="Arial" charset="0"/>
              </a:rPr>
              <a:t>mutation.</a:t>
            </a:r>
          </a:p>
          <a:p>
            <a:pPr>
              <a:spcBef>
                <a:spcPct val="0"/>
              </a:spcBef>
              <a:buFontTx/>
              <a:buNone/>
            </a:pPr>
            <a:r>
              <a:rPr lang="en-US" altLang="en-US" dirty="0" smtClean="0">
                <a:latin typeface="Arial" charset="0"/>
              </a:rPr>
              <a:t>III. Biochemical </a:t>
            </a:r>
            <a:r>
              <a:rPr lang="en-US" altLang="en-US" dirty="0">
                <a:latin typeface="Arial" charset="0"/>
              </a:rPr>
              <a:t>basis of mutation.</a:t>
            </a:r>
          </a:p>
          <a:p>
            <a:pPr>
              <a:spcBef>
                <a:spcPct val="0"/>
              </a:spcBef>
              <a:buFontTx/>
              <a:buNone/>
            </a:pPr>
            <a:r>
              <a:rPr lang="en-US" altLang="en-US" dirty="0" smtClean="0">
                <a:latin typeface="Arial" charset="0"/>
              </a:rPr>
              <a:t>IV. Effect </a:t>
            </a:r>
            <a:r>
              <a:rPr lang="en-US" altLang="en-US" dirty="0">
                <a:latin typeface="Arial" charset="0"/>
              </a:rPr>
              <a:t>of mutations on protein structure and function.</a:t>
            </a:r>
          </a:p>
          <a:p>
            <a:pPr marL="812800" indent="-812800">
              <a:lnSpc>
                <a:spcPct val="90000"/>
              </a:lnSpc>
              <a:buFont typeface="+mj-lt"/>
              <a:buAutoNum type="romanUcPeriod"/>
            </a:pPr>
            <a:endParaRPr lang="en-US" dirty="0" smtClean="0"/>
          </a:p>
        </p:txBody>
      </p:sp>
      <p:sp>
        <p:nvSpPr>
          <p:cNvPr id="4" name="Slide Number Placeholder 3"/>
          <p:cNvSpPr>
            <a:spLocks noGrp="1"/>
          </p:cNvSpPr>
          <p:nvPr>
            <p:ph type="sldNum" sz="quarter" idx="12"/>
          </p:nvPr>
        </p:nvSpPr>
        <p:spPr/>
        <p:txBody>
          <a:bodyPr/>
          <a:lstStyle/>
          <a:p>
            <a:fld id="{92BA8231-F97E-1E4E-BC81-F74F535AB378}"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11200" y="0"/>
            <a:ext cx="7772400" cy="971550"/>
          </a:xfrm>
          <a:prstGeom prst="rect">
            <a:avLst/>
          </a:prstGeom>
        </p:spPr>
        <p:txBody>
          <a:bodyPr/>
          <a:lstStyle/>
          <a:p>
            <a:pPr algn="ctr" eaLnBrk="1" hangingPunct="1">
              <a:defRPr/>
            </a:pPr>
            <a:r>
              <a:rPr lang="en-US" sz="3600" b="1" kern="0" dirty="0">
                <a:cs typeface="ＭＳ Ｐゴシック" pitchFamily="-28" charset="-128"/>
              </a:rPr>
              <a:t>Genetic mapping by recombination frequency</a:t>
            </a:r>
            <a:endParaRPr lang="en-US" sz="4400" kern="0" dirty="0">
              <a:latin typeface="+mj-lt"/>
              <a:cs typeface="ＭＳ Ｐゴシック" pitchFamily="-28" charset="-128"/>
            </a:endParaRPr>
          </a:p>
        </p:txBody>
      </p:sp>
      <p:pic>
        <p:nvPicPr>
          <p:cNvPr id="8195" name="Picture 2" descr="Macintosh HD:Applications:Microsoft Office 2004:Office:PPT_IB_SupportFiles:Images:09166_ch07_fig01.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57200" y="2065338"/>
            <a:ext cx="8229600"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4"/>
          <p:cNvSpPr txBox="1">
            <a:spLocks noChangeArrowheads="1"/>
          </p:cNvSpPr>
          <p:nvPr/>
        </p:nvSpPr>
        <p:spPr bwMode="auto">
          <a:xfrm>
            <a:off x="533400" y="4343400"/>
            <a:ext cx="8001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2000">
                <a:solidFill>
                  <a:schemeClr val="tx2"/>
                </a:solidFill>
                <a:latin typeface="Arial" charset="0"/>
              </a:rPr>
              <a:t>The farther away the two mutations are, the more likely that recombination will occur between them.  The frequency of recombination is proportional to the distance between the two sites or loci.  Most scientists were using recombination to map the entire genome.  Seymour Benzer had a different idea:  Use recombination to map a single gene.</a:t>
            </a:r>
          </a:p>
        </p:txBody>
      </p:sp>
    </p:spTree>
    <p:extLst>
      <p:ext uri="{BB962C8B-B14F-4D97-AF65-F5344CB8AC3E}">
        <p14:creationId xmlns:p14="http://schemas.microsoft.com/office/powerpoint/2010/main" val="1259484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BA8231-F97E-1E4E-BC81-F74F535AB378}" type="slidenum">
              <a:rPr lang="en-US" smtClean="0"/>
              <a:t>11</a:t>
            </a:fld>
            <a:endParaRPr lang="en-US"/>
          </a:p>
        </p:txBody>
      </p:sp>
      <p:sp>
        <p:nvSpPr>
          <p:cNvPr id="3" name="TextBox 2"/>
          <p:cNvSpPr txBox="1"/>
          <p:nvPr/>
        </p:nvSpPr>
        <p:spPr>
          <a:xfrm>
            <a:off x="595423" y="308344"/>
            <a:ext cx="7985051" cy="523220"/>
          </a:xfrm>
          <a:prstGeom prst="rect">
            <a:avLst/>
          </a:prstGeom>
          <a:noFill/>
        </p:spPr>
        <p:txBody>
          <a:bodyPr wrap="square" rtlCol="0">
            <a:spAutoFit/>
          </a:bodyPr>
          <a:lstStyle/>
          <a:p>
            <a:r>
              <a:rPr lang="en-US" sz="2800" dirty="0" smtClean="0"/>
              <a:t>Seymour </a:t>
            </a:r>
            <a:r>
              <a:rPr lang="en-US" sz="2800" dirty="0" err="1" smtClean="0"/>
              <a:t>Benzer</a:t>
            </a:r>
            <a:r>
              <a:rPr lang="en-US" sz="2800" dirty="0" smtClean="0"/>
              <a:t> and T4 bacteriophage genetics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102" y="991605"/>
            <a:ext cx="7827490" cy="4139873"/>
          </a:xfrm>
          <a:prstGeom prst="rect">
            <a:avLst/>
          </a:prstGeom>
        </p:spPr>
      </p:pic>
      <p:sp>
        <p:nvSpPr>
          <p:cNvPr id="5" name="TextBox 4"/>
          <p:cNvSpPr txBox="1"/>
          <p:nvPr/>
        </p:nvSpPr>
        <p:spPr>
          <a:xfrm>
            <a:off x="404037" y="5337544"/>
            <a:ext cx="8176437" cy="923330"/>
          </a:xfrm>
          <a:prstGeom prst="rect">
            <a:avLst/>
          </a:prstGeom>
          <a:noFill/>
        </p:spPr>
        <p:txBody>
          <a:bodyPr wrap="square" rtlCol="0">
            <a:spAutoFit/>
          </a:bodyPr>
          <a:lstStyle/>
          <a:p>
            <a:r>
              <a:rPr lang="en-US" dirty="0" smtClean="0"/>
              <a:t>The advantage to using bacteriophage as a genetic organism is that you can screen  for hundreds of mutations in a single gene and do rapid recombination analysis and detect very low recombination frequencies. </a:t>
            </a:r>
            <a:endParaRPr lang="en-US" dirty="0"/>
          </a:p>
        </p:txBody>
      </p:sp>
    </p:spTree>
    <p:extLst>
      <p:ext uri="{BB962C8B-B14F-4D97-AF65-F5344CB8AC3E}">
        <p14:creationId xmlns:p14="http://schemas.microsoft.com/office/powerpoint/2010/main" val="565092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2"/>
          <p:cNvSpPr txBox="1">
            <a:spLocks noChangeArrowheads="1"/>
          </p:cNvSpPr>
          <p:nvPr/>
        </p:nvSpPr>
        <p:spPr bwMode="auto">
          <a:xfrm>
            <a:off x="304800" y="1096911"/>
            <a:ext cx="84582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2000" dirty="0" err="1" smtClean="0">
                <a:latin typeface="Arial" charset="0"/>
              </a:rPr>
              <a:t>Benzer</a:t>
            </a:r>
            <a:r>
              <a:rPr lang="en-US" altLang="en-US" sz="2000" dirty="0" smtClean="0">
                <a:latin typeface="Arial" charset="0"/>
              </a:rPr>
              <a:t> examined recombination frequency between two mutations in a single gene.</a:t>
            </a:r>
          </a:p>
          <a:p>
            <a:pPr>
              <a:spcBef>
                <a:spcPct val="0"/>
              </a:spcBef>
              <a:buFontTx/>
              <a:buNone/>
            </a:pPr>
            <a:endParaRPr lang="en-US" altLang="en-US" sz="2000" dirty="0">
              <a:latin typeface="Arial" charset="0"/>
            </a:endParaRPr>
          </a:p>
          <a:p>
            <a:pPr>
              <a:spcBef>
                <a:spcPct val="0"/>
              </a:spcBef>
              <a:buFontTx/>
              <a:buNone/>
            </a:pPr>
            <a:r>
              <a:rPr lang="en-US" altLang="en-US" sz="2000" dirty="0" smtClean="0">
                <a:latin typeface="Arial" charset="0"/>
              </a:rPr>
              <a:t>Summary </a:t>
            </a:r>
            <a:r>
              <a:rPr lang="en-US" altLang="en-US" sz="2000" dirty="0">
                <a:latin typeface="Arial" charset="0"/>
              </a:rPr>
              <a:t>of </a:t>
            </a:r>
            <a:r>
              <a:rPr lang="en-US" altLang="en-US" sz="2000" dirty="0" err="1">
                <a:latin typeface="Arial" charset="0"/>
              </a:rPr>
              <a:t>Benzer’s</a:t>
            </a:r>
            <a:r>
              <a:rPr lang="en-US" altLang="en-US" sz="2000" dirty="0">
                <a:latin typeface="Arial" charset="0"/>
              </a:rPr>
              <a:t> findings:</a:t>
            </a:r>
          </a:p>
          <a:p>
            <a:pPr>
              <a:spcBef>
                <a:spcPct val="0"/>
              </a:spcBef>
              <a:buFontTx/>
              <a:buNone/>
            </a:pPr>
            <a:endParaRPr lang="en-US" altLang="en-US" sz="2000" dirty="0">
              <a:latin typeface="Arial" charset="0"/>
            </a:endParaRPr>
          </a:p>
          <a:p>
            <a:pPr>
              <a:spcBef>
                <a:spcPct val="0"/>
              </a:spcBef>
              <a:buNone/>
            </a:pPr>
            <a:r>
              <a:rPr lang="en-US" altLang="en-US" sz="2000" dirty="0">
                <a:latin typeface="Arial" charset="0"/>
              </a:rPr>
              <a:t>The lowest recombination frequency corresponded to a single base pair of DNA, so genetic analysis could be used to study changes as fine as a single base pair</a:t>
            </a:r>
            <a:r>
              <a:rPr lang="en-US" altLang="en-US" sz="2000" dirty="0" smtClean="0">
                <a:latin typeface="Arial" charset="0"/>
              </a:rPr>
              <a:t>.</a:t>
            </a:r>
          </a:p>
          <a:p>
            <a:pPr>
              <a:spcBef>
                <a:spcPct val="0"/>
              </a:spcBef>
              <a:buNone/>
            </a:pPr>
            <a:endParaRPr lang="en-US" altLang="en-US" sz="2000" dirty="0">
              <a:latin typeface="Arial" charset="0"/>
            </a:endParaRPr>
          </a:p>
          <a:p>
            <a:pPr>
              <a:spcBef>
                <a:spcPct val="0"/>
              </a:spcBef>
              <a:buFontTx/>
              <a:buNone/>
            </a:pPr>
            <a:r>
              <a:rPr lang="en-US" altLang="en-US" sz="2000" dirty="0" smtClean="0">
                <a:latin typeface="Arial" charset="0"/>
              </a:rPr>
              <a:t>The </a:t>
            </a:r>
            <a:r>
              <a:rPr lang="en-US" altLang="en-US" sz="2000" dirty="0">
                <a:latin typeface="Arial" charset="0"/>
              </a:rPr>
              <a:t>map of a gene is linear.  The recombination frequencies are additive.</a:t>
            </a:r>
          </a:p>
          <a:p>
            <a:pPr>
              <a:spcBef>
                <a:spcPct val="0"/>
              </a:spcBef>
              <a:buFontTx/>
              <a:buNone/>
            </a:pPr>
            <a:endParaRPr lang="en-US" altLang="en-US" sz="2000" dirty="0">
              <a:latin typeface="Arial" charset="0"/>
            </a:endParaRPr>
          </a:p>
          <a:p>
            <a:pPr>
              <a:spcBef>
                <a:spcPct val="0"/>
              </a:spcBef>
              <a:buFontTx/>
              <a:buNone/>
            </a:pPr>
            <a:r>
              <a:rPr lang="en-US" altLang="en-US" sz="2000" dirty="0">
                <a:latin typeface="Arial" charset="0"/>
              </a:rPr>
              <a:t>Most mutations behave like points on a map.</a:t>
            </a:r>
          </a:p>
          <a:p>
            <a:pPr>
              <a:spcBef>
                <a:spcPct val="0"/>
              </a:spcBef>
              <a:buFontTx/>
              <a:buNone/>
            </a:pPr>
            <a:endParaRPr lang="en-US" altLang="en-US" sz="2000" dirty="0">
              <a:latin typeface="Arial" charset="0"/>
            </a:endParaRPr>
          </a:p>
          <a:p>
            <a:pPr>
              <a:spcBef>
                <a:spcPct val="0"/>
              </a:spcBef>
              <a:buFontTx/>
              <a:buNone/>
            </a:pPr>
            <a:r>
              <a:rPr lang="en-US" altLang="en-US" sz="2000" dirty="0">
                <a:latin typeface="Arial" charset="0"/>
              </a:rPr>
              <a:t>Some mutations behave like a segment of the map is missing or deleted</a:t>
            </a:r>
            <a:r>
              <a:rPr lang="en-US" altLang="en-US" sz="2000" dirty="0" smtClean="0">
                <a:latin typeface="Arial" charset="0"/>
              </a:rPr>
              <a:t>.</a:t>
            </a:r>
          </a:p>
          <a:p>
            <a:pPr>
              <a:spcBef>
                <a:spcPct val="0"/>
              </a:spcBef>
              <a:buFontTx/>
              <a:buNone/>
            </a:pPr>
            <a:endParaRPr lang="en-US" altLang="en-US" sz="2000" dirty="0">
              <a:latin typeface="Arial" charset="0"/>
            </a:endParaRPr>
          </a:p>
          <a:p>
            <a:pPr>
              <a:spcBef>
                <a:spcPct val="0"/>
              </a:spcBef>
              <a:buFontTx/>
              <a:buNone/>
            </a:pPr>
            <a:r>
              <a:rPr lang="en-US" altLang="en-US" sz="2000" dirty="0" err="1" smtClean="0">
                <a:latin typeface="Arial" charset="0"/>
              </a:rPr>
              <a:t>Benzer’s</a:t>
            </a:r>
            <a:r>
              <a:rPr lang="en-US" altLang="en-US" sz="2000" dirty="0" smtClean="0">
                <a:latin typeface="Arial" charset="0"/>
              </a:rPr>
              <a:t> studies explained the biochemical basis of mutation and how the genetic code is read.</a:t>
            </a:r>
            <a:endParaRPr lang="en-US" altLang="en-US" sz="2000" dirty="0">
              <a:latin typeface="Arial" charset="0"/>
            </a:endParaRPr>
          </a:p>
          <a:p>
            <a:pPr>
              <a:spcBef>
                <a:spcPct val="0"/>
              </a:spcBef>
              <a:buFontTx/>
              <a:buNone/>
            </a:pPr>
            <a:endParaRPr lang="en-US" altLang="en-US" sz="2000" dirty="0">
              <a:latin typeface="Arial" charset="0"/>
            </a:endParaRPr>
          </a:p>
          <a:p>
            <a:pPr>
              <a:spcBef>
                <a:spcPct val="0"/>
              </a:spcBef>
              <a:buFontTx/>
              <a:buNone/>
            </a:pPr>
            <a:endParaRPr lang="en-US" altLang="en-US" sz="2000" dirty="0">
              <a:latin typeface="Arial" charset="0"/>
            </a:endParaRPr>
          </a:p>
        </p:txBody>
      </p:sp>
      <p:sp>
        <p:nvSpPr>
          <p:cNvPr id="4" name="TextBox 3"/>
          <p:cNvSpPr txBox="1"/>
          <p:nvPr/>
        </p:nvSpPr>
        <p:spPr>
          <a:xfrm>
            <a:off x="733652" y="308344"/>
            <a:ext cx="7474689" cy="523220"/>
          </a:xfrm>
          <a:prstGeom prst="rect">
            <a:avLst/>
          </a:prstGeom>
          <a:noFill/>
        </p:spPr>
        <p:txBody>
          <a:bodyPr wrap="square" rtlCol="0">
            <a:spAutoFit/>
          </a:bodyPr>
          <a:lstStyle/>
          <a:p>
            <a:r>
              <a:rPr lang="en-US" sz="2800" dirty="0" smtClean="0"/>
              <a:t>Seymour </a:t>
            </a:r>
            <a:r>
              <a:rPr lang="en-US" sz="2800" dirty="0" err="1" smtClean="0"/>
              <a:t>Benzer</a:t>
            </a:r>
            <a:r>
              <a:rPr lang="en-US" sz="2800" dirty="0" smtClean="0"/>
              <a:t> and T4 bacteriophage genetics</a:t>
            </a:r>
            <a:endParaRPr lang="en-US" sz="2800" dirty="0"/>
          </a:p>
        </p:txBody>
      </p:sp>
    </p:spTree>
    <p:extLst>
      <p:ext uri="{BB962C8B-B14F-4D97-AF65-F5344CB8AC3E}">
        <p14:creationId xmlns:p14="http://schemas.microsoft.com/office/powerpoint/2010/main" val="146312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11200" y="171450"/>
            <a:ext cx="7772400" cy="742950"/>
          </a:xfrm>
        </p:spPr>
        <p:txBody>
          <a:bodyPr>
            <a:normAutofit fontScale="90000"/>
          </a:bodyPr>
          <a:lstStyle/>
          <a:p>
            <a:pPr eaLnBrk="1" hangingPunct="1"/>
            <a:r>
              <a:rPr lang="en-US" altLang="en-US" b="1" smtClean="0">
                <a:latin typeface="Arial" charset="0"/>
                <a:ea typeface="ＭＳ Ｐゴシック" pitchFamily="34" charset="-128"/>
              </a:rPr>
              <a:t>Biochemical basis of mutation</a:t>
            </a:r>
            <a:endParaRPr lang="en-US" altLang="en-US" smtClean="0">
              <a:ea typeface="ＭＳ Ｐゴシック" pitchFamily="34" charset="-128"/>
            </a:endParaRPr>
          </a:p>
        </p:txBody>
      </p:sp>
      <p:sp>
        <p:nvSpPr>
          <p:cNvPr id="11267" name="Text Box 3"/>
          <p:cNvSpPr txBox="1">
            <a:spLocks noChangeArrowheads="1"/>
          </p:cNvSpPr>
          <p:nvPr/>
        </p:nvSpPr>
        <p:spPr bwMode="auto">
          <a:xfrm>
            <a:off x="508000" y="1085850"/>
            <a:ext cx="804703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pitchFamily="84" charset="0"/>
                <a:ea typeface="ＭＳ Ｐゴシック" pitchFamily="34" charset="-128"/>
              </a:defRPr>
            </a:lvl1pPr>
            <a:lvl2pPr marL="914400" indent="-45720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endParaRPr lang="en-US" altLang="en-US" sz="2000" dirty="0">
              <a:solidFill>
                <a:schemeClr val="tx2"/>
              </a:solidFill>
              <a:latin typeface="Arial" charset="0"/>
            </a:endParaRPr>
          </a:p>
          <a:p>
            <a:pPr>
              <a:spcBef>
                <a:spcPct val="0"/>
              </a:spcBef>
              <a:buFont typeface="Times" pitchFamily="84" charset="0"/>
              <a:buAutoNum type="arabicPeriod"/>
            </a:pPr>
            <a:r>
              <a:rPr lang="en-US" altLang="en-US" sz="2000" b="1" i="1" dirty="0">
                <a:latin typeface="Arial" charset="0"/>
              </a:rPr>
              <a:t>Single base substitutions</a:t>
            </a:r>
            <a:r>
              <a:rPr lang="en-US" altLang="en-US" sz="2000" dirty="0">
                <a:latin typeface="Arial" charset="0"/>
              </a:rPr>
              <a:t>: nitrous acid, etc. Can easily revert back to wildtype.</a:t>
            </a:r>
          </a:p>
          <a:p>
            <a:pPr lvl="1">
              <a:spcBef>
                <a:spcPct val="0"/>
              </a:spcBef>
              <a:buFont typeface="Times" pitchFamily="84" charset="0"/>
              <a:buAutoNum type="arabicPeriod"/>
            </a:pPr>
            <a:r>
              <a:rPr lang="en-US" altLang="en-US" sz="2000" b="1" dirty="0">
                <a:latin typeface="Arial" charset="0"/>
              </a:rPr>
              <a:t>Silent - </a:t>
            </a:r>
            <a:r>
              <a:rPr lang="en-US" altLang="en-US" sz="2000" dirty="0">
                <a:latin typeface="Arial" charset="0"/>
              </a:rPr>
              <a:t>change in codon does not lead to change in peptide sequence, due to codon degeneracy.</a:t>
            </a:r>
          </a:p>
          <a:p>
            <a:pPr lvl="1">
              <a:spcBef>
                <a:spcPct val="0"/>
              </a:spcBef>
              <a:buFont typeface="Times" pitchFamily="84" charset="0"/>
              <a:buAutoNum type="arabicPeriod"/>
            </a:pPr>
            <a:r>
              <a:rPr lang="en-US" altLang="en-US" sz="2000" b="1" dirty="0">
                <a:latin typeface="Arial" charset="0"/>
              </a:rPr>
              <a:t>Missense</a:t>
            </a:r>
            <a:r>
              <a:rPr lang="en-US" altLang="en-US" sz="2000" dirty="0">
                <a:latin typeface="Arial" charset="0"/>
              </a:rPr>
              <a:t> - change of single AA; some </a:t>
            </a:r>
            <a:r>
              <a:rPr lang="en-US" altLang="en-US" sz="2000" dirty="0" smtClean="0">
                <a:latin typeface="Arial" charset="0"/>
              </a:rPr>
              <a:t>effect </a:t>
            </a:r>
            <a:r>
              <a:rPr lang="en-US" altLang="en-US" sz="2000" dirty="0">
                <a:latin typeface="Arial" charset="0"/>
              </a:rPr>
              <a:t>protein function more than others.</a:t>
            </a:r>
          </a:p>
          <a:p>
            <a:pPr lvl="1">
              <a:spcBef>
                <a:spcPct val="0"/>
              </a:spcBef>
              <a:buFont typeface="Times" pitchFamily="84" charset="0"/>
              <a:buAutoNum type="arabicPeriod"/>
            </a:pPr>
            <a:r>
              <a:rPr lang="en-US" altLang="en-US" sz="2000" b="1" dirty="0">
                <a:latin typeface="Arial" charset="0"/>
              </a:rPr>
              <a:t>Nonsense - </a:t>
            </a:r>
            <a:r>
              <a:rPr lang="en-US" altLang="en-US" sz="2000" dirty="0">
                <a:latin typeface="Arial" charset="0"/>
              </a:rPr>
              <a:t>introduction of “Stop” codon, early chain termination.</a:t>
            </a:r>
          </a:p>
          <a:p>
            <a:pPr>
              <a:spcBef>
                <a:spcPct val="0"/>
              </a:spcBef>
              <a:buFont typeface="Times" pitchFamily="84" charset="0"/>
              <a:buAutoNum type="arabicPeriod"/>
            </a:pPr>
            <a:r>
              <a:rPr lang="en-US" altLang="en-US" sz="2000" b="1" i="1" dirty="0">
                <a:latin typeface="Arial" charset="0"/>
              </a:rPr>
              <a:t>Frameshift mutants</a:t>
            </a:r>
            <a:r>
              <a:rPr lang="en-US" altLang="en-US" sz="2000" dirty="0">
                <a:latin typeface="Arial" charset="0"/>
              </a:rPr>
              <a:t>: base </a:t>
            </a:r>
            <a:r>
              <a:rPr lang="en-US" altLang="en-US" sz="2000" dirty="0" err="1">
                <a:latin typeface="Arial" charset="0"/>
              </a:rPr>
              <a:t>intercalators</a:t>
            </a:r>
            <a:r>
              <a:rPr lang="en-US" altLang="en-US" sz="2000" dirty="0">
                <a:latin typeface="Arial" charset="0"/>
              </a:rPr>
              <a:t> (acridine), cause polymerase to insert or delete single nucleotide at random positions. Alters reading frame, leading to early termination. Reversions less frequent, usually by second frameshift nearby. </a:t>
            </a:r>
          </a:p>
          <a:p>
            <a:pPr>
              <a:spcBef>
                <a:spcPct val="0"/>
              </a:spcBef>
              <a:buFont typeface="Times" pitchFamily="84" charset="0"/>
              <a:buAutoNum type="arabicPeriod"/>
            </a:pPr>
            <a:r>
              <a:rPr lang="en-US" altLang="en-US" sz="2000" b="1" i="1" dirty="0">
                <a:latin typeface="Arial" charset="0"/>
              </a:rPr>
              <a:t>Deletion mutants</a:t>
            </a:r>
            <a:r>
              <a:rPr lang="en-US" altLang="en-US" sz="2000" dirty="0">
                <a:latin typeface="Arial" charset="0"/>
              </a:rPr>
              <a:t>: can behave like frameshifts if deletions of two or more bases occurs. Sometimes, large blocks of genetic material are missing. </a:t>
            </a:r>
          </a:p>
        </p:txBody>
      </p:sp>
    </p:spTree>
    <p:extLst>
      <p:ext uri="{BB962C8B-B14F-4D97-AF65-F5344CB8AC3E}">
        <p14:creationId xmlns:p14="http://schemas.microsoft.com/office/powerpoint/2010/main" val="2159547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838200" y="304800"/>
          <a:ext cx="5986463" cy="6248400"/>
        </p:xfrm>
        <a:graphic>
          <a:graphicData uri="http://schemas.openxmlformats.org/presentationml/2006/ole">
            <mc:AlternateContent xmlns:mc="http://schemas.openxmlformats.org/markup-compatibility/2006">
              <mc:Choice xmlns:v="urn:schemas-microsoft-com:vml" Requires="v">
                <p:oleObj spid="_x0000_s2058" name="Document" r:id="rId3" imgW="5550408" imgH="5791200" progId="Word.Document.8">
                  <p:embed/>
                </p:oleObj>
              </mc:Choice>
              <mc:Fallback>
                <p:oleObj name="Document" r:id="rId3" imgW="5550408" imgH="57912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04800"/>
                        <a:ext cx="5986463" cy="624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1" name="Text Box 4"/>
          <p:cNvSpPr txBox="1">
            <a:spLocks noChangeArrowheads="1"/>
          </p:cNvSpPr>
          <p:nvPr/>
        </p:nvSpPr>
        <p:spPr bwMode="auto">
          <a:xfrm>
            <a:off x="5105400" y="1828800"/>
            <a:ext cx="26622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1800">
                <a:solidFill>
                  <a:schemeClr val="tx2"/>
                </a:solidFill>
                <a:latin typeface="Arial" charset="0"/>
              </a:rPr>
              <a:t>Spontaneous reversion frequent.</a:t>
            </a:r>
          </a:p>
        </p:txBody>
      </p:sp>
      <p:sp>
        <p:nvSpPr>
          <p:cNvPr id="12292" name="Rectangle 5"/>
          <p:cNvSpPr>
            <a:spLocks noChangeArrowheads="1"/>
          </p:cNvSpPr>
          <p:nvPr/>
        </p:nvSpPr>
        <p:spPr bwMode="auto">
          <a:xfrm>
            <a:off x="5181600" y="3124200"/>
            <a:ext cx="2946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endParaRPr lang="en-US" altLang="en-US" sz="1800">
              <a:solidFill>
                <a:schemeClr val="tx2"/>
              </a:solidFill>
              <a:latin typeface="Arial" charset="0"/>
            </a:endParaRPr>
          </a:p>
          <a:p>
            <a:pPr>
              <a:spcBef>
                <a:spcPct val="0"/>
              </a:spcBef>
              <a:buFontTx/>
              <a:buNone/>
            </a:pPr>
            <a:r>
              <a:rPr lang="en-US" altLang="en-US" sz="1800">
                <a:solidFill>
                  <a:schemeClr val="tx2"/>
                </a:solidFill>
                <a:latin typeface="Arial" charset="0"/>
              </a:rPr>
              <a:t>Spontaneous reversion extremely rare.</a:t>
            </a:r>
          </a:p>
        </p:txBody>
      </p:sp>
      <p:sp>
        <p:nvSpPr>
          <p:cNvPr id="12293" name="Rectangle 6"/>
          <p:cNvSpPr>
            <a:spLocks noChangeArrowheads="1"/>
          </p:cNvSpPr>
          <p:nvPr/>
        </p:nvSpPr>
        <p:spPr bwMode="auto">
          <a:xfrm>
            <a:off x="5105400" y="5791200"/>
            <a:ext cx="304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1800">
                <a:solidFill>
                  <a:schemeClr val="tx2"/>
                </a:solidFill>
                <a:latin typeface="Arial" charset="0"/>
              </a:rPr>
              <a:t>Spontaneous reversion extremely rare, if at all.</a:t>
            </a:r>
          </a:p>
        </p:txBody>
      </p:sp>
    </p:spTree>
    <p:extLst>
      <p:ext uri="{BB962C8B-B14F-4D97-AF65-F5344CB8AC3E}">
        <p14:creationId xmlns:p14="http://schemas.microsoft.com/office/powerpoint/2010/main" val="3086640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838200" y="304800"/>
          <a:ext cx="5986463" cy="6248400"/>
        </p:xfrm>
        <a:graphic>
          <a:graphicData uri="http://schemas.openxmlformats.org/presentationml/2006/ole">
            <mc:AlternateContent xmlns:mc="http://schemas.openxmlformats.org/markup-compatibility/2006">
              <mc:Choice xmlns:v="urn:schemas-microsoft-com:vml" Requires="v">
                <p:oleObj spid="_x0000_s3082" name="Document" r:id="rId3" imgW="5550408" imgH="5791200" progId="Word.Document.8">
                  <p:embed/>
                </p:oleObj>
              </mc:Choice>
              <mc:Fallback>
                <p:oleObj name="Document" r:id="rId3" imgW="5550408" imgH="57912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04800"/>
                        <a:ext cx="5986463" cy="624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5" name="Text Box 4"/>
          <p:cNvSpPr txBox="1">
            <a:spLocks noChangeArrowheads="1"/>
          </p:cNvSpPr>
          <p:nvPr/>
        </p:nvSpPr>
        <p:spPr bwMode="auto">
          <a:xfrm>
            <a:off x="5105400" y="1828800"/>
            <a:ext cx="26622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1800">
                <a:solidFill>
                  <a:schemeClr val="tx2"/>
                </a:solidFill>
                <a:latin typeface="Arial" charset="0"/>
              </a:rPr>
              <a:t>Spontaneous reversion frequent.</a:t>
            </a:r>
          </a:p>
        </p:txBody>
      </p:sp>
      <p:sp>
        <p:nvSpPr>
          <p:cNvPr id="3076" name="Rectangle 5"/>
          <p:cNvSpPr>
            <a:spLocks noChangeArrowheads="1"/>
          </p:cNvSpPr>
          <p:nvPr/>
        </p:nvSpPr>
        <p:spPr bwMode="auto">
          <a:xfrm>
            <a:off x="5181600" y="3124200"/>
            <a:ext cx="2946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endParaRPr lang="en-US" altLang="en-US" sz="1800">
              <a:solidFill>
                <a:schemeClr val="tx2"/>
              </a:solidFill>
              <a:latin typeface="Arial" charset="0"/>
            </a:endParaRPr>
          </a:p>
          <a:p>
            <a:pPr>
              <a:spcBef>
                <a:spcPct val="0"/>
              </a:spcBef>
              <a:buFontTx/>
              <a:buNone/>
            </a:pPr>
            <a:r>
              <a:rPr lang="en-US" altLang="en-US" sz="1800">
                <a:solidFill>
                  <a:schemeClr val="tx2"/>
                </a:solidFill>
                <a:latin typeface="Arial" charset="0"/>
              </a:rPr>
              <a:t>Spontaneous reversion extremely rare.</a:t>
            </a:r>
          </a:p>
        </p:txBody>
      </p:sp>
      <p:sp>
        <p:nvSpPr>
          <p:cNvPr id="3077" name="Rectangle 6"/>
          <p:cNvSpPr>
            <a:spLocks noChangeArrowheads="1"/>
          </p:cNvSpPr>
          <p:nvPr/>
        </p:nvSpPr>
        <p:spPr bwMode="auto">
          <a:xfrm>
            <a:off x="5105400" y="5791200"/>
            <a:ext cx="304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1800">
                <a:solidFill>
                  <a:schemeClr val="tx2"/>
                </a:solidFill>
                <a:latin typeface="Arial" charset="0"/>
              </a:rPr>
              <a:t>Spontaneous reversion extremely rare, if at all.</a:t>
            </a:r>
          </a:p>
        </p:txBody>
      </p:sp>
    </p:spTree>
    <p:extLst>
      <p:ext uri="{BB962C8B-B14F-4D97-AF65-F5344CB8AC3E}">
        <p14:creationId xmlns:p14="http://schemas.microsoft.com/office/powerpoint/2010/main" val="547904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US" altLang="en-US" sz="3600" b="1" dirty="0" smtClean="0">
                <a:latin typeface="Arial" charset="0"/>
                <a:ea typeface="ＭＳ Ｐゴシック" pitchFamily="34" charset="-128"/>
              </a:rPr>
              <a:t>Crick and Brenner: </a:t>
            </a:r>
            <a:r>
              <a:rPr lang="en-US" altLang="en-US" sz="3600" b="1" dirty="0" smtClean="0">
                <a:latin typeface="Arial" charset="0"/>
                <a:ea typeface="ＭＳ Ｐゴシック" pitchFamily="34" charset="-128"/>
              </a:rPr>
              <a:t>Reversion of T4 </a:t>
            </a:r>
            <a:r>
              <a:rPr lang="en-US" altLang="en-US" sz="3600" b="1" dirty="0" err="1" smtClean="0">
                <a:latin typeface="Arial" charset="0"/>
                <a:ea typeface="ＭＳ Ｐゴシック" pitchFamily="34" charset="-128"/>
              </a:rPr>
              <a:t>rII</a:t>
            </a:r>
            <a:r>
              <a:rPr lang="en-US" altLang="en-US" sz="3600" b="1" dirty="0" smtClean="0">
                <a:latin typeface="Arial" charset="0"/>
                <a:ea typeface="ＭＳ Ｐゴシック" pitchFamily="34" charset="-128"/>
              </a:rPr>
              <a:t> </a:t>
            </a:r>
            <a:r>
              <a:rPr lang="en-US" altLang="en-US" sz="3600" b="1" i="1" dirty="0" smtClean="0">
                <a:latin typeface="Arial" charset="0"/>
                <a:ea typeface="ＭＳ Ｐゴシック" pitchFamily="34" charset="-128"/>
              </a:rPr>
              <a:t>frameshift </a:t>
            </a:r>
            <a:r>
              <a:rPr lang="en-US" altLang="en-US" sz="3600" b="1" dirty="0" smtClean="0">
                <a:latin typeface="Arial" charset="0"/>
                <a:ea typeface="ＭＳ Ｐゴシック" pitchFamily="34" charset="-128"/>
              </a:rPr>
              <a:t>mutants</a:t>
            </a:r>
            <a:endParaRPr lang="en-US" altLang="en-US" sz="3600" b="1" dirty="0" smtClean="0">
              <a:latin typeface="Arial" charset="0"/>
              <a:ea typeface="ＭＳ Ｐゴシック" pitchFamily="34" charset="-128"/>
            </a:endParaRPr>
          </a:p>
        </p:txBody>
      </p:sp>
      <p:sp>
        <p:nvSpPr>
          <p:cNvPr id="7171" name="Text Box 5"/>
          <p:cNvSpPr txBox="1">
            <a:spLocks noChangeArrowheads="1"/>
          </p:cNvSpPr>
          <p:nvPr/>
        </p:nvSpPr>
        <p:spPr bwMode="auto">
          <a:xfrm>
            <a:off x="303213" y="1898748"/>
            <a:ext cx="84169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2000" dirty="0">
                <a:latin typeface="Arial" charset="0"/>
              </a:rPr>
              <a:t>U</a:t>
            </a:r>
            <a:r>
              <a:rPr lang="en-US" altLang="en-US" sz="2000" dirty="0" smtClean="0">
                <a:latin typeface="Arial" charset="0"/>
              </a:rPr>
              <a:t>sed </a:t>
            </a:r>
            <a:r>
              <a:rPr lang="en-US" altLang="en-US" sz="2000" dirty="0" err="1" smtClean="0">
                <a:latin typeface="Arial" charset="0"/>
              </a:rPr>
              <a:t>profalvin</a:t>
            </a:r>
            <a:r>
              <a:rPr lang="en-US" altLang="en-US" sz="2000" dirty="0" smtClean="0">
                <a:latin typeface="Arial" charset="0"/>
              </a:rPr>
              <a:t> as a mutagen to cause frameshift mutations (1 </a:t>
            </a:r>
            <a:r>
              <a:rPr lang="en-US" altLang="en-US" sz="2000" dirty="0" err="1">
                <a:latin typeface="Arial" charset="0"/>
              </a:rPr>
              <a:t>bp</a:t>
            </a:r>
            <a:r>
              <a:rPr lang="en-US" altLang="en-US" sz="2000" dirty="0">
                <a:latin typeface="Arial" charset="0"/>
              </a:rPr>
              <a:t> deletions and </a:t>
            </a:r>
            <a:r>
              <a:rPr lang="en-US" altLang="en-US" sz="2000" dirty="0" smtClean="0">
                <a:latin typeface="Arial" charset="0"/>
              </a:rPr>
              <a:t>insertions).  </a:t>
            </a:r>
            <a:endParaRPr lang="en-US" altLang="en-US" sz="2000" dirty="0">
              <a:latin typeface="Arial" charset="0"/>
            </a:endParaRPr>
          </a:p>
          <a:p>
            <a:pPr>
              <a:spcBef>
                <a:spcPct val="0"/>
              </a:spcBef>
              <a:buFontTx/>
              <a:buNone/>
            </a:pPr>
            <a:endParaRPr lang="en-US" altLang="en-US" sz="2000" dirty="0">
              <a:latin typeface="Arial" charset="0"/>
            </a:endParaRPr>
          </a:p>
          <a:p>
            <a:pPr>
              <a:spcBef>
                <a:spcPct val="0"/>
              </a:spcBef>
              <a:buNone/>
            </a:pPr>
            <a:r>
              <a:rPr lang="en-US" altLang="en-US" sz="2000" dirty="0" smtClean="0">
                <a:latin typeface="Arial" charset="0"/>
              </a:rPr>
              <a:t>Results: Mutants fell </a:t>
            </a:r>
            <a:r>
              <a:rPr lang="en-US" altLang="en-US" sz="2000" dirty="0">
                <a:latin typeface="Arial" charset="0"/>
              </a:rPr>
              <a:t>into two groups </a:t>
            </a:r>
            <a:r>
              <a:rPr lang="en-US" altLang="en-US" sz="2000" dirty="0" smtClean="0">
                <a:latin typeface="Arial" charset="0"/>
              </a:rPr>
              <a:t>based on whether they could give wild type phenotype recombinants (+ </a:t>
            </a:r>
            <a:r>
              <a:rPr lang="en-US" altLang="en-US" sz="2000" dirty="0">
                <a:latin typeface="Arial" charset="0"/>
              </a:rPr>
              <a:t>and </a:t>
            </a:r>
            <a:r>
              <a:rPr lang="en-US" altLang="en-US" sz="2000" dirty="0">
                <a:latin typeface="Arial" charset="0"/>
              </a:rPr>
              <a:t>-). If they tried to complement a + with another +, it would not work.  But, if they crossed a + with a - type, the mutants would work.  Why? </a:t>
            </a:r>
            <a:endParaRPr lang="en-US" altLang="en-US" sz="2000" dirty="0" smtClean="0">
              <a:latin typeface="Arial" charset="0"/>
            </a:endParaRPr>
          </a:p>
          <a:p>
            <a:pPr>
              <a:spcBef>
                <a:spcPct val="0"/>
              </a:spcBef>
              <a:buFontTx/>
              <a:buNone/>
            </a:pPr>
            <a:endParaRPr lang="en-US" altLang="en-US" sz="2000" dirty="0">
              <a:latin typeface="Arial" charset="0"/>
            </a:endParaRPr>
          </a:p>
          <a:p>
            <a:pPr>
              <a:spcBef>
                <a:spcPct val="0"/>
              </a:spcBef>
              <a:buFontTx/>
              <a:buNone/>
            </a:pPr>
            <a:r>
              <a:rPr lang="en-US" altLang="en-US" sz="2000" dirty="0" smtClean="0">
                <a:latin typeface="Arial" charset="0"/>
              </a:rPr>
              <a:t>Interpretation: The two classes correspond to </a:t>
            </a:r>
            <a:r>
              <a:rPr lang="en-US" altLang="en-US" sz="2000" dirty="0">
                <a:latin typeface="Arial" charset="0"/>
              </a:rPr>
              <a:t>insertions or deletions </a:t>
            </a:r>
            <a:r>
              <a:rPr lang="en-US" altLang="en-US" sz="2000" dirty="0" smtClean="0">
                <a:latin typeface="Arial" charset="0"/>
              </a:rPr>
              <a:t>of a single base.  </a:t>
            </a:r>
          </a:p>
          <a:p>
            <a:pPr>
              <a:spcBef>
                <a:spcPct val="0"/>
              </a:spcBef>
              <a:buFontTx/>
              <a:buNone/>
            </a:pPr>
            <a:endParaRPr lang="en-US" altLang="en-US" sz="2000" dirty="0">
              <a:latin typeface="Arial" charset="0"/>
            </a:endParaRPr>
          </a:p>
          <a:p>
            <a:pPr>
              <a:spcBef>
                <a:spcPct val="0"/>
              </a:spcBef>
              <a:buFontTx/>
              <a:buNone/>
            </a:pPr>
            <a:r>
              <a:rPr lang="en-US" altLang="en-US" sz="2000" dirty="0" smtClean="0">
                <a:latin typeface="Arial" charset="0"/>
              </a:rPr>
              <a:t>Frameshift mutations have an extremely low reversion rate back to the wild type sequence</a:t>
            </a:r>
          </a:p>
          <a:p>
            <a:pPr>
              <a:spcBef>
                <a:spcPct val="0"/>
              </a:spcBef>
              <a:buFontTx/>
              <a:buNone/>
            </a:pPr>
            <a:endParaRPr lang="en-US" altLang="en-US" sz="2000" dirty="0">
              <a:latin typeface="Arial" charset="0"/>
            </a:endParaRPr>
          </a:p>
        </p:txBody>
      </p:sp>
    </p:spTree>
    <p:extLst>
      <p:ext uri="{BB962C8B-B14F-4D97-AF65-F5344CB8AC3E}">
        <p14:creationId xmlns:p14="http://schemas.microsoft.com/office/powerpoint/2010/main" val="2262542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76200"/>
            <a:ext cx="9144000" cy="742950"/>
          </a:xfrm>
        </p:spPr>
        <p:txBody>
          <a:bodyPr/>
          <a:lstStyle/>
          <a:p>
            <a:pPr eaLnBrk="1" hangingPunct="1"/>
            <a:r>
              <a:rPr lang="en-US" altLang="en-US" sz="3200" b="1" smtClean="0">
                <a:latin typeface="Arial" charset="0"/>
                <a:ea typeface="ＭＳ Ｐゴシック" pitchFamily="34" charset="-128"/>
              </a:rPr>
              <a:t>How is the code read?  Crick and Brenner</a:t>
            </a:r>
            <a:endParaRPr lang="en-US" altLang="en-US" smtClean="0">
              <a:ea typeface="ＭＳ Ｐゴシック" pitchFamily="34" charset="-128"/>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5355" y="1267263"/>
            <a:ext cx="4393019" cy="487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199321" y="850605"/>
            <a:ext cx="3678865" cy="5355312"/>
          </a:xfrm>
          <a:prstGeom prst="rect">
            <a:avLst/>
          </a:prstGeom>
          <a:noFill/>
        </p:spPr>
        <p:txBody>
          <a:bodyPr wrap="square" rtlCol="0">
            <a:spAutoFit/>
          </a:bodyPr>
          <a:lstStyle/>
          <a:p>
            <a:r>
              <a:rPr lang="en-US" dirty="0" smtClean="0"/>
              <a:t>The behavior of frameshift mutations showed that the genetic code is read in non-overlapping triplets from a fixed starting point, however there were other competing models that were ruled out.</a:t>
            </a:r>
          </a:p>
          <a:p>
            <a:endParaRPr lang="en-US" dirty="0"/>
          </a:p>
          <a:p>
            <a:pPr marL="342900" indent="-342900">
              <a:buAutoNum type="arabicPeriod"/>
            </a:pPr>
            <a:r>
              <a:rPr lang="en-US" dirty="0" smtClean="0"/>
              <a:t>Overlapping triplets.  Hypothesizes a 1:1 ratio between nucleotides and amino acids, but also predicts that a single nucleotide substitution would change the identity of 3 amino acids because </a:t>
            </a:r>
            <a:r>
              <a:rPr lang="en-US" dirty="0" err="1" smtClean="0"/>
              <a:t>i</a:t>
            </a:r>
            <a:r>
              <a:rPr lang="en-US" dirty="0" smtClean="0"/>
              <a:t> t would alter 3 adjacent codons.</a:t>
            </a:r>
          </a:p>
          <a:p>
            <a:pPr marL="342900" indent="-342900">
              <a:buAutoNum type="arabicPeriod"/>
            </a:pPr>
            <a:endParaRPr lang="en-US" dirty="0" smtClean="0"/>
          </a:p>
          <a:p>
            <a:pPr marL="342900" indent="-342900">
              <a:buAutoNum type="arabicPeriod"/>
            </a:pPr>
            <a:r>
              <a:rPr lang="en-US" dirty="0" smtClean="0"/>
              <a:t>One nucleotide serves as a “comma” to indicate the reading frame and codon identity.</a:t>
            </a:r>
            <a:endParaRPr lang="en-US" dirty="0"/>
          </a:p>
        </p:txBody>
      </p:sp>
    </p:spTree>
    <p:extLst>
      <p:ext uri="{BB962C8B-B14F-4D97-AF65-F5344CB8AC3E}">
        <p14:creationId xmlns:p14="http://schemas.microsoft.com/office/powerpoint/2010/main" val="1631320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228600" y="2286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lgn="ctr" eaLnBrk="1" hangingPunct="1">
              <a:spcBef>
                <a:spcPct val="0"/>
              </a:spcBef>
              <a:buFontTx/>
              <a:buNone/>
            </a:pPr>
            <a:r>
              <a:rPr lang="en-US" altLang="en-US" sz="3600" b="1" dirty="0" smtClean="0">
                <a:latin typeface="Arial" charset="0"/>
              </a:rPr>
              <a:t>The effect of frameshift mutations reveals how the genetic code is read. </a:t>
            </a:r>
            <a:endParaRPr lang="en-US" altLang="en-US" sz="3600" b="1" dirty="0">
              <a:latin typeface="Arial" charset="0"/>
            </a:endParaRPr>
          </a:p>
        </p:txBody>
      </p:sp>
      <p:pic>
        <p:nvPicPr>
          <p:cNvPr id="81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01763"/>
            <a:ext cx="85344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2"/>
          <p:cNvSpPr txBox="1">
            <a:spLocks noChangeArrowheads="1"/>
          </p:cNvSpPr>
          <p:nvPr/>
        </p:nvSpPr>
        <p:spPr bwMode="auto">
          <a:xfrm>
            <a:off x="228600" y="5562600"/>
            <a:ext cx="8458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2000" dirty="0">
                <a:latin typeface="Arial" charset="0"/>
              </a:rPr>
              <a:t>The code with commas predicts that a single deletion will delete a single amino acid, while the code without commas predicts that a single deletion will change the meaning of all of the codons after the point of mutation.  </a:t>
            </a:r>
          </a:p>
        </p:txBody>
      </p:sp>
    </p:spTree>
    <p:extLst>
      <p:ext uri="{BB962C8B-B14F-4D97-AF65-F5344CB8AC3E}">
        <p14:creationId xmlns:p14="http://schemas.microsoft.com/office/powerpoint/2010/main" val="397806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76200"/>
            <a:ext cx="7772400" cy="704850"/>
          </a:xfrm>
        </p:spPr>
        <p:txBody>
          <a:bodyPr>
            <a:normAutofit fontScale="90000"/>
          </a:bodyPr>
          <a:lstStyle/>
          <a:p>
            <a:pPr eaLnBrk="1" hangingPunct="1"/>
            <a:r>
              <a:rPr lang="en-US" altLang="en-US" b="1" smtClean="0">
                <a:latin typeface="Arial" charset="0"/>
                <a:ea typeface="ＭＳ Ｐゴシック" pitchFamily="34" charset="-128"/>
              </a:rPr>
              <a:t>Is the code read in triplets?</a:t>
            </a:r>
            <a:endParaRPr lang="en-US" altLang="en-US" b="1" smtClean="0">
              <a:ea typeface="ＭＳ Ｐゴシック" pitchFamily="34" charset="-128"/>
            </a:endParaRPr>
          </a:p>
        </p:txBody>
      </p:sp>
      <p:sp>
        <p:nvSpPr>
          <p:cNvPr id="23556" name="Rectangle 3"/>
          <p:cNvSpPr>
            <a:spLocks noChangeArrowheads="1"/>
          </p:cNvSpPr>
          <p:nvPr/>
        </p:nvSpPr>
        <p:spPr bwMode="auto">
          <a:xfrm>
            <a:off x="295275" y="5410200"/>
            <a:ext cx="868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2000">
                <a:solidFill>
                  <a:schemeClr val="tx2"/>
                </a:solidFill>
                <a:latin typeface="Arial" charset="0"/>
              </a:rPr>
              <a:t>Three insertions of 3 deletions within a short segment of DNA restores the reading frame.   This tells us that:</a:t>
            </a:r>
          </a:p>
          <a:p>
            <a:pPr>
              <a:spcBef>
                <a:spcPct val="0"/>
              </a:spcBef>
              <a:buFont typeface="Times" pitchFamily="84" charset="0"/>
              <a:buAutoNum type="alphaLcParenR"/>
            </a:pPr>
            <a:r>
              <a:rPr lang="en-US" altLang="en-US" sz="2000">
                <a:solidFill>
                  <a:schemeClr val="tx2"/>
                </a:solidFill>
                <a:latin typeface="Arial" charset="0"/>
              </a:rPr>
              <a:t>There is no punctuation of the code</a:t>
            </a:r>
          </a:p>
          <a:p>
            <a:pPr>
              <a:spcBef>
                <a:spcPct val="0"/>
              </a:spcBef>
              <a:buFont typeface="Times" pitchFamily="84" charset="0"/>
              <a:buAutoNum type="alphaLcParenR"/>
            </a:pPr>
            <a:r>
              <a:rPr lang="en-US" altLang="en-US" sz="2000">
                <a:solidFill>
                  <a:schemeClr val="tx2"/>
                </a:solidFill>
                <a:latin typeface="Arial" charset="0"/>
              </a:rPr>
              <a:t>The codons are 3 bp long</a:t>
            </a:r>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1900" y="704850"/>
            <a:ext cx="38227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925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Learning Goals</a:t>
            </a:r>
            <a:endParaRPr lang="en-US" dirty="0"/>
          </a:p>
        </p:txBody>
      </p:sp>
      <p:sp>
        <p:nvSpPr>
          <p:cNvPr id="3" name="Content Placeholder 2"/>
          <p:cNvSpPr>
            <a:spLocks noGrp="1"/>
          </p:cNvSpPr>
          <p:nvPr>
            <p:ph idx="1"/>
          </p:nvPr>
        </p:nvSpPr>
        <p:spPr>
          <a:xfrm>
            <a:off x="685800" y="1371600"/>
            <a:ext cx="7772400" cy="4572000"/>
          </a:xfrm>
        </p:spPr>
        <p:txBody>
          <a:bodyPr>
            <a:normAutofit/>
          </a:bodyPr>
          <a:lstStyle/>
          <a:p>
            <a:r>
              <a:rPr lang="en-US" sz="2400" dirty="0" smtClean="0"/>
              <a:t>Be able to analyze the results of a complementation test and determine how many different genes are represented in the set of mutant strains.  </a:t>
            </a:r>
          </a:p>
          <a:p>
            <a:r>
              <a:rPr lang="en-US" sz="2400" dirty="0" smtClean="0"/>
              <a:t>Be able to diagram an experiment to determine where in the metabolic pathway the mutation blocks function</a:t>
            </a:r>
            <a:r>
              <a:rPr lang="en-US" sz="2400" dirty="0" smtClean="0"/>
              <a:t>.</a:t>
            </a:r>
          </a:p>
          <a:p>
            <a:r>
              <a:rPr lang="en-US" sz="2400" dirty="0" smtClean="0"/>
              <a:t>Understand the biochemical basis of mutation, the type of mutagens that cause them and their effect on the protein product encoded by a gene.</a:t>
            </a:r>
          </a:p>
          <a:p>
            <a:r>
              <a:rPr lang="en-US" sz="2400" dirty="0" smtClean="0"/>
              <a:t>Understand how the examination of frame shift mutations led to the elucidation of how the genetic code is read in non-overlapping triplets from a fixed starting point.</a:t>
            </a:r>
            <a:endParaRPr lang="en-US" sz="2400" dirty="0" smtClean="0"/>
          </a:p>
          <a:p>
            <a:endParaRPr lang="en-US" sz="2400" dirty="0" smtClean="0"/>
          </a:p>
        </p:txBody>
      </p:sp>
      <p:sp>
        <p:nvSpPr>
          <p:cNvPr id="4" name="Slide Number Placeholder 3"/>
          <p:cNvSpPr>
            <a:spLocks noGrp="1"/>
          </p:cNvSpPr>
          <p:nvPr>
            <p:ph type="sldNum" sz="quarter" idx="12"/>
          </p:nvPr>
        </p:nvSpPr>
        <p:spPr/>
        <p:txBody>
          <a:bodyPr/>
          <a:lstStyle/>
          <a:p>
            <a:fld id="{92BA8231-F97E-1E4E-BC81-F74F535AB378}" type="slidenum">
              <a:rPr lang="en-US" smtClean="0"/>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1200" y="0"/>
            <a:ext cx="7772400" cy="971550"/>
          </a:xfrm>
        </p:spPr>
        <p:txBody>
          <a:bodyPr>
            <a:normAutofit fontScale="90000"/>
          </a:bodyPr>
          <a:lstStyle/>
          <a:p>
            <a:pPr eaLnBrk="1" hangingPunct="1"/>
            <a:r>
              <a:rPr lang="en-US" altLang="en-US" sz="3600" b="1" smtClean="0">
                <a:latin typeface="Arial" charset="0"/>
                <a:ea typeface="ＭＳ Ｐゴシック" pitchFamily="34" charset="-128"/>
              </a:rPr>
              <a:t>Colinearity between DNA and protein sequence…</a:t>
            </a:r>
            <a:endParaRPr lang="en-US" altLang="en-US" smtClean="0">
              <a:ea typeface="ＭＳ Ｐゴシック" pitchFamily="34" charset="-128"/>
            </a:endParaRPr>
          </a:p>
        </p:txBody>
      </p:sp>
      <p:sp>
        <p:nvSpPr>
          <p:cNvPr id="4099" name="Text Box 3"/>
          <p:cNvSpPr txBox="1">
            <a:spLocks noChangeArrowheads="1"/>
          </p:cNvSpPr>
          <p:nvPr/>
        </p:nvSpPr>
        <p:spPr bwMode="auto">
          <a:xfrm>
            <a:off x="76200" y="97155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2400">
                <a:solidFill>
                  <a:schemeClr val="tx2"/>
                </a:solidFill>
                <a:latin typeface="Arial" charset="0"/>
              </a:rPr>
              <a:t>Linear relationship between “codons” (DNA) and AAs (proteins).  </a:t>
            </a:r>
          </a:p>
          <a:p>
            <a:pPr>
              <a:spcBef>
                <a:spcPct val="0"/>
              </a:spcBef>
              <a:buFontTx/>
              <a:buNone/>
            </a:pPr>
            <a:endParaRPr lang="en-US" altLang="en-US" sz="2400">
              <a:solidFill>
                <a:schemeClr val="tx2"/>
              </a:solidFill>
              <a:latin typeface="Arial" charset="0"/>
            </a:endParaRPr>
          </a:p>
          <a:p>
            <a:pPr>
              <a:spcBef>
                <a:spcPct val="0"/>
              </a:spcBef>
              <a:buFontTx/>
              <a:buNone/>
            </a:pPr>
            <a:r>
              <a:rPr lang="en-US" altLang="en-US" sz="2400">
                <a:solidFill>
                  <a:schemeClr val="tx2"/>
                </a:solidFill>
                <a:latin typeface="Arial" charset="0"/>
              </a:rPr>
              <a:t>Charles Yanofsky: Used peptide fingerprinting to establish colinearity of trpA gene and TrpA protein in E. coli</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19400"/>
            <a:ext cx="58404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6324600" y="3886200"/>
            <a:ext cx="2819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2400">
                <a:solidFill>
                  <a:schemeClr val="tx2"/>
                </a:solidFill>
                <a:latin typeface="Arial" charset="0"/>
              </a:rPr>
              <a:t>Peptide “finger-printing” (Vernon Ingram)</a:t>
            </a:r>
          </a:p>
        </p:txBody>
      </p:sp>
    </p:spTree>
    <p:extLst>
      <p:ext uri="{BB962C8B-B14F-4D97-AF65-F5344CB8AC3E}">
        <p14:creationId xmlns:p14="http://schemas.microsoft.com/office/powerpoint/2010/main" val="800678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11200" y="228600"/>
            <a:ext cx="7772400" cy="1143000"/>
          </a:xfrm>
        </p:spPr>
        <p:txBody>
          <a:bodyPr>
            <a:normAutofit fontScale="90000"/>
          </a:bodyPr>
          <a:lstStyle/>
          <a:p>
            <a:pPr eaLnBrk="1" hangingPunct="1"/>
            <a:r>
              <a:rPr lang="en-US" altLang="en-US" sz="3600" b="1" smtClean="0">
                <a:latin typeface="Arial" charset="0"/>
                <a:ea typeface="ＭＳ Ｐゴシック" pitchFamily="34" charset="-128"/>
              </a:rPr>
              <a:t>Co-linearity of the E.coli </a:t>
            </a:r>
            <a:r>
              <a:rPr lang="en-US" altLang="en-US" sz="3600" b="1" i="1" smtClean="0">
                <a:latin typeface="Arial" charset="0"/>
                <a:ea typeface="ＭＳ Ｐゴシック" pitchFamily="34" charset="-128"/>
              </a:rPr>
              <a:t>trpA</a:t>
            </a:r>
            <a:r>
              <a:rPr lang="en-US" altLang="en-US" sz="3600" b="1" smtClean="0">
                <a:latin typeface="Arial" charset="0"/>
                <a:ea typeface="ＭＳ Ｐゴシック" pitchFamily="34" charset="-128"/>
              </a:rPr>
              <a:t> gene and TrpA protein</a:t>
            </a:r>
            <a:endParaRPr lang="en-US" altLang="en-US" smtClean="0">
              <a:ea typeface="ＭＳ Ｐゴシック" pitchFamily="34" charset="-128"/>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981200"/>
            <a:ext cx="83312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508000" y="1295400"/>
            <a:ext cx="6908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50000"/>
              </a:spcBef>
              <a:buFontTx/>
              <a:buNone/>
            </a:pPr>
            <a:r>
              <a:rPr lang="en-US" altLang="en-US" sz="2400">
                <a:solidFill>
                  <a:schemeClr val="tx2"/>
                </a:solidFill>
                <a:latin typeface="Arial" charset="0"/>
              </a:rPr>
              <a:t>Yanofsky’s map of the E. coli trpA gene and gene-product.  </a:t>
            </a:r>
          </a:p>
        </p:txBody>
      </p:sp>
      <p:sp>
        <p:nvSpPr>
          <p:cNvPr id="5125" name="Text Box 5"/>
          <p:cNvSpPr txBox="1">
            <a:spLocks noChangeArrowheads="1"/>
          </p:cNvSpPr>
          <p:nvPr/>
        </p:nvSpPr>
        <p:spPr bwMode="auto">
          <a:xfrm>
            <a:off x="182563" y="4495800"/>
            <a:ext cx="896143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2000" b="1">
                <a:solidFill>
                  <a:schemeClr val="tx2"/>
                </a:solidFill>
                <a:latin typeface="Arial" charset="0"/>
              </a:rPr>
              <a:t>Experimental approach:</a:t>
            </a:r>
            <a:r>
              <a:rPr lang="en-US" altLang="en-US" sz="2000">
                <a:solidFill>
                  <a:schemeClr val="tx2"/>
                </a:solidFill>
                <a:latin typeface="Arial" charset="0"/>
              </a:rPr>
              <a:t> developed fine structure map of trp A gene using phage “pairwise transduction crosses” of missense mutants. Then, did peptide fingerprinting of resulting mutant proteins to establish location of mutation. </a:t>
            </a:r>
          </a:p>
          <a:p>
            <a:pPr>
              <a:spcBef>
                <a:spcPct val="0"/>
              </a:spcBef>
              <a:buFontTx/>
              <a:buNone/>
            </a:pPr>
            <a:r>
              <a:rPr lang="en-US" altLang="en-US" sz="2000" b="1">
                <a:solidFill>
                  <a:schemeClr val="tx2"/>
                </a:solidFill>
                <a:latin typeface="Arial" charset="0"/>
              </a:rPr>
              <a:t>Outcome: </a:t>
            </a:r>
            <a:r>
              <a:rPr lang="en-US" altLang="en-US" sz="2000">
                <a:solidFill>
                  <a:schemeClr val="tx2"/>
                </a:solidFill>
                <a:latin typeface="Arial" charset="0"/>
              </a:rPr>
              <a:t>the farther apart two mutations were in map units, the more amino acids there were in protein. Subsequently sequenced the entire protein and demonstrated colinearity existed across all of the sequence.</a:t>
            </a:r>
            <a:endParaRPr lang="en-US" altLang="en-US" sz="2000" b="1">
              <a:solidFill>
                <a:schemeClr val="tx2"/>
              </a:solidFill>
              <a:latin typeface="Arial" charset="0"/>
            </a:endParaRPr>
          </a:p>
          <a:p>
            <a:pPr>
              <a:spcBef>
                <a:spcPct val="0"/>
              </a:spcBef>
              <a:buFontTx/>
              <a:buNone/>
            </a:pPr>
            <a:endParaRPr lang="en-US" altLang="en-US" sz="2000">
              <a:solidFill>
                <a:schemeClr val="tx2"/>
              </a:solidFill>
              <a:latin typeface="Arial" charset="0"/>
            </a:endParaRPr>
          </a:p>
          <a:p>
            <a:pPr>
              <a:spcBef>
                <a:spcPct val="0"/>
              </a:spcBef>
              <a:buFontTx/>
              <a:buNone/>
            </a:pPr>
            <a:endParaRPr lang="en-US" altLang="en-US" sz="2000">
              <a:solidFill>
                <a:schemeClr val="tx2"/>
              </a:solidFill>
              <a:latin typeface="Arial" charset="0"/>
            </a:endParaRPr>
          </a:p>
          <a:p>
            <a:pPr>
              <a:spcBef>
                <a:spcPct val="0"/>
              </a:spcBef>
              <a:buFontTx/>
              <a:buNone/>
            </a:pPr>
            <a:endParaRPr lang="en-US" altLang="en-US" sz="2000">
              <a:solidFill>
                <a:schemeClr val="tx2"/>
              </a:solidFill>
              <a:latin typeface="Arial" charset="0"/>
            </a:endParaRPr>
          </a:p>
        </p:txBody>
      </p:sp>
    </p:spTree>
    <p:extLst>
      <p:ext uri="{BB962C8B-B14F-4D97-AF65-F5344CB8AC3E}">
        <p14:creationId xmlns:p14="http://schemas.microsoft.com/office/powerpoint/2010/main" val="3373697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1143000"/>
          </a:xfrm>
        </p:spPr>
        <p:txBody>
          <a:bodyPr/>
          <a:lstStyle/>
          <a:p>
            <a:pPr eaLnBrk="1" hangingPunct="1"/>
            <a:r>
              <a:rPr lang="en-US" altLang="en-US" b="1" smtClean="0">
                <a:latin typeface="Arial" charset="0"/>
                <a:ea typeface="ＭＳ Ｐゴシック" pitchFamily="34" charset="-128"/>
              </a:rPr>
              <a:t>Complementation</a:t>
            </a:r>
            <a:endParaRPr lang="en-US" altLang="en-US" smtClean="0">
              <a:ea typeface="ＭＳ Ｐゴシック" pitchFamily="34" charset="-128"/>
            </a:endParaRPr>
          </a:p>
        </p:txBody>
      </p:sp>
      <p:sp>
        <p:nvSpPr>
          <p:cNvPr id="3075" name="Text Box 4"/>
          <p:cNvSpPr txBox="1">
            <a:spLocks noChangeArrowheads="1"/>
          </p:cNvSpPr>
          <p:nvPr/>
        </p:nvSpPr>
        <p:spPr bwMode="auto">
          <a:xfrm>
            <a:off x="214313" y="1143000"/>
            <a:ext cx="839628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2400" dirty="0">
                <a:latin typeface="Arial" charset="0"/>
              </a:rPr>
              <a:t>Beadle and Tatum used “complementation” tests to demonstrate that more than one gene might be involved in producing an observable trait.  (Biosynthesis)</a:t>
            </a:r>
          </a:p>
          <a:p>
            <a:pPr>
              <a:spcBef>
                <a:spcPct val="0"/>
              </a:spcBef>
              <a:buFontTx/>
              <a:buNone/>
            </a:pPr>
            <a:endParaRPr lang="en-US" altLang="en-US" sz="2400" dirty="0">
              <a:latin typeface="Arial" charset="0"/>
            </a:endParaRPr>
          </a:p>
          <a:p>
            <a:pPr>
              <a:spcBef>
                <a:spcPct val="0"/>
              </a:spcBef>
              <a:buFontTx/>
              <a:buNone/>
            </a:pPr>
            <a:r>
              <a:rPr lang="en-US" altLang="en-US" sz="2400" dirty="0">
                <a:latin typeface="Arial" charset="0"/>
              </a:rPr>
              <a:t>Complementation answers two questions:</a:t>
            </a:r>
          </a:p>
          <a:p>
            <a:pPr>
              <a:spcBef>
                <a:spcPct val="0"/>
              </a:spcBef>
              <a:buFontTx/>
              <a:buNone/>
            </a:pPr>
            <a:r>
              <a:rPr lang="en-US" altLang="en-US" sz="2400" dirty="0">
                <a:solidFill>
                  <a:srgbClr val="FF0000"/>
                </a:solidFill>
                <a:latin typeface="Arial" charset="0"/>
              </a:rPr>
              <a:t>1. </a:t>
            </a:r>
            <a:r>
              <a:rPr lang="en-US" altLang="en-US" sz="2400" dirty="0" smtClean="0">
                <a:solidFill>
                  <a:srgbClr val="FF0000"/>
                </a:solidFill>
                <a:latin typeface="Arial" charset="0"/>
              </a:rPr>
              <a:t>Do mutations in two independently isolated colonies or strains with the same phenotype occur in </a:t>
            </a:r>
            <a:r>
              <a:rPr lang="en-US" altLang="en-US" sz="2400" dirty="0">
                <a:solidFill>
                  <a:srgbClr val="FF0000"/>
                </a:solidFill>
                <a:latin typeface="Arial" charset="0"/>
              </a:rPr>
              <a:t>the same </a:t>
            </a:r>
            <a:r>
              <a:rPr lang="en-US" altLang="en-US" sz="2400" dirty="0" smtClean="0">
                <a:solidFill>
                  <a:srgbClr val="FF0000"/>
                </a:solidFill>
                <a:latin typeface="Arial" charset="0"/>
              </a:rPr>
              <a:t>gene or do they occur in different genes?</a:t>
            </a:r>
            <a:endParaRPr lang="en-US" altLang="en-US" sz="2400" dirty="0">
              <a:solidFill>
                <a:srgbClr val="FF0000"/>
              </a:solidFill>
              <a:latin typeface="Arial" charset="0"/>
            </a:endParaRPr>
          </a:p>
          <a:p>
            <a:pPr>
              <a:spcBef>
                <a:spcPct val="0"/>
              </a:spcBef>
              <a:buFontTx/>
              <a:buNone/>
            </a:pPr>
            <a:r>
              <a:rPr lang="en-US" altLang="en-US" sz="2400" dirty="0">
                <a:solidFill>
                  <a:srgbClr val="FF0000"/>
                </a:solidFill>
                <a:latin typeface="Arial" charset="0"/>
              </a:rPr>
              <a:t>2. How many genes are involved in a biosynthetic pathway?</a:t>
            </a:r>
            <a:endParaRPr lang="en-US" altLang="en-US" sz="2400" dirty="0">
              <a:latin typeface="Arial" charset="0"/>
            </a:endParaRPr>
          </a:p>
          <a:p>
            <a:pPr>
              <a:spcBef>
                <a:spcPct val="0"/>
              </a:spcBef>
              <a:buFontTx/>
              <a:buNone/>
            </a:pPr>
            <a:endParaRPr lang="en-US" altLang="en-US" sz="2400" dirty="0">
              <a:latin typeface="Arial" charset="0"/>
            </a:endParaRPr>
          </a:p>
          <a:p>
            <a:pPr>
              <a:spcBef>
                <a:spcPct val="0"/>
              </a:spcBef>
              <a:buFontTx/>
              <a:buNone/>
            </a:pPr>
            <a:r>
              <a:rPr lang="en-US" altLang="en-US" sz="2400" dirty="0">
                <a:latin typeface="Arial" charset="0"/>
              </a:rPr>
              <a:t>The two independent mutant strains are </a:t>
            </a:r>
            <a:r>
              <a:rPr lang="en-US" altLang="en-US" sz="2400" dirty="0" err="1">
                <a:latin typeface="Arial" charset="0"/>
              </a:rPr>
              <a:t>halploid</a:t>
            </a:r>
            <a:r>
              <a:rPr lang="en-US" altLang="en-US" sz="2400" dirty="0">
                <a:latin typeface="Arial" charset="0"/>
              </a:rPr>
              <a:t>.  Only 1 copy of each gene.  </a:t>
            </a:r>
          </a:p>
          <a:p>
            <a:pPr>
              <a:spcBef>
                <a:spcPct val="0"/>
              </a:spcBef>
              <a:buFontTx/>
              <a:buNone/>
            </a:pPr>
            <a:endParaRPr lang="en-US" altLang="en-US" sz="2400" dirty="0">
              <a:latin typeface="Arial" charset="0"/>
            </a:endParaRPr>
          </a:p>
          <a:p>
            <a:pPr>
              <a:spcBef>
                <a:spcPct val="0"/>
              </a:spcBef>
              <a:buFontTx/>
              <a:buNone/>
            </a:pPr>
            <a:r>
              <a:rPr lang="en-US" altLang="en-US" sz="2400" dirty="0">
                <a:latin typeface="Arial" charset="0"/>
              </a:rPr>
              <a:t>To do the complementation test, you make a diploid from the two mutant strains.  One genome from each strain.</a:t>
            </a:r>
          </a:p>
        </p:txBody>
      </p:sp>
    </p:spTree>
    <p:extLst>
      <p:ext uri="{BB962C8B-B14F-4D97-AF65-F5344CB8AC3E}">
        <p14:creationId xmlns:p14="http://schemas.microsoft.com/office/powerpoint/2010/main" val="2010194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pPr eaLnBrk="1" hangingPunct="1"/>
            <a:r>
              <a:rPr lang="en-US" altLang="en-US" sz="3600" b="1" smtClean="0">
                <a:latin typeface="Arial" charset="0"/>
                <a:ea typeface="ＭＳ Ｐゴシック" pitchFamily="34" charset="-128"/>
              </a:rPr>
              <a:t>Producing mutants strains…</a:t>
            </a:r>
          </a:p>
        </p:txBody>
      </p:sp>
      <p:pic>
        <p:nvPicPr>
          <p:cNvPr id="40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7"/>
          <p:cNvGrpSpPr>
            <a:grpSpLocks/>
          </p:cNvGrpSpPr>
          <p:nvPr/>
        </p:nvGrpSpPr>
        <p:grpSpPr bwMode="auto">
          <a:xfrm>
            <a:off x="76200" y="3962400"/>
            <a:ext cx="3995738" cy="1295400"/>
            <a:chOff x="76200" y="3962400"/>
            <a:chExt cx="3995738" cy="1295400"/>
          </a:xfrm>
        </p:grpSpPr>
        <p:sp>
          <p:nvSpPr>
            <p:cNvPr id="4104" name="Line 6"/>
            <p:cNvSpPr>
              <a:spLocks noChangeShapeType="1"/>
            </p:cNvSpPr>
            <p:nvPr/>
          </p:nvSpPr>
          <p:spPr bwMode="auto">
            <a:xfrm>
              <a:off x="1981200" y="3962400"/>
              <a:ext cx="0" cy="685800"/>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5" name="Text Box 7"/>
            <p:cNvSpPr txBox="1">
              <a:spLocks noChangeArrowheads="1"/>
            </p:cNvSpPr>
            <p:nvPr/>
          </p:nvSpPr>
          <p:spPr bwMode="auto">
            <a:xfrm>
              <a:off x="76200" y="4556125"/>
              <a:ext cx="39957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2000">
                  <a:solidFill>
                    <a:srgbClr val="FF0000"/>
                  </a:solidFill>
                  <a:latin typeface="Arial" charset="0"/>
                </a:rPr>
                <a:t>These will grow on minimal media</a:t>
              </a:r>
            </a:p>
            <a:p>
              <a:pPr>
                <a:spcBef>
                  <a:spcPct val="0"/>
                </a:spcBef>
                <a:buFontTx/>
                <a:buNone/>
              </a:pPr>
              <a:r>
                <a:rPr lang="en-US" altLang="en-US" sz="2000">
                  <a:solidFill>
                    <a:srgbClr val="FF0000"/>
                  </a:solidFill>
                  <a:latin typeface="Arial" charset="0"/>
                </a:rPr>
                <a:t>(e.g. </a:t>
              </a:r>
              <a:r>
                <a:rPr lang="en-US" altLang="en-US" sz="2000" b="1">
                  <a:solidFill>
                    <a:srgbClr val="FF0000"/>
                  </a:solidFill>
                  <a:latin typeface="Arial" charset="0"/>
                </a:rPr>
                <a:t>prototrophic</a:t>
              </a:r>
              <a:r>
                <a:rPr lang="en-US" altLang="en-US" sz="2000">
                  <a:solidFill>
                    <a:srgbClr val="FF0000"/>
                  </a:solidFill>
                  <a:latin typeface="Arial" charset="0"/>
                </a:rPr>
                <a:t>).</a:t>
              </a:r>
            </a:p>
          </p:txBody>
        </p:sp>
      </p:grpSp>
      <p:grpSp>
        <p:nvGrpSpPr>
          <p:cNvPr id="3" name="Group 8"/>
          <p:cNvGrpSpPr>
            <a:grpSpLocks/>
          </p:cNvGrpSpPr>
          <p:nvPr/>
        </p:nvGrpSpPr>
        <p:grpSpPr bwMode="auto">
          <a:xfrm>
            <a:off x="4708525" y="3962400"/>
            <a:ext cx="4206875" cy="1944688"/>
            <a:chOff x="4708525" y="3962400"/>
            <a:chExt cx="4206875" cy="1944152"/>
          </a:xfrm>
        </p:grpSpPr>
        <p:sp>
          <p:nvSpPr>
            <p:cNvPr id="4102" name="Line 8"/>
            <p:cNvSpPr>
              <a:spLocks noChangeShapeType="1"/>
            </p:cNvSpPr>
            <p:nvPr/>
          </p:nvSpPr>
          <p:spPr bwMode="auto">
            <a:xfrm>
              <a:off x="7086600" y="3962400"/>
              <a:ext cx="0" cy="685800"/>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3" name="Text Box 9"/>
            <p:cNvSpPr txBox="1">
              <a:spLocks noChangeArrowheads="1"/>
            </p:cNvSpPr>
            <p:nvPr/>
          </p:nvSpPr>
          <p:spPr bwMode="auto">
            <a:xfrm>
              <a:off x="4708525" y="4583113"/>
              <a:ext cx="42068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2000">
                  <a:solidFill>
                    <a:srgbClr val="FF0000"/>
                  </a:solidFill>
                  <a:latin typeface="Arial" charset="0"/>
                </a:rPr>
                <a:t>These will grow on rich media, but will not grow on replica plate that lacks the nutrient that cannot be synthesized (e.g. </a:t>
              </a:r>
              <a:r>
                <a:rPr lang="en-US" altLang="en-US" sz="2000" b="1">
                  <a:solidFill>
                    <a:srgbClr val="FF0000"/>
                  </a:solidFill>
                  <a:latin typeface="Arial" charset="0"/>
                </a:rPr>
                <a:t>auxotrophic</a:t>
              </a:r>
              <a:r>
                <a:rPr lang="en-US" altLang="en-US" sz="2000">
                  <a:solidFill>
                    <a:srgbClr val="FF0000"/>
                  </a:solidFill>
                  <a:latin typeface="Arial" charset="0"/>
                </a:rPr>
                <a:t>).</a:t>
              </a:r>
            </a:p>
          </p:txBody>
        </p:sp>
      </p:grpSp>
    </p:spTree>
    <p:extLst>
      <p:ext uri="{BB962C8B-B14F-4D97-AF65-F5344CB8AC3E}">
        <p14:creationId xmlns:p14="http://schemas.microsoft.com/office/powerpoint/2010/main" val="3727919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7772400" cy="1143000"/>
          </a:xfrm>
        </p:spPr>
        <p:txBody>
          <a:bodyPr/>
          <a:lstStyle/>
          <a:p>
            <a:pPr eaLnBrk="1" hangingPunct="1"/>
            <a:r>
              <a:rPr lang="en-US" altLang="en-US" b="1" smtClean="0">
                <a:latin typeface="Arial" charset="0"/>
                <a:ea typeface="ＭＳ Ｐゴシック" pitchFamily="34" charset="-128"/>
              </a:rPr>
              <a:t>Diploid complementation…</a:t>
            </a:r>
            <a:endParaRPr lang="en-US" altLang="en-US" b="1" smtClean="0">
              <a:ea typeface="ＭＳ Ｐゴシック" pitchFamily="34" charset="-128"/>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l="23871"/>
          <a:stretch>
            <a:fillRect/>
          </a:stretch>
        </p:blipFill>
        <p:spPr bwMode="auto">
          <a:xfrm>
            <a:off x="533400" y="1219200"/>
            <a:ext cx="65532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7"/>
          <p:cNvSpPr txBox="1">
            <a:spLocks noChangeArrowheads="1"/>
          </p:cNvSpPr>
          <p:nvPr/>
        </p:nvSpPr>
        <p:spPr bwMode="auto">
          <a:xfrm>
            <a:off x="288925" y="3973513"/>
            <a:ext cx="42068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2000">
                <a:solidFill>
                  <a:srgbClr val="FF0000"/>
                </a:solidFill>
                <a:latin typeface="Arial" charset="0"/>
              </a:rPr>
              <a:t>“Good” copy of gene is present on other chromosome, so protein produced from this gene can complement in “trans.” If two single mutants are mated, we can determine if the same gene is mutated in both by looking for complementation.</a:t>
            </a:r>
          </a:p>
        </p:txBody>
      </p:sp>
      <p:sp>
        <p:nvSpPr>
          <p:cNvPr id="5125" name="TextBox 1"/>
          <p:cNvSpPr txBox="1">
            <a:spLocks noChangeArrowheads="1"/>
          </p:cNvSpPr>
          <p:nvPr/>
        </p:nvSpPr>
        <p:spPr bwMode="auto">
          <a:xfrm>
            <a:off x="4876800" y="4114800"/>
            <a:ext cx="3886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2000">
                <a:solidFill>
                  <a:schemeClr val="tx2"/>
                </a:solidFill>
                <a:latin typeface="Arial" charset="0"/>
              </a:rPr>
              <a:t>This is the functional equivalent of “merodiploid” formation in bacteria.  In fungi and yeast, mating produces diploids.  If the mutations on the two chromosomes are in different genes, the diploid will grow in the absence of the nutrient.</a:t>
            </a:r>
          </a:p>
        </p:txBody>
      </p:sp>
    </p:spTree>
    <p:extLst>
      <p:ext uri="{BB962C8B-B14F-4D97-AF65-F5344CB8AC3E}">
        <p14:creationId xmlns:p14="http://schemas.microsoft.com/office/powerpoint/2010/main" val="3328255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4749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1397000" y="1127125"/>
            <a:ext cx="3189288" cy="2911475"/>
            <a:chOff x="1397000" y="1127125"/>
            <a:chExt cx="3189288" cy="2911475"/>
          </a:xfrm>
        </p:grpSpPr>
        <p:sp>
          <p:nvSpPr>
            <p:cNvPr id="6151" name="Text Box 4"/>
            <p:cNvSpPr txBox="1">
              <a:spLocks noChangeArrowheads="1"/>
            </p:cNvSpPr>
            <p:nvPr/>
          </p:nvSpPr>
          <p:spPr bwMode="auto">
            <a:xfrm>
              <a:off x="1397000" y="1127125"/>
              <a:ext cx="3189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2000">
                  <a:solidFill>
                    <a:srgbClr val="FF0000"/>
                  </a:solidFill>
                  <a:latin typeface="Arial" charset="0"/>
                </a:rPr>
                <a:t>Complementation “groups”</a:t>
              </a:r>
            </a:p>
          </p:txBody>
        </p:sp>
        <p:sp>
          <p:nvSpPr>
            <p:cNvPr id="6152" name="Line 5"/>
            <p:cNvSpPr>
              <a:spLocks noChangeShapeType="1"/>
            </p:cNvSpPr>
            <p:nvPr/>
          </p:nvSpPr>
          <p:spPr bwMode="auto">
            <a:xfrm flipH="1">
              <a:off x="2159000" y="1447800"/>
              <a:ext cx="838200" cy="990600"/>
            </a:xfrm>
            <a:prstGeom prst="line">
              <a:avLst/>
            </a:prstGeom>
            <a:noFill/>
            <a:ln w="3810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3" name="Line 6"/>
            <p:cNvSpPr>
              <a:spLocks noChangeShapeType="1"/>
            </p:cNvSpPr>
            <p:nvPr/>
          </p:nvSpPr>
          <p:spPr bwMode="auto">
            <a:xfrm>
              <a:off x="2997200" y="1447800"/>
              <a:ext cx="127000" cy="1752600"/>
            </a:xfrm>
            <a:prstGeom prst="line">
              <a:avLst/>
            </a:prstGeom>
            <a:noFill/>
            <a:ln w="3810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4" name="Line 7"/>
            <p:cNvSpPr>
              <a:spLocks noChangeShapeType="1"/>
            </p:cNvSpPr>
            <p:nvPr/>
          </p:nvSpPr>
          <p:spPr bwMode="auto">
            <a:xfrm>
              <a:off x="2997200" y="1447800"/>
              <a:ext cx="1117600" cy="2590800"/>
            </a:xfrm>
            <a:prstGeom prst="line">
              <a:avLst/>
            </a:prstGeom>
            <a:noFill/>
            <a:ln w="3810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148" name="Text Box 8"/>
          <p:cNvSpPr txBox="1">
            <a:spLocks noChangeArrowheads="1"/>
          </p:cNvSpPr>
          <p:nvPr/>
        </p:nvSpPr>
        <p:spPr bwMode="auto">
          <a:xfrm>
            <a:off x="685800" y="76200"/>
            <a:ext cx="7794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b="1">
                <a:solidFill>
                  <a:schemeClr val="tx2"/>
                </a:solidFill>
                <a:latin typeface="Arial" charset="0"/>
              </a:rPr>
              <a:t>Complementation testing… an example</a:t>
            </a:r>
          </a:p>
        </p:txBody>
      </p:sp>
      <p:sp>
        <p:nvSpPr>
          <p:cNvPr id="6149" name="Text Box 9"/>
          <p:cNvSpPr txBox="1">
            <a:spLocks noChangeArrowheads="1"/>
          </p:cNvSpPr>
          <p:nvPr/>
        </p:nvSpPr>
        <p:spPr bwMode="auto">
          <a:xfrm>
            <a:off x="4876800" y="914400"/>
            <a:ext cx="39624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2000">
                <a:solidFill>
                  <a:schemeClr val="tx2"/>
                </a:solidFill>
                <a:latin typeface="Arial" charset="0"/>
              </a:rPr>
              <a:t>How do you read this? </a:t>
            </a:r>
          </a:p>
          <a:p>
            <a:pPr>
              <a:spcBef>
                <a:spcPct val="0"/>
              </a:spcBef>
              <a:buFontTx/>
              <a:buNone/>
            </a:pPr>
            <a:endParaRPr lang="en-US" altLang="en-US" sz="2000">
              <a:solidFill>
                <a:schemeClr val="tx2"/>
              </a:solidFill>
              <a:latin typeface="Arial" charset="0"/>
            </a:endParaRPr>
          </a:p>
          <a:p>
            <a:pPr>
              <a:spcBef>
                <a:spcPct val="0"/>
              </a:spcBef>
              <a:buFontTx/>
              <a:buNone/>
            </a:pPr>
            <a:r>
              <a:rPr lang="en-US" altLang="en-US" sz="2000">
                <a:solidFill>
                  <a:schemeClr val="tx2"/>
                </a:solidFill>
                <a:latin typeface="Arial" charset="0"/>
              </a:rPr>
              <a:t>Each “+” or “-” refers to growth of cells on minimal media.</a:t>
            </a:r>
          </a:p>
          <a:p>
            <a:pPr>
              <a:spcBef>
                <a:spcPct val="0"/>
              </a:spcBef>
              <a:buFontTx/>
              <a:buNone/>
            </a:pPr>
            <a:endParaRPr lang="en-US" altLang="en-US" sz="2000">
              <a:solidFill>
                <a:schemeClr val="tx2"/>
              </a:solidFill>
              <a:latin typeface="Arial" charset="0"/>
            </a:endParaRPr>
          </a:p>
          <a:p>
            <a:pPr>
              <a:spcBef>
                <a:spcPct val="0"/>
              </a:spcBef>
              <a:buFontTx/>
              <a:buNone/>
            </a:pPr>
            <a:r>
              <a:rPr lang="en-US" altLang="en-US" sz="2000">
                <a:solidFill>
                  <a:schemeClr val="tx2"/>
                </a:solidFill>
                <a:latin typeface="Arial" charset="0"/>
              </a:rPr>
              <a:t>In this test, we have nine mutants that were identified in haploid screens. Here, they are mated with each other (and themselves) to get diploid mold cells. </a:t>
            </a:r>
          </a:p>
          <a:p>
            <a:pPr>
              <a:spcBef>
                <a:spcPct val="0"/>
              </a:spcBef>
              <a:buFontTx/>
              <a:buNone/>
            </a:pPr>
            <a:endParaRPr lang="en-US" altLang="en-US" sz="2000">
              <a:solidFill>
                <a:schemeClr val="tx2"/>
              </a:solidFill>
              <a:latin typeface="Arial" charset="0"/>
            </a:endParaRPr>
          </a:p>
          <a:p>
            <a:pPr>
              <a:spcBef>
                <a:spcPct val="0"/>
              </a:spcBef>
              <a:buFontTx/>
              <a:buNone/>
            </a:pPr>
            <a:r>
              <a:rPr lang="en-US" altLang="en-US" sz="2000">
                <a:solidFill>
                  <a:schemeClr val="tx2"/>
                </a:solidFill>
                <a:latin typeface="Arial" charset="0"/>
              </a:rPr>
              <a:t>If a combination (e.g. a x b) cannot grow on minimal media, the mutants are in the same complementation group.</a:t>
            </a:r>
          </a:p>
        </p:txBody>
      </p:sp>
      <p:sp>
        <p:nvSpPr>
          <p:cNvPr id="22537" name="Text Box 10"/>
          <p:cNvSpPr txBox="1">
            <a:spLocks noChangeArrowheads="1"/>
          </p:cNvSpPr>
          <p:nvPr/>
        </p:nvSpPr>
        <p:spPr bwMode="auto">
          <a:xfrm>
            <a:off x="685800" y="5715000"/>
            <a:ext cx="8016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2000">
                <a:solidFill>
                  <a:srgbClr val="FF0000"/>
                </a:solidFill>
                <a:latin typeface="Arial" charset="0"/>
              </a:rPr>
              <a:t>In this example, there are three complementation groups, thus three genes!</a:t>
            </a:r>
          </a:p>
        </p:txBody>
      </p:sp>
    </p:spTree>
    <p:extLst>
      <p:ext uri="{BB962C8B-B14F-4D97-AF65-F5344CB8AC3E}">
        <p14:creationId xmlns:p14="http://schemas.microsoft.com/office/powerpoint/2010/main" val="1977939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US" altLang="en-US" b="1" smtClean="0">
                <a:latin typeface="Arial" charset="0"/>
                <a:ea typeface="ＭＳ Ｐゴシック" pitchFamily="34" charset="-128"/>
              </a:rPr>
              <a:t>What does complementation tell us?</a:t>
            </a:r>
            <a:endParaRPr lang="en-US" altLang="en-US" smtClean="0">
              <a:ea typeface="ＭＳ Ｐゴシック" pitchFamily="34" charset="-128"/>
            </a:endParaRPr>
          </a:p>
        </p:txBody>
      </p:sp>
      <p:sp>
        <p:nvSpPr>
          <p:cNvPr id="7171" name="Text Box 3"/>
          <p:cNvSpPr txBox="1">
            <a:spLocks noChangeArrowheads="1"/>
          </p:cNvSpPr>
          <p:nvPr/>
        </p:nvSpPr>
        <p:spPr bwMode="auto">
          <a:xfrm>
            <a:off x="406400" y="2286000"/>
            <a:ext cx="847248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2400" dirty="0" smtClean="0">
                <a:latin typeface="Arial" charset="0"/>
              </a:rPr>
              <a:t>One </a:t>
            </a:r>
            <a:r>
              <a:rPr lang="en-US" altLang="en-US" sz="2400" dirty="0">
                <a:latin typeface="Arial" charset="0"/>
              </a:rPr>
              <a:t>gene </a:t>
            </a:r>
            <a:r>
              <a:rPr lang="en-US" altLang="en-US" sz="2400" dirty="0" smtClean="0">
                <a:latin typeface="Arial" charset="0"/>
              </a:rPr>
              <a:t>codes for </a:t>
            </a:r>
            <a:r>
              <a:rPr lang="en-US" altLang="en-US" sz="2400" dirty="0">
                <a:latin typeface="Arial" charset="0"/>
              </a:rPr>
              <a:t>one protein</a:t>
            </a:r>
          </a:p>
          <a:p>
            <a:pPr>
              <a:spcBef>
                <a:spcPct val="0"/>
              </a:spcBef>
              <a:buFontTx/>
              <a:buNone/>
            </a:pPr>
            <a:endParaRPr lang="en-US" altLang="en-US" sz="2400" dirty="0">
              <a:latin typeface="Arial" charset="0"/>
            </a:endParaRPr>
          </a:p>
          <a:p>
            <a:pPr>
              <a:spcBef>
                <a:spcPct val="0"/>
              </a:spcBef>
              <a:buFontTx/>
              <a:buNone/>
            </a:pPr>
            <a:endParaRPr lang="en-US" altLang="en-US" sz="2400" dirty="0" smtClean="0">
              <a:latin typeface="Arial" charset="0"/>
            </a:endParaRPr>
          </a:p>
          <a:p>
            <a:pPr>
              <a:spcBef>
                <a:spcPct val="0"/>
              </a:spcBef>
              <a:buFontTx/>
              <a:buNone/>
            </a:pPr>
            <a:r>
              <a:rPr lang="en-US" altLang="en-US" sz="2400" dirty="0" smtClean="0">
                <a:latin typeface="Arial" charset="0"/>
              </a:rPr>
              <a:t>The number of genes that need to operate in a pathway.</a:t>
            </a:r>
            <a:endParaRPr lang="en-US" altLang="en-US" sz="2400" dirty="0">
              <a:latin typeface="Arial" charset="0"/>
            </a:endParaRPr>
          </a:p>
          <a:p>
            <a:pPr>
              <a:spcBef>
                <a:spcPct val="0"/>
              </a:spcBef>
              <a:buFontTx/>
              <a:buNone/>
            </a:pPr>
            <a:endParaRPr lang="en-US" altLang="en-US" sz="2400" dirty="0" smtClean="0">
              <a:latin typeface="Arial" charset="0"/>
            </a:endParaRPr>
          </a:p>
          <a:p>
            <a:pPr>
              <a:spcBef>
                <a:spcPct val="0"/>
              </a:spcBef>
              <a:buFontTx/>
              <a:buNone/>
            </a:pPr>
            <a:endParaRPr lang="en-US" altLang="en-US" sz="2400" dirty="0">
              <a:latin typeface="Arial" charset="0"/>
            </a:endParaRPr>
          </a:p>
          <a:p>
            <a:pPr>
              <a:spcBef>
                <a:spcPct val="0"/>
              </a:spcBef>
              <a:buFontTx/>
              <a:buNone/>
            </a:pPr>
            <a:r>
              <a:rPr lang="en-US" altLang="en-US" sz="2400" dirty="0">
                <a:latin typeface="Arial" charset="0"/>
              </a:rPr>
              <a:t>H</a:t>
            </a:r>
            <a:r>
              <a:rPr lang="en-US" altLang="en-US" sz="2400" dirty="0" smtClean="0">
                <a:latin typeface="Arial" charset="0"/>
              </a:rPr>
              <a:t>ow </a:t>
            </a:r>
            <a:r>
              <a:rPr lang="en-US" altLang="en-US" sz="2400" dirty="0">
                <a:latin typeface="Arial" charset="0"/>
              </a:rPr>
              <a:t>do you know for certain you have all of the genes in a particular biosynthetic pathway?  </a:t>
            </a:r>
          </a:p>
        </p:txBody>
      </p:sp>
    </p:spTree>
    <p:extLst>
      <p:ext uri="{BB962C8B-B14F-4D97-AF65-F5344CB8AC3E}">
        <p14:creationId xmlns:p14="http://schemas.microsoft.com/office/powerpoint/2010/main" val="810913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BA8231-F97E-1E4E-BC81-F74F535AB378}" type="slidenum">
              <a:rPr lang="en-US" smtClean="0"/>
              <a:t>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408" y="131064"/>
            <a:ext cx="6851904" cy="6595872"/>
          </a:xfrm>
          <a:prstGeom prst="rect">
            <a:avLst/>
          </a:prstGeom>
        </p:spPr>
      </p:pic>
      <p:sp>
        <p:nvSpPr>
          <p:cNvPr id="5" name="TextBox 4"/>
          <p:cNvSpPr txBox="1"/>
          <p:nvPr/>
        </p:nvSpPr>
        <p:spPr>
          <a:xfrm>
            <a:off x="4114800" y="252248"/>
            <a:ext cx="4698124" cy="4154984"/>
          </a:xfrm>
          <a:prstGeom prst="rect">
            <a:avLst/>
          </a:prstGeom>
          <a:noFill/>
        </p:spPr>
        <p:txBody>
          <a:bodyPr wrap="square" rtlCol="0">
            <a:spAutoFit/>
          </a:bodyPr>
          <a:lstStyle/>
          <a:p>
            <a:r>
              <a:rPr lang="en-US" sz="2400" dirty="0" smtClean="0"/>
              <a:t>Each complementation group defines the set of mutant strains that contain the same defective enzyme in a pathway to make a required nutrient.  The identity of the defective enzyme and the order of action of the enzymes in </a:t>
            </a:r>
            <a:r>
              <a:rPr lang="en-US" sz="2400" smtClean="0"/>
              <a:t>the pathway </a:t>
            </a:r>
            <a:r>
              <a:rPr lang="en-US" sz="2400" dirty="0" smtClean="0"/>
              <a:t>can be determined by addition of precursors and intermediate compounds in the pathway. </a:t>
            </a:r>
            <a:endParaRPr lang="en-US" sz="2400" dirty="0"/>
          </a:p>
        </p:txBody>
      </p:sp>
    </p:spTree>
    <p:extLst>
      <p:ext uri="{BB962C8B-B14F-4D97-AF65-F5344CB8AC3E}">
        <p14:creationId xmlns:p14="http://schemas.microsoft.com/office/powerpoint/2010/main" val="531833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2800" dirty="0" smtClean="0"/>
              <a:t>Recombination mapping can reveal the order and distances between genes on a chromosome.</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372576"/>
            <a:ext cx="7010400" cy="5277829"/>
          </a:xfrm>
          <a:prstGeom prst="rect">
            <a:avLst/>
          </a:prstGeom>
        </p:spPr>
      </p:pic>
      <p:sp>
        <p:nvSpPr>
          <p:cNvPr id="5" name="TextBox 4"/>
          <p:cNvSpPr txBox="1"/>
          <p:nvPr/>
        </p:nvSpPr>
        <p:spPr>
          <a:xfrm>
            <a:off x="3124200" y="6019800"/>
            <a:ext cx="5486400" cy="707886"/>
          </a:xfrm>
          <a:prstGeom prst="rect">
            <a:avLst/>
          </a:prstGeom>
          <a:noFill/>
        </p:spPr>
        <p:txBody>
          <a:bodyPr wrap="square" rtlCol="0">
            <a:spAutoFit/>
          </a:bodyPr>
          <a:lstStyle/>
          <a:p>
            <a:r>
              <a:rPr lang="en-US" dirty="0" smtClean="0"/>
              <a:t>Recombination frequency increases with increasing distance between genes.</a:t>
            </a:r>
            <a:endParaRPr lang="en-US" dirty="0"/>
          </a:p>
        </p:txBody>
      </p:sp>
    </p:spTree>
    <p:extLst>
      <p:ext uri="{BB962C8B-B14F-4D97-AF65-F5344CB8AC3E}">
        <p14:creationId xmlns:p14="http://schemas.microsoft.com/office/powerpoint/2010/main" val="3191446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4175</TotalTime>
  <Words>1441</Words>
  <Application>Microsoft Office PowerPoint</Application>
  <PresentationFormat>On-screen Show (4:3)</PresentationFormat>
  <Paragraphs>118</Paragraphs>
  <Slides>21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Document</vt:lpstr>
      <vt:lpstr>Lecture 16 –Complementation, gene mapping and the effect of mutations on proteins</vt:lpstr>
      <vt:lpstr>Learning Goals</vt:lpstr>
      <vt:lpstr>Complementation</vt:lpstr>
      <vt:lpstr>Producing mutants strains…</vt:lpstr>
      <vt:lpstr>Diploid complementation…</vt:lpstr>
      <vt:lpstr>PowerPoint Presentation</vt:lpstr>
      <vt:lpstr>What does complementation tell us?</vt:lpstr>
      <vt:lpstr>PowerPoint Presentation</vt:lpstr>
      <vt:lpstr>Recombination mapping can reveal the order and distances between genes on a chromosome.</vt:lpstr>
      <vt:lpstr>PowerPoint Presentation</vt:lpstr>
      <vt:lpstr>PowerPoint Presentation</vt:lpstr>
      <vt:lpstr>PowerPoint Presentation</vt:lpstr>
      <vt:lpstr>Biochemical basis of mutation</vt:lpstr>
      <vt:lpstr>PowerPoint Presentation</vt:lpstr>
      <vt:lpstr>PowerPoint Presentation</vt:lpstr>
      <vt:lpstr>Crick and Brenner: Reversion of T4 rII frameshift mutants</vt:lpstr>
      <vt:lpstr>How is the code read?  Crick and Brenner</vt:lpstr>
      <vt:lpstr>PowerPoint Presentation</vt:lpstr>
      <vt:lpstr>Is the code read in triplets?</vt:lpstr>
      <vt:lpstr>Colinearity between DNA and protein sequence…</vt:lpstr>
      <vt:lpstr>Co-linearity of the E.coli trpA gene and TrpA protein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7 – Transcription Regulation</dc:title>
  <dc:creator>Brian</dc:creator>
  <cp:lastModifiedBy>C Glabe</cp:lastModifiedBy>
  <cp:revision>70</cp:revision>
  <dcterms:created xsi:type="dcterms:W3CDTF">2012-08-21T21:14:53Z</dcterms:created>
  <dcterms:modified xsi:type="dcterms:W3CDTF">2019-05-23T19:00:35Z</dcterms:modified>
</cp:coreProperties>
</file>