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92" r:id="rId3"/>
    <p:sldId id="302" r:id="rId4"/>
    <p:sldId id="293" r:id="rId5"/>
    <p:sldId id="295" r:id="rId6"/>
    <p:sldId id="294" r:id="rId7"/>
    <p:sldId id="303" r:id="rId8"/>
    <p:sldId id="304" r:id="rId9"/>
    <p:sldId id="296" r:id="rId10"/>
    <p:sldId id="305" r:id="rId11"/>
    <p:sldId id="297" r:id="rId12"/>
    <p:sldId id="298" r:id="rId13"/>
    <p:sldId id="299" r:id="rId14"/>
    <p:sldId id="300" r:id="rId15"/>
    <p:sldId id="301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4F51A-B25A-4515-8ABA-DBEA2109693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0853-36CD-46B8-99B7-DE51427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CC0778-BD4B-4314-9AD3-8A59346D43E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3EF1CA-6A20-41ED-976D-A8A4C14C78B2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961AE0-D098-4F70-8961-555C165160D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B5B854-47F3-4DB5-8C65-B76D33A163C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BC1A-6732-4DC3-ACF8-AE78C60E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AA6A-DDE0-4608-B001-25538A11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0771-0491-449E-BF9A-020A4D41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BFAE-9677-4021-9EA6-AF9E65775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97FA-1036-48BE-88D3-ACDE94F61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C0AD-89C1-4055-864B-EE69ED2D9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A0A9-82C3-4DFF-B4E9-3F0D703A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698C-420E-4007-8557-30B5C37A9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D192-167C-43A2-A9C8-9C7A3B4BB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6E86-4F53-41D7-800D-1A3C56409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267C-248D-494A-B0F0-0F83CC5B5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</a:lstStyle>
          <a:p>
            <a:pPr>
              <a:defRPr/>
            </a:pPr>
            <a:fld id="{588E7567-4B00-4175-B1EA-5BC6B32B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28" charset="-128"/>
          <a:cs typeface="ＭＳ Ｐゴシック" pitchFamily="-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28" charset="-128"/>
          <a:cs typeface="ＭＳ Ｐゴシック" pitchFamily="-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pplications:Microsoft%20Office%202004:Office:PPT_IB_SupportFiles:Images:09166_ch19_fig4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charset="0"/>
                <a:ea typeface="ＭＳ Ｐゴシック" pitchFamily="34" charset="-128"/>
              </a:rPr>
              <a:t>Lecture 17: The genetic </a:t>
            </a:r>
            <a:r>
              <a:rPr lang="en-US" altLang="en-US" sz="3600" b="1" dirty="0" smtClean="0">
                <a:latin typeface="Arial" charset="0"/>
                <a:ea typeface="ＭＳ Ｐゴシック" pitchFamily="34" charset="-128"/>
              </a:rPr>
              <a:t>code and codon-anticodon base pairing.</a:t>
            </a:r>
            <a:endParaRPr lang="en-US" altLang="en-US" sz="3600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0513" y="2193925"/>
            <a:ext cx="83962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charset="0"/>
              </a:rPr>
              <a:t>Learning </a:t>
            </a:r>
            <a:r>
              <a:rPr lang="en-US" altLang="en-US" sz="2400" dirty="0">
                <a:latin typeface="Arial" charset="0"/>
              </a:rPr>
              <a:t>Objectives:</a:t>
            </a:r>
          </a:p>
          <a:p>
            <a:pPr marL="514350" indent="-514350">
              <a:spcBef>
                <a:spcPct val="0"/>
              </a:spcBef>
              <a:buFontTx/>
              <a:buAutoNum type="romanUcPeriod"/>
            </a:pPr>
            <a:r>
              <a:rPr lang="en-US" altLang="en-US" sz="2400" dirty="0" smtClean="0">
                <a:latin typeface="Arial" charset="0"/>
              </a:rPr>
              <a:t>Be able to describe the different approaches to breaking the code and their advantages and disadvantages.</a:t>
            </a:r>
          </a:p>
          <a:p>
            <a:pPr marL="514350" indent="-514350">
              <a:spcBef>
                <a:spcPct val="0"/>
              </a:spcBef>
              <a:buFontTx/>
              <a:buAutoNum type="romanUcPeriod"/>
            </a:pPr>
            <a:r>
              <a:rPr lang="en-US" altLang="en-US" sz="2400" dirty="0" smtClean="0">
                <a:latin typeface="Arial" charset="0"/>
              </a:rPr>
              <a:t>Understand how the identity of start and stop codons was discovered.</a:t>
            </a:r>
          </a:p>
          <a:p>
            <a:pPr marL="514350" indent="-514350">
              <a:spcBef>
                <a:spcPct val="0"/>
              </a:spcBef>
              <a:buFontTx/>
              <a:buAutoNum type="romanUcPeriod"/>
            </a:pPr>
            <a:r>
              <a:rPr lang="en-US" altLang="en-US" sz="2400" dirty="0" smtClean="0">
                <a:latin typeface="Arial" charset="0"/>
              </a:rPr>
              <a:t>Be able to describe the “wobble rules” for codon – anticodon base pairing and which wobble base pairs must be used in particular codons.</a:t>
            </a:r>
          </a:p>
          <a:p>
            <a:pPr marL="514350" indent="-514350">
              <a:spcBef>
                <a:spcPct val="0"/>
              </a:spcBef>
              <a:buFontTx/>
              <a:buAutoNum type="romanUcPeriod"/>
            </a:pPr>
            <a:r>
              <a:rPr lang="en-US" altLang="en-US" sz="2400" dirty="0" smtClean="0">
                <a:latin typeface="Arial" charset="0"/>
              </a:rPr>
              <a:t>Be able to calculate the minimum number of </a:t>
            </a:r>
            <a:r>
              <a:rPr lang="en-US" altLang="en-US" sz="2400" dirty="0" err="1" smtClean="0">
                <a:latin typeface="Arial" charset="0"/>
              </a:rPr>
              <a:t>tRNAs</a:t>
            </a:r>
            <a:r>
              <a:rPr lang="en-US" altLang="en-US" sz="2400" dirty="0" smtClean="0">
                <a:latin typeface="Arial" charset="0"/>
              </a:rPr>
              <a:t> necessary to support protein synthesis.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131064"/>
            <a:ext cx="7583424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1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charset="0"/>
              </a:rPr>
              <a:t>Limitations on the interpretation of results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5438" y="542925"/>
            <a:ext cx="4804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Repeating dinucleotides (AC)n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2641600" y="1049338"/>
          <a:ext cx="62738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Document" r:id="rId3" imgW="5486400" imgH="304800" progId="Word.Document.8">
                  <p:embed/>
                </p:oleObj>
              </mc:Choice>
              <mc:Fallback>
                <p:oleObj name="Document" r:id="rId3" imgW="5486400" imgH="304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1049338"/>
                        <a:ext cx="62738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8000" y="1447800"/>
            <a:ext cx="786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But,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you don’t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know which codon = specific AA because it could be: </a:t>
            </a:r>
          </a:p>
        </p:txBody>
      </p:sp>
      <p:graphicFrame>
        <p:nvGraphicFramePr>
          <p:cNvPr id="8198" name="Object 3"/>
          <p:cNvGraphicFramePr>
            <a:graphicFrameLocks noChangeAspect="1"/>
          </p:cNvGraphicFramePr>
          <p:nvPr/>
        </p:nvGraphicFramePr>
        <p:xfrm>
          <a:off x="2362200" y="1828800"/>
          <a:ext cx="640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Document" r:id="rId5" imgW="5480386" imgH="610092" progId="Word.Document.8">
                  <p:embed/>
                </p:oleObj>
              </mc:Choice>
              <mc:Fallback>
                <p:oleObj name="Document" r:id="rId5" imgW="5480386" imgH="6100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6400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03200" y="3943350"/>
            <a:ext cx="863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Again,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You don’t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know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which possible codon corresponded to which AA. 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But note that </a:t>
            </a:r>
            <a:r>
              <a:rPr lang="en-US" altLang="en-US" sz="2000" dirty="0" err="1" smtClean="0">
                <a:solidFill>
                  <a:schemeClr val="tx2"/>
                </a:solidFill>
                <a:latin typeface="Arial" charset="0"/>
              </a:rPr>
              <a:t>Thr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is obtained with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both AC and AAC polymers: 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057400" y="4648200"/>
          <a:ext cx="5791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Document" r:id="rId7" imgW="5486400" imgH="762000" progId="Word.Document.8">
                  <p:embed/>
                </p:oleObj>
              </mc:Choice>
              <mc:Fallback>
                <p:oleObj name="Document" r:id="rId7" imgW="5486400" imgH="762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48200"/>
                        <a:ext cx="57912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203200" y="5562600"/>
            <a:ext cx="863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Only one codon is in common between the repeating dinucleotide and trinucleotide, so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ACA is the codon for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Thr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therefore that CAC codes for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His.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000" y="2193925"/>
            <a:ext cx="8407400" cy="1749425"/>
            <a:chOff x="508000" y="2193925"/>
            <a:chExt cx="8407400" cy="1749425"/>
          </a:xfrm>
        </p:grpSpPr>
        <p:graphicFrame>
          <p:nvGraphicFramePr>
            <p:cNvPr id="820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974082"/>
                </p:ext>
              </p:extLst>
            </p:nvPr>
          </p:nvGraphicFramePr>
          <p:xfrm>
            <a:off x="1320800" y="2713038"/>
            <a:ext cx="5308600" cy="1230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name="Document" r:id="rId9" imgW="5479475" imgH="1220408" progId="Word.Document.8">
                    <p:embed/>
                  </p:oleObj>
                </mc:Choice>
                <mc:Fallback>
                  <p:oleObj name="Document" r:id="rId9" imgW="5479475" imgH="122040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800" y="2713038"/>
                          <a:ext cx="5308600" cy="1230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Rectangle 9"/>
            <p:cNvSpPr>
              <a:spLocks noChangeArrowheads="1"/>
            </p:cNvSpPr>
            <p:nvPr/>
          </p:nvSpPr>
          <p:spPr bwMode="auto">
            <a:xfrm>
              <a:off x="508000" y="2193925"/>
              <a:ext cx="51299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tx2"/>
                  </a:solidFill>
                  <a:latin typeface="Arial" charset="0"/>
                </a:rPr>
                <a:t>Example: Repeating trinucleotides (AAC)n  </a:t>
              </a:r>
              <a:endParaRPr lang="en-US" altLang="en-US" sz="2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8205" name="Text Box 16"/>
            <p:cNvSpPr txBox="1">
              <a:spLocks noChangeArrowheads="1"/>
            </p:cNvSpPr>
            <p:nvPr/>
          </p:nvSpPr>
          <p:spPr bwMode="auto">
            <a:xfrm>
              <a:off x="6659563" y="2743200"/>
              <a:ext cx="225583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Arial" charset="0"/>
                </a:rPr>
                <a:t>Note: </a:t>
              </a:r>
              <a:r>
                <a:rPr lang="en-US" altLang="en-US" sz="2000" dirty="0" err="1" smtClean="0">
                  <a:solidFill>
                    <a:schemeClr val="tx2"/>
                  </a:solidFill>
                  <a:latin typeface="Arial" charset="0"/>
                </a:rPr>
                <a:t>homopolymers</a:t>
              </a:r>
              <a:r>
                <a:rPr lang="en-US" altLang="en-US" sz="2000" dirty="0" smtClean="0">
                  <a:solidFill>
                    <a:schemeClr val="tx2"/>
                  </a:solidFill>
                  <a:latin typeface="Arial" charset="0"/>
                </a:rPr>
                <a:t> are made.</a:t>
              </a:r>
              <a:endParaRPr lang="en-US" altLang="en-US" sz="20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6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charset="0"/>
              </a:rPr>
              <a:t>The filter binding assay… completing the code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62400" y="1238250"/>
            <a:ext cx="5181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Nirenberg and </a:t>
            </a:r>
            <a:r>
              <a:rPr lang="en-US" altLang="en-US" sz="2000" dirty="0" err="1">
                <a:solidFill>
                  <a:schemeClr val="tx2"/>
                </a:solidFill>
                <a:latin typeface="Arial" charset="0"/>
              </a:rPr>
              <a:t>Leder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pushed along the pace of elucidating the code using a different approach: Filter binding assay.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They synthesiz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tri-nucleotides.  Incubated ribosomes with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20 different radioactive aminoacyl-</a:t>
            </a:r>
            <a:r>
              <a:rPr lang="en-US" altLang="en-US" sz="2000" dirty="0" err="1" smtClean="0">
                <a:solidFill>
                  <a:schemeClr val="tx2"/>
                </a:solidFill>
                <a:latin typeface="Arial" charset="0"/>
              </a:rPr>
              <a:t>tRNAs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and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the trinucleotide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. 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If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codon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in trinucleotide corresponds to specific “anti-codon” of </a:t>
            </a:r>
            <a:r>
              <a:rPr lang="en-US" altLang="en-US" sz="2000" dirty="0" err="1">
                <a:solidFill>
                  <a:schemeClr val="tx2"/>
                </a:solidFill>
                <a:latin typeface="Arial" charset="0"/>
              </a:rPr>
              <a:t>tRNA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, both will stick to ribosome. 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The ribosome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is big, so if reaction mix is forced thru filter, it and anything bound to it will stick; all others flow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through.  This removed the ambiguity because with a trinucleotide only a single codon is possible.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750"/>
            <a:ext cx="3883025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032125" y="6335713"/>
            <a:ext cx="52101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1968 Nobel Prize =&gt; Khorana and Nirenberg</a:t>
            </a:r>
          </a:p>
        </p:txBody>
      </p:sp>
    </p:spTree>
    <p:extLst>
      <p:ext uri="{BB962C8B-B14F-4D97-AF65-F5344CB8AC3E}">
        <p14:creationId xmlns:p14="http://schemas.microsoft.com/office/powerpoint/2010/main" val="38616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charset="0"/>
              </a:rPr>
              <a:t>The filter binding assay… completing the code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85344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5562600"/>
            <a:ext cx="632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 single trinucleotide would cause one and only one aminoacyl-tRNA to bind to the ribosome.  61 out of 64 possible codons could be decoded this way.</a:t>
            </a:r>
          </a:p>
        </p:txBody>
      </p:sp>
    </p:spTree>
    <p:extLst>
      <p:ext uri="{BB962C8B-B14F-4D97-AF65-F5344CB8AC3E}">
        <p14:creationId xmlns:p14="http://schemas.microsoft.com/office/powerpoint/2010/main" val="279953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ea typeface="ＭＳ Ｐゴシック" pitchFamily="34" charset="-128"/>
              </a:rPr>
              <a:t>Start codons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12800" y="1951038"/>
            <a:ext cx="7924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Sanger: n-Formyl-Met tRNA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Filter-binding work:  Met = AUG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Note: eukaryotes, start = Met not F-Met!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In prokaryotes, always F-Met, but is usually deformylated in mature protein.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Sometimes, GUG, AUU and UUG can act as Start, but in these rare cases, first AA is N-formyl-Met!	</a:t>
            </a:r>
          </a:p>
        </p:txBody>
      </p:sp>
    </p:spTree>
    <p:extLst>
      <p:ext uri="{BB962C8B-B14F-4D97-AF65-F5344CB8AC3E}">
        <p14:creationId xmlns:p14="http://schemas.microsoft.com/office/powerpoint/2010/main" val="3447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1200" y="1714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Arial" charset="0"/>
              </a:rPr>
              <a:t>Stop codons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857250"/>
            <a:ext cx="81486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No aa-tRNA bound to the ribosome for UGA, UAA or UAG trinucleotides found in the filter-binding assays!  Brenner postulated these might be Stop codons… (1965)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Solution:  Translate repeating tetranucleotide that contains one of the 3 codons that do not code for an amino acid.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en-US" altLang="en-US" sz="2000">
                <a:solidFill>
                  <a:schemeClr val="tx2"/>
                </a:solidFill>
                <a:latin typeface="Arial" charset="0"/>
                <a:cs typeface="Arial" charset="0"/>
              </a:rPr>
              <a:t>:  </a:t>
            </a:r>
            <a:r>
              <a:rPr lang="en-US" altLang="en-US" sz="2000">
                <a:latin typeface="Arial" charset="0"/>
                <a:cs typeface="Arial" charset="0"/>
              </a:rPr>
              <a:t>AGUAAGUAAGUAAGUA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2 peptide products:  Val-Ser-Lys and Ser-Lys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Since only a tripeptide an dipeptide were made, then UAA specifies stop or termination of peptide synthesis.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GUA  AGU  AAG  UAA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Val     Ser    Lys    Stop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Arial" charset="0"/>
                <a:ea typeface="ＭＳ Ｐゴシック" pitchFamily="34" charset="-128"/>
              </a:rPr>
              <a:t>The “universal” genetic code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867400" y="901700"/>
            <a:ext cx="325755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1. 61 = AAs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   1 = Start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   3 = Stop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   (Why only 1 Start, 3 Stops?)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 startAt="2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Degenerate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 startAt="2"/>
              <a:defRPr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Times" pitchFamily="84" charset="0"/>
              <a:buAutoNum type="arabicPeriod" startAt="2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XXU or XXC always = same AA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 startAt="2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Sub. at 3rd base changes AA in only 8/16 cases, so changes here often “silent”.  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 startAt="2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5.  Single base subs tend to sub </a:t>
            </a:r>
            <a:r>
              <a:rPr lang="en-US" altLang="en-US" sz="2000" i="1" dirty="0">
                <a:solidFill>
                  <a:schemeClr val="tx2"/>
                </a:solidFill>
                <a:latin typeface="Arial" charset="0"/>
              </a:rPr>
              <a:t>similar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AAs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79488"/>
            <a:ext cx="53895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charset="0"/>
                <a:ea typeface="ＭＳ Ｐゴシック" pitchFamily="34" charset="-128"/>
              </a:rPr>
              <a:t>Codon Bias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0738" y="136525"/>
            <a:ext cx="742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charset="0"/>
              </a:rPr>
              <a:t>Decoding the Genetic code by tRNAs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41375" y="1071563"/>
            <a:ext cx="7083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The simplest situation would be one tRNA for each codon.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However, it is more conceptually complex leading to a mechanistically simpler situation using fewer tRNAs and the enzymes that add the proper amino acid to them.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00163" y="2590800"/>
            <a:ext cx="70310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Third base degeneracy exists.  That is the 3’ base of a codon has relatively less influence on the identity of the amino acid.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Poly U binds 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all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Phe-tRNAs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although UUC is a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Phe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codon (Nirenberg).  This implies that there is only one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tRNA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Phe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Conversely a single yeast Ala-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tRNA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binds GCU, GCC and GCA codons (Robert Holley, 1965).  This shows that a single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tRNA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can read more than 1 codon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How does this work?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Times" pitchFamily="8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0738" y="136525"/>
            <a:ext cx="5084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charset="0"/>
              </a:rPr>
              <a:t>The wobble hypothesis…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88963" y="865188"/>
            <a:ext cx="82502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Crick hypothesized that third base degeneracy was due to alternative base pairing in the 3rd base of the codon and the tRNA anti-codon.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He called this “wobble” because at the 3rd position of the codon (and the 1st base of the anti-codon) there is some physical flexibility in the tRNA anticodon loop; might be room for other types of “non-canonical” pairing. 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86100"/>
            <a:ext cx="22748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2819400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Inosines found at the 1st base of the anticodon are particularly “wobbly” and can bind with A, C or U. (A-&gt;I post-transcriptionally via deamination of A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).  U can base pair with G and G can base pair with U at the 3</a:t>
            </a:r>
            <a:r>
              <a:rPr lang="en-US" altLang="en-US" sz="2000" baseline="30000" dirty="0" smtClean="0">
                <a:solidFill>
                  <a:schemeClr val="tx2"/>
                </a:solidFill>
                <a:latin typeface="Arial" charset="0"/>
              </a:rPr>
              <a:t>rd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position of the codon.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048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ea typeface="ＭＳ Ｐゴシック" pitchFamily="34" charset="-128"/>
              </a:rPr>
              <a:t>Is the code read in triplets?</a:t>
            </a:r>
            <a:endParaRPr lang="en-US" altLang="en-US" b="1" smtClean="0">
              <a:ea typeface="ＭＳ Ｐゴシック" pitchFamily="34" charset="-128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95275" y="54102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Three insertions of 3 deletions within a short segment of DNA restores the reading frame.   This tells us that:</a:t>
            </a:r>
          </a:p>
          <a:p>
            <a:pPr>
              <a:spcBef>
                <a:spcPct val="0"/>
              </a:spcBef>
              <a:buFont typeface="Times" pitchFamily="84" charset="0"/>
              <a:buAutoNum type="alphaLcParenR"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There is no punctuation of the code</a:t>
            </a:r>
          </a:p>
          <a:p>
            <a:pPr>
              <a:spcBef>
                <a:spcPct val="0"/>
              </a:spcBef>
              <a:buFont typeface="Times" pitchFamily="84" charset="0"/>
              <a:buAutoNum type="alphaLcParenR"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The codons are 3 bp long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4850"/>
            <a:ext cx="38227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8675" y="1752600"/>
            <a:ext cx="420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single insertion or deletion, the sequence is changed from the point of the mutation and eventually runs into a stop codon.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8675" y="3429000"/>
            <a:ext cx="4200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insertion plus deletion (or insertion plus deletion), the sequence is altered at the point of the first mutation and restored to </a:t>
            </a:r>
            <a:r>
              <a:rPr lang="en-US" dirty="0" err="1" smtClean="0"/>
              <a:t>wt</a:t>
            </a:r>
            <a:r>
              <a:rPr lang="en-US" dirty="0" smtClean="0"/>
              <a:t> sequence by the second mutation.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333875" y="1981200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333875" y="2895600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333875" y="3810000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5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124200" y="381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Wobble rules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52400" y="1371600"/>
            <a:ext cx="8534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Wobble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base pairing only occurs between the last (3’) position of the codon and the first (5’) position of the anticodon (</a:t>
            </a:r>
            <a:r>
              <a:rPr lang="en-US" altLang="en-US" sz="2000" dirty="0" err="1">
                <a:solidFill>
                  <a:schemeClr val="tx2"/>
                </a:solidFill>
                <a:latin typeface="Arial" charset="0"/>
              </a:rPr>
              <a:t>refered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 to as the “wobble” position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).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addition to standard Watson-Crick base pairs, G can pair with U and U can pair with G.  </a:t>
            </a:r>
            <a:endParaRPr lang="en-US" altLang="en-US" sz="2000" dirty="0" smtClean="0">
              <a:solidFill>
                <a:schemeClr val="tx2"/>
              </a:solidFill>
              <a:latin typeface="Arial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 startAt="2"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3. A in the first position of the anticodon is converted to I. I in the anticodon can pair with A,U or C.  (I only occurs in the </a:t>
            </a:r>
            <a:r>
              <a:rPr lang="en-US" altLang="en-US" sz="2000" dirty="0" err="1">
                <a:solidFill>
                  <a:schemeClr val="tx2"/>
                </a:solidFill>
                <a:latin typeface="Arial" charset="0"/>
              </a:rPr>
              <a:t>tRNA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, not the mRNA).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47800" y="3810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Arial" charset="0"/>
              </a:rPr>
              <a:t>Wobble base pairings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33600" y="1524000"/>
            <a:ext cx="46672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From the anticodon side: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1st pos anticodon   	3rd pos codon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C      then      	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G      then      	C &amp;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U      then      	A &amp;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I        then      	C, A &amp;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From the codon side: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3rd pos of codon    1st pos of anticodon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C      then      	G &amp;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A       then      	U &amp;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G      then      	C &amp;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If U      then      	A, G &amp;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acintosh HD:Applications:Microsoft Office 2004:Office:PPT_IB_SupportFiles:Images:09166_ch19_fig4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143000"/>
            <a:ext cx="6443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Additional “wobble” base pairings in tRNA-mRNA recognition.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28800" y="171450"/>
            <a:ext cx="429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Why have wobble?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8000" y="742950"/>
            <a:ext cx="81486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Don’t need as many tRNA genes.  Only need 32 tRNAs to cover the 61 sense codons.  (NOTE: most cells have more than 32 tRNA species; in some cases, different cognate tRNAs even have the same anticodon sequence!)</a:t>
            </a:r>
          </a:p>
          <a:p>
            <a:pPr>
              <a:spcBef>
                <a:spcPct val="0"/>
              </a:spcBef>
              <a:buFont typeface="Times" pitchFamily="84" charset="0"/>
              <a:buAutoNum type="arabicPeriod"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Non-canonical base-pairing in one base provides weaker interaction between anti-codon and codon.  Less stable interaction allows higher rate of protein synthesis.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1999"/>
            <a:ext cx="4114800" cy="38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03450" y="-76200"/>
            <a:ext cx="427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Dangers of wobble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1600" y="457200"/>
            <a:ext cx="894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Since a single tRNA can respond to more than one codon, one tRNA could in theory bind to codons for two different amino acids.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Ex: Serine (one anticodon for Ser is UCG)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12800" y="1743075"/>
            <a:ext cx="5729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Codon (5’-3’):		AG</a:t>
            </a:r>
            <a:r>
              <a:rPr lang="en-US" altLang="en-US" sz="2000" u="sng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	AG</a:t>
            </a:r>
            <a:r>
              <a:rPr lang="en-US" altLang="en-US" sz="2000" u="sng">
                <a:solidFill>
                  <a:schemeClr val="tx2"/>
                </a:solidFill>
                <a:latin typeface="Arial" charset="0"/>
              </a:rPr>
              <a:t>U</a:t>
            </a: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Anticodon (3’-5’):	UC</a:t>
            </a:r>
            <a:r>
              <a:rPr lang="en-US" altLang="en-US" sz="2000" u="sng">
                <a:solidFill>
                  <a:schemeClr val="tx2"/>
                </a:solidFill>
                <a:latin typeface="Arial" charset="0"/>
              </a:rPr>
              <a:t>G</a:t>
            </a: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	UC</a:t>
            </a:r>
            <a:r>
              <a:rPr lang="en-US" altLang="en-US" sz="2000" u="sng">
                <a:solidFill>
                  <a:schemeClr val="tx2"/>
                </a:solidFill>
                <a:latin typeface="Arial" charset="0"/>
              </a:rPr>
              <a:t>G</a:t>
            </a: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	(wobble)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AA:			Ser	Ser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82563" y="2608263"/>
            <a:ext cx="835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 hypothetical example: anticodon UCA. Of course, UCA can base-pair with a codon specified by AGU.  The UCA anticodon would be converted to UCI post-transcriptionally…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06400" y="33893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88963" y="3833813"/>
            <a:ext cx="6153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Codon:		AGU	AGU	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AGC	AGU	AGA</a:t>
            </a:r>
            <a:endParaRPr lang="en-US" altLang="en-US" sz="18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Anticodon:	UCA =&gt;	UCI	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UCI	UCI	UCI</a:t>
            </a:r>
            <a:endParaRPr lang="en-US" altLang="en-US" sz="18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AA:		Ser	Ser	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Ser	Ser	</a:t>
            </a:r>
            <a:r>
              <a:rPr lang="en-US" altLang="en-US" sz="1800" b="1">
                <a:solidFill>
                  <a:srgbClr val="FF4423"/>
                </a:solidFill>
                <a:latin typeface="Arial" charset="0"/>
              </a:rPr>
              <a:t>Arg</a:t>
            </a:r>
            <a:endParaRPr lang="en-US" alt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V="1">
            <a:off x="3276600" y="383857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2667000" y="3465513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Deamination</a:t>
            </a:r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V="1">
            <a:off x="4800600" y="376237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4267200" y="3457575"/>
            <a:ext cx="473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Wobble allows UCI to pair with 3 codons</a:t>
            </a:r>
          </a:p>
        </p:txBody>
      </p:sp>
      <p:sp>
        <p:nvSpPr>
          <p:cNvPr id="21516" name="AutoShape 14"/>
          <p:cNvSpPr>
            <a:spLocks/>
          </p:cNvSpPr>
          <p:nvPr/>
        </p:nvSpPr>
        <p:spPr bwMode="auto">
          <a:xfrm rot="-5400000">
            <a:off x="5365750" y="3394075"/>
            <a:ext cx="342900" cy="2641600"/>
          </a:xfrm>
          <a:prstGeom prst="leftBrace">
            <a:avLst>
              <a:gd name="adj1" fmla="val 64198"/>
              <a:gd name="adj2" fmla="val 4843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3886200" y="4886325"/>
            <a:ext cx="3465513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Other codon:anticodon pairing due to wobble</a:t>
            </a: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0" y="5400675"/>
            <a:ext cx="8859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Due to wobble (and deamination), a UCA could also pair with AGA and insert the wrong AA (Arg instead of Ser).  This would be bad.  For this reason, UCA/UCI anticodon does not exist.  Arg is covered by UCU due to the wobble rules (and Ser is covered by UCG, and others).</a:t>
            </a:r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 flipV="1">
            <a:off x="5562600" y="3762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 flipH="1" flipV="1">
            <a:off x="5638800" y="36861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3728"/>
            <a:ext cx="3860836" cy="5202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0957" y="762000"/>
            <a:ext cx="4419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Marshall Nirenberg (Nobel Prize, 1968) (right) and Heinrich </a:t>
            </a:r>
            <a:r>
              <a:rPr lang="en-US" dirty="0" err="1" smtClean="0"/>
              <a:t>Matthei</a:t>
            </a:r>
            <a:r>
              <a:rPr lang="en-US" dirty="0" smtClean="0"/>
              <a:t> (left) developed a </a:t>
            </a:r>
            <a:r>
              <a:rPr lang="en-US" dirty="0"/>
              <a:t>“cell free” system for synthesizing protein in response to an added synthetic mRNA molecule.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Break open bacterial </a:t>
            </a:r>
            <a:r>
              <a:rPr lang="en-US" dirty="0" smtClean="0"/>
              <a:t>cells.  This allows the externally synthesized mRNA access to the ribosomes and other machinery that translates mRNA into protein.</a:t>
            </a: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Destroy DNA with </a:t>
            </a:r>
            <a:r>
              <a:rPr lang="en-US" dirty="0" err="1" smtClean="0"/>
              <a:t>DNAse</a:t>
            </a:r>
            <a:r>
              <a:rPr lang="en-US" dirty="0" smtClean="0"/>
              <a:t>.  This prevents the synthesis of endogenous mRNA so that there is no protein synthesis unless exogenous mRNA is added.</a:t>
            </a: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Add </a:t>
            </a:r>
            <a:r>
              <a:rPr lang="en-US" dirty="0" smtClean="0"/>
              <a:t>synthetic mRNA </a:t>
            </a:r>
            <a:r>
              <a:rPr lang="en-US" dirty="0"/>
              <a:t>and a radioactive amino acid (1 AA for each of 20 tubes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0800"/>
            <a:ext cx="7315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48831"/>
            <a:ext cx="5562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The reason why 20 different radioactive amino acids are used each in a separate tube along with the synthetic mRNA is that it allows the researcher </a:t>
            </a:r>
            <a:r>
              <a:rPr lang="en-US" dirty="0" smtClean="0"/>
              <a:t>rapidly determine which of the AAs have </a:t>
            </a:r>
            <a:r>
              <a:rPr lang="en-US" dirty="0" smtClean="0"/>
              <a:t>been polymerized into </a:t>
            </a:r>
            <a:r>
              <a:rPr lang="en-US" dirty="0" smtClean="0"/>
              <a:t>protein.  The polymerized AAs are precipitated by TCA under </a:t>
            </a:r>
            <a:r>
              <a:rPr lang="en-US" dirty="0" smtClean="0"/>
              <a:t>conditions where the free amino acid remains soluble.  </a:t>
            </a:r>
            <a:endParaRPr lang="en-US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810000" y="32004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(Trichloro acetic acid)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3581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Radioactive amino acids that have been incorporated into a protein polymer are precipitated by TCA.  Unincorporated amino acids remain soluble.  </a:t>
            </a:r>
          </a:p>
        </p:txBody>
      </p:sp>
    </p:spTree>
    <p:extLst>
      <p:ext uri="{BB962C8B-B14F-4D97-AF65-F5344CB8AC3E}">
        <p14:creationId xmlns:p14="http://schemas.microsoft.com/office/powerpoint/2010/main" val="41529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6013"/>
            <a:ext cx="665321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5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762000"/>
            <a:ext cx="7498080" cy="5059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943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 G didn’t work.  It forms a triple helix that is not translated.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885406" cy="543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9906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Severo</a:t>
            </a:r>
            <a:r>
              <a:rPr lang="en-US" sz="1800" dirty="0" smtClean="0"/>
              <a:t> Ochoa won the Nobel Prize in 1959 for the discovery of polynucleotide phosphorylase, an enzyme that can make RNA polymer from nucleotide diphosphates.  </a:t>
            </a:r>
            <a:endParaRPr lang="en-US" sz="1800" dirty="0" smtClean="0"/>
          </a:p>
          <a:p>
            <a:r>
              <a:rPr lang="en-US" sz="1800" dirty="0" smtClean="0"/>
              <a:t>RNA + Pi          NDP</a:t>
            </a:r>
          </a:p>
          <a:p>
            <a:r>
              <a:rPr lang="en-US" sz="1800" dirty="0" smtClean="0"/>
              <a:t>They </a:t>
            </a:r>
            <a:r>
              <a:rPr lang="en-US" sz="1800" dirty="0" smtClean="0"/>
              <a:t>originally thought that this enzyme was RNA polymerase, but this was a mistake and the enzyme made RNA of random sequences in a template independent fashion.  </a:t>
            </a:r>
          </a:p>
          <a:p>
            <a:r>
              <a:rPr lang="en-US" sz="1800" dirty="0" smtClean="0"/>
              <a:t>This is how the poly U, poly A, poly C and poly G was made for the first series of experiments on breaking the code. 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486400" y="2514600"/>
            <a:ext cx="457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410200" y="2590800"/>
            <a:ext cx="457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396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34400" cy="38587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28600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930" y="4800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</a:t>
            </a:r>
            <a:r>
              <a:rPr lang="en-US" dirty="0" err="1"/>
              <a:t>decypher</a:t>
            </a:r>
            <a:r>
              <a:rPr lang="en-US" dirty="0"/>
              <a:t> more codons, Ochoa made random copolymers of two nucleotides at a ratio of 5:1.  The results of translating these random copolymers gives the codon </a:t>
            </a:r>
            <a:r>
              <a:rPr lang="en-US" dirty="0" smtClean="0"/>
              <a:t>composition for each amino acid incorporated, </a:t>
            </a:r>
            <a:r>
              <a:rPr lang="en-US" dirty="0"/>
              <a:t>but NOT the sequence.</a:t>
            </a:r>
          </a:p>
          <a:p>
            <a:r>
              <a:rPr lang="en-US" dirty="0" smtClean="0"/>
              <a:t>Knowing </a:t>
            </a:r>
            <a:r>
              <a:rPr lang="en-US" dirty="0" smtClean="0"/>
              <a:t>the codon composition helps, but we need some way of knowing the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8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1800" y="-34925"/>
            <a:ext cx="833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Breaking the code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419600" y="762000"/>
            <a:ext cx="4343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What 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about more complex codons with two or more different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nucleotides with a </a:t>
            </a:r>
            <a:r>
              <a:rPr lang="en-US" altLang="en-US" sz="2000" u="sng" dirty="0" smtClean="0">
                <a:solidFill>
                  <a:schemeClr val="tx2"/>
                </a:solidFill>
                <a:latin typeface="Arial" charset="0"/>
              </a:rPr>
              <a:t>known sequence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instead of random?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chemeClr val="tx2"/>
                </a:solidFill>
                <a:latin typeface="Arial" charset="0"/>
              </a:rPr>
              <a:t>Har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Arial" charset="0"/>
              </a:rPr>
              <a:t>Gobind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Khorana (Nobel Prize, 1968), chemically synthesized di, tri and tetra nucleotides and then polymerized them into long synthetic mRNAs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Repeating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dinucleotide    (AC)</a:t>
            </a:r>
            <a:r>
              <a:rPr lang="en-US" altLang="en-US" sz="2000" baseline="-25000" dirty="0" smtClean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 ACACACACAC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Repeating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Trinucleotide   (AAC)</a:t>
            </a:r>
            <a:r>
              <a:rPr lang="en-US" altLang="en-US" sz="2000" baseline="-25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aseline="-25000" dirty="0" smtClean="0">
                <a:solidFill>
                  <a:schemeClr val="tx2"/>
                </a:solidFill>
                <a:latin typeface="Arial" charset="0"/>
              </a:rPr>
              <a:t>n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AACAACAACAAC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Repeating </a:t>
            </a:r>
            <a:r>
              <a:rPr lang="en-US" altLang="en-US" sz="2000" dirty="0" err="1" smtClean="0">
                <a:solidFill>
                  <a:schemeClr val="tx2"/>
                </a:solidFill>
                <a:latin typeface="Arial" charset="0"/>
              </a:rPr>
              <a:t>tetranucleotide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   (AGUA)</a:t>
            </a:r>
            <a:r>
              <a:rPr lang="en-US" altLang="en-US" sz="2000" baseline="-25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aseline="-25000" dirty="0" smtClean="0">
                <a:solidFill>
                  <a:schemeClr val="tx2"/>
                </a:solidFill>
                <a:latin typeface="Arial" charset="0"/>
              </a:rPr>
              <a:t>n 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AGUAAGUAAGUAAGUA</a:t>
            </a:r>
            <a:endParaRPr lang="en-US" alt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14400"/>
            <a:ext cx="3707453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80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1676</Words>
  <Application>Microsoft Office PowerPoint</Application>
  <PresentationFormat>Letter Paper (8.5x11 in)</PresentationFormat>
  <Paragraphs>148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 Presentation</vt:lpstr>
      <vt:lpstr>Document</vt:lpstr>
      <vt:lpstr>Microsoft Word 97 - 2003 Document</vt:lpstr>
      <vt:lpstr>Lecture 17: The genetic code and codon-anticodon base pairing.</vt:lpstr>
      <vt:lpstr>Is the code read in triplets?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codons</vt:lpstr>
      <vt:lpstr>PowerPoint Presentation</vt:lpstr>
      <vt:lpstr>The “universal” genetic code</vt:lpstr>
      <vt:lpstr>Codon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Walsh</dc:creator>
  <cp:lastModifiedBy>C Glabe</cp:lastModifiedBy>
  <cp:revision>284</cp:revision>
  <cp:lastPrinted>2004-05-24T22:25:58Z</cp:lastPrinted>
  <dcterms:created xsi:type="dcterms:W3CDTF">2009-05-19T16:52:21Z</dcterms:created>
  <dcterms:modified xsi:type="dcterms:W3CDTF">2019-05-28T19:55:29Z</dcterms:modified>
</cp:coreProperties>
</file>