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handoutMasterIdLst>
    <p:handoutMasterId r:id="rId26"/>
  </p:handoutMasterIdLst>
  <p:sldIdLst>
    <p:sldId id="257" r:id="rId2"/>
    <p:sldId id="303" r:id="rId3"/>
    <p:sldId id="277" r:id="rId4"/>
    <p:sldId id="304" r:id="rId5"/>
    <p:sldId id="305" r:id="rId6"/>
    <p:sldId id="306" r:id="rId7"/>
    <p:sldId id="307" r:id="rId8"/>
    <p:sldId id="308" r:id="rId9"/>
    <p:sldId id="309" r:id="rId10"/>
    <p:sldId id="310" r:id="rId11"/>
    <p:sldId id="323"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Lst>
  <p:sldSz cx="9144000" cy="6858000" type="overhead"/>
  <p:notesSz cx="6858000" cy="9144000"/>
  <p:defaultTextStyle>
    <a:defPPr>
      <a:defRPr lang="en-US"/>
    </a:defPPr>
    <a:lvl1pPr algn="l" rtl="0" eaLnBrk="0" fontAlgn="base" hangingPunct="0">
      <a:spcBef>
        <a:spcPct val="0"/>
      </a:spcBef>
      <a:spcAft>
        <a:spcPct val="0"/>
      </a:spcAft>
      <a:defRPr sz="2000" kern="1200">
        <a:solidFill>
          <a:schemeClr val="tx2"/>
        </a:solidFill>
        <a:latin typeface="Arial"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2"/>
        </a:solidFill>
        <a:latin typeface="Arial"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2"/>
        </a:solidFill>
        <a:latin typeface="Arial"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2"/>
        </a:solidFill>
        <a:latin typeface="Arial"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2"/>
        </a:solidFill>
        <a:latin typeface="Arial" charset="0"/>
        <a:ea typeface="ＭＳ Ｐゴシック" pitchFamily="34" charset="-128"/>
        <a:cs typeface="+mn-cs"/>
      </a:defRPr>
    </a:lvl5pPr>
    <a:lvl6pPr marL="2286000" algn="l" defTabSz="914400" rtl="0" eaLnBrk="1" latinLnBrk="0" hangingPunct="1">
      <a:defRPr sz="2000" kern="1200">
        <a:solidFill>
          <a:schemeClr val="tx2"/>
        </a:solidFill>
        <a:latin typeface="Arial" charset="0"/>
        <a:ea typeface="ＭＳ Ｐゴシック" pitchFamily="34" charset="-128"/>
        <a:cs typeface="+mn-cs"/>
      </a:defRPr>
    </a:lvl6pPr>
    <a:lvl7pPr marL="2743200" algn="l" defTabSz="914400" rtl="0" eaLnBrk="1" latinLnBrk="0" hangingPunct="1">
      <a:defRPr sz="2000" kern="1200">
        <a:solidFill>
          <a:schemeClr val="tx2"/>
        </a:solidFill>
        <a:latin typeface="Arial" charset="0"/>
        <a:ea typeface="ＭＳ Ｐゴシック" pitchFamily="34" charset="-128"/>
        <a:cs typeface="+mn-cs"/>
      </a:defRPr>
    </a:lvl7pPr>
    <a:lvl8pPr marL="3200400" algn="l" defTabSz="914400" rtl="0" eaLnBrk="1" latinLnBrk="0" hangingPunct="1">
      <a:defRPr sz="2000" kern="1200">
        <a:solidFill>
          <a:schemeClr val="tx2"/>
        </a:solidFill>
        <a:latin typeface="Arial" charset="0"/>
        <a:ea typeface="ＭＳ Ｐゴシック" pitchFamily="34" charset="-128"/>
        <a:cs typeface="+mn-cs"/>
      </a:defRPr>
    </a:lvl8pPr>
    <a:lvl9pPr marL="3657600" algn="l" defTabSz="914400" rtl="0" eaLnBrk="1" latinLnBrk="0" hangingPunct="1">
      <a:defRPr sz="2000" kern="1200">
        <a:solidFill>
          <a:schemeClr val="tx2"/>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419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419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419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134CA1F6-F6BE-4D8B-8AF1-210F5AA04AC4}" type="slidenum">
              <a:rPr lang="en-US"/>
              <a:pPr>
                <a:defRPr/>
              </a:pPr>
              <a:t>‹#›</a:t>
            </a:fld>
            <a:endParaRPr lang="en-US"/>
          </a:p>
        </p:txBody>
      </p:sp>
    </p:spTree>
    <p:extLst>
      <p:ext uri="{BB962C8B-B14F-4D97-AF65-F5344CB8AC3E}">
        <p14:creationId xmlns:p14="http://schemas.microsoft.com/office/powerpoint/2010/main" val="3282223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DA2FFB0-7E14-4138-9F60-78EF0E43F0F7}" type="datetimeFigureOut">
              <a:rPr lang="en-US"/>
              <a:pPr>
                <a:defRPr/>
              </a:pPr>
              <a:t>5/31/2019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D00EB36-CE99-4332-BAD0-35AA921D2ED0}" type="slidenum">
              <a:rPr lang="en-US"/>
              <a:pPr>
                <a:defRPr/>
              </a:pPr>
              <a:t>‹#›</a:t>
            </a:fld>
            <a:endParaRPr lang="en-US"/>
          </a:p>
        </p:txBody>
      </p:sp>
    </p:spTree>
    <p:extLst>
      <p:ext uri="{BB962C8B-B14F-4D97-AF65-F5344CB8AC3E}">
        <p14:creationId xmlns:p14="http://schemas.microsoft.com/office/powerpoint/2010/main" val="23697249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64956-F9F3-8B4A-899B-5AC0E354B75E}" type="slidenum">
              <a:rPr lang="en-US"/>
              <a:pPr/>
              <a:t>4</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B6662E19-8C65-4C74-A369-805BF16B248E}" type="slidenum">
              <a:rPr lang="en-US" altLang="en-US" sz="1200" smtClean="0"/>
              <a:pPr/>
              <a:t>21</a:t>
            </a:fld>
            <a:endParaRPr lang="en-US" alt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95D4B8DE-8F00-42E6-84B4-25103AFCAC5D}" type="slidenum">
              <a:rPr lang="en-US" altLang="en-US" sz="1200" smtClean="0"/>
              <a:pPr/>
              <a:t>22</a:t>
            </a:fld>
            <a:endParaRPr lang="en-US" altLang="en-US"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9EE0DB81-2AC0-4731-89AE-9B253F014409}" type="slidenum">
              <a:rPr lang="en-US" altLang="en-US" sz="1200" smtClean="0"/>
              <a:pPr/>
              <a:t>23</a:t>
            </a:fld>
            <a:endParaRPr lang="en-US" altLang="en-US"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2D7A49FE-0FF3-47DA-A74A-045210CDAC92}" type="slidenum">
              <a:rPr lang="en-US" altLang="en-US" sz="1200" smtClean="0"/>
              <a:pPr/>
              <a:t>5</a:t>
            </a:fld>
            <a:endParaRPr lang="en-US" altLang="en-US" sz="12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06361D6D-C116-467E-BB99-84419080F2A4}" type="slidenum">
              <a:rPr lang="en-US" altLang="en-US" sz="1200" smtClean="0"/>
              <a:pPr/>
              <a:t>6</a:t>
            </a:fld>
            <a:endParaRPr lang="en-US" altLang="en-US"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64956-F9F3-8B4A-899B-5AC0E354B75E}" type="slidenum">
              <a:rPr lang="en-US"/>
              <a:pPr/>
              <a:t>7</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64956-F9F3-8B4A-899B-5AC0E354B75E}" type="slidenum">
              <a:rPr lang="en-US"/>
              <a:pPr/>
              <a:t>8</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EED2C2B1-621F-49E8-A3A4-33E664CCB881}" type="slidenum">
              <a:rPr lang="en-US" altLang="en-US" sz="1200" smtClean="0"/>
              <a:pPr/>
              <a:t>10</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D644A0-CDDF-F142-9894-B256834EE4C5}"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7D1DD718-0E82-484E-A07B-5386E1520C02}" type="slidenum">
              <a:rPr lang="en-US" altLang="en-US" sz="1200" smtClean="0"/>
              <a:pPr/>
              <a:t>18</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fld id="{E7E2DBC4-AC46-4888-8068-F3B15D51C675}" type="slidenum">
              <a:rPr lang="en-US" altLang="en-US" sz="1200" smtClean="0"/>
              <a:pPr/>
              <a:t>19</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10E9-D0B4-4D39-BAC0-52AD94184207}" type="slidenum">
              <a:rPr lang="en-US"/>
              <a:pPr>
                <a:defRPr/>
              </a:pPr>
              <a:t>‹#›</a:t>
            </a:fld>
            <a:endParaRPr lang="en-US"/>
          </a:p>
        </p:txBody>
      </p:sp>
    </p:spTree>
    <p:extLst>
      <p:ext uri="{BB962C8B-B14F-4D97-AF65-F5344CB8AC3E}">
        <p14:creationId xmlns:p14="http://schemas.microsoft.com/office/powerpoint/2010/main" val="229037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DB30B3-407B-4A0F-B128-5F2F707045A4}" type="slidenum">
              <a:rPr lang="en-US"/>
              <a:pPr>
                <a:defRPr/>
              </a:pPr>
              <a:t>‹#›</a:t>
            </a:fld>
            <a:endParaRPr lang="en-US"/>
          </a:p>
        </p:txBody>
      </p:sp>
    </p:spTree>
    <p:extLst>
      <p:ext uri="{BB962C8B-B14F-4D97-AF65-F5344CB8AC3E}">
        <p14:creationId xmlns:p14="http://schemas.microsoft.com/office/powerpoint/2010/main" val="374935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761C76-FB27-4872-8AF3-4FB8CEC89E9A}" type="slidenum">
              <a:rPr lang="en-US"/>
              <a:pPr>
                <a:defRPr/>
              </a:pPr>
              <a:t>‹#›</a:t>
            </a:fld>
            <a:endParaRPr lang="en-US"/>
          </a:p>
        </p:txBody>
      </p:sp>
    </p:spTree>
    <p:extLst>
      <p:ext uri="{BB962C8B-B14F-4D97-AF65-F5344CB8AC3E}">
        <p14:creationId xmlns:p14="http://schemas.microsoft.com/office/powerpoint/2010/main" val="80369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CD1C03-7BC4-4A27-83CE-AD7D8D07C1A0}" type="slidenum">
              <a:rPr lang="en-US"/>
              <a:pPr>
                <a:defRPr/>
              </a:pPr>
              <a:t>‹#›</a:t>
            </a:fld>
            <a:endParaRPr lang="en-US"/>
          </a:p>
        </p:txBody>
      </p:sp>
    </p:spTree>
    <p:extLst>
      <p:ext uri="{BB962C8B-B14F-4D97-AF65-F5344CB8AC3E}">
        <p14:creationId xmlns:p14="http://schemas.microsoft.com/office/powerpoint/2010/main" val="2223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FA241-8AA4-477B-8E95-D3D6782207CD}" type="slidenum">
              <a:rPr lang="en-US"/>
              <a:pPr>
                <a:defRPr/>
              </a:pPr>
              <a:t>‹#›</a:t>
            </a:fld>
            <a:endParaRPr lang="en-US"/>
          </a:p>
        </p:txBody>
      </p:sp>
    </p:spTree>
    <p:extLst>
      <p:ext uri="{BB962C8B-B14F-4D97-AF65-F5344CB8AC3E}">
        <p14:creationId xmlns:p14="http://schemas.microsoft.com/office/powerpoint/2010/main" val="397398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97685C-8058-46D0-AC73-B88C9BADAD7C}" type="slidenum">
              <a:rPr lang="en-US"/>
              <a:pPr>
                <a:defRPr/>
              </a:pPr>
              <a:t>‹#›</a:t>
            </a:fld>
            <a:endParaRPr lang="en-US"/>
          </a:p>
        </p:txBody>
      </p:sp>
    </p:spTree>
    <p:extLst>
      <p:ext uri="{BB962C8B-B14F-4D97-AF65-F5344CB8AC3E}">
        <p14:creationId xmlns:p14="http://schemas.microsoft.com/office/powerpoint/2010/main" val="104581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EE2174-5450-4880-80B7-C4426CCF24DF}" type="slidenum">
              <a:rPr lang="en-US"/>
              <a:pPr>
                <a:defRPr/>
              </a:pPr>
              <a:t>‹#›</a:t>
            </a:fld>
            <a:endParaRPr lang="en-US"/>
          </a:p>
        </p:txBody>
      </p:sp>
    </p:spTree>
    <p:extLst>
      <p:ext uri="{BB962C8B-B14F-4D97-AF65-F5344CB8AC3E}">
        <p14:creationId xmlns:p14="http://schemas.microsoft.com/office/powerpoint/2010/main" val="359365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B1B284-4445-497C-B91A-605B884A0BF0}" type="slidenum">
              <a:rPr lang="en-US"/>
              <a:pPr>
                <a:defRPr/>
              </a:pPr>
              <a:t>‹#›</a:t>
            </a:fld>
            <a:endParaRPr lang="en-US"/>
          </a:p>
        </p:txBody>
      </p:sp>
    </p:spTree>
    <p:extLst>
      <p:ext uri="{BB962C8B-B14F-4D97-AF65-F5344CB8AC3E}">
        <p14:creationId xmlns:p14="http://schemas.microsoft.com/office/powerpoint/2010/main" val="307263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E4EEE9-05D9-47BE-852A-C87F576DB7E1}" type="slidenum">
              <a:rPr lang="en-US"/>
              <a:pPr>
                <a:defRPr/>
              </a:pPr>
              <a:t>‹#›</a:t>
            </a:fld>
            <a:endParaRPr lang="en-US"/>
          </a:p>
        </p:txBody>
      </p:sp>
    </p:spTree>
    <p:extLst>
      <p:ext uri="{BB962C8B-B14F-4D97-AF65-F5344CB8AC3E}">
        <p14:creationId xmlns:p14="http://schemas.microsoft.com/office/powerpoint/2010/main" val="404764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BC895B-4E8A-408D-B66A-89E84CCD31FE}" type="slidenum">
              <a:rPr lang="en-US"/>
              <a:pPr>
                <a:defRPr/>
              </a:pPr>
              <a:t>‹#›</a:t>
            </a:fld>
            <a:endParaRPr lang="en-US"/>
          </a:p>
        </p:txBody>
      </p:sp>
    </p:spTree>
    <p:extLst>
      <p:ext uri="{BB962C8B-B14F-4D97-AF65-F5344CB8AC3E}">
        <p14:creationId xmlns:p14="http://schemas.microsoft.com/office/powerpoint/2010/main" val="382356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4C1DA0-D8CE-4E10-814C-392081F98C50}" type="slidenum">
              <a:rPr lang="en-US"/>
              <a:pPr>
                <a:defRPr/>
              </a:pPr>
              <a:t>‹#›</a:t>
            </a:fld>
            <a:endParaRPr lang="en-US"/>
          </a:p>
        </p:txBody>
      </p:sp>
    </p:spTree>
    <p:extLst>
      <p:ext uri="{BB962C8B-B14F-4D97-AF65-F5344CB8AC3E}">
        <p14:creationId xmlns:p14="http://schemas.microsoft.com/office/powerpoint/2010/main" val="127056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pitchFamily="8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8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pitchFamily="84" charset="0"/>
              </a:defRPr>
            </a:lvl1pPr>
          </a:lstStyle>
          <a:p>
            <a:pPr>
              <a:defRPr/>
            </a:pPr>
            <a:fld id="{8F1846CB-FB78-41DE-9505-6A41D3B3B0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pitchFamily="-28" charset="0"/>
        </a:defRPr>
      </a:lvl6pPr>
      <a:lvl7pPr marL="914400" algn="ctr" rtl="0" fontAlgn="base">
        <a:spcBef>
          <a:spcPct val="0"/>
        </a:spcBef>
        <a:spcAft>
          <a:spcPct val="0"/>
        </a:spcAft>
        <a:defRPr sz="4400">
          <a:solidFill>
            <a:schemeClr val="tx2"/>
          </a:solidFill>
          <a:latin typeface="Times" pitchFamily="-28" charset="0"/>
        </a:defRPr>
      </a:lvl7pPr>
      <a:lvl8pPr marL="1371600" algn="ctr" rtl="0" fontAlgn="base">
        <a:spcBef>
          <a:spcPct val="0"/>
        </a:spcBef>
        <a:spcAft>
          <a:spcPct val="0"/>
        </a:spcAft>
        <a:defRPr sz="4400">
          <a:solidFill>
            <a:schemeClr val="tx2"/>
          </a:solidFill>
          <a:latin typeface="Times" pitchFamily="-28" charset="0"/>
        </a:defRPr>
      </a:lvl8pPr>
      <a:lvl9pPr marL="1828800" algn="ctr" rtl="0" fontAlgn="base">
        <a:spcBef>
          <a:spcPct val="0"/>
        </a:spcBef>
        <a:spcAft>
          <a:spcPct val="0"/>
        </a:spcAft>
        <a:defRPr sz="4400">
          <a:solidFill>
            <a:schemeClr val="tx2"/>
          </a:solidFill>
          <a:latin typeface="Times"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23a.jpg"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27.jp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28.jp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25a.jpg"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acintosh%20HD:Applications:Microsoft%20Office%202004:Office:PPT_IB_SupportFiles:Images:09166_ch19_fig25b.jpg"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22.jp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20_fig05.jpg"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2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acintosh%20HD:Applications:Microsoft%20Office%202004:Office:PPT_IB_SupportFiles:Images:09166_ch19_fig19.jpg"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90513" y="609600"/>
            <a:ext cx="8624887" cy="1143000"/>
          </a:xfrm>
        </p:spPr>
        <p:txBody>
          <a:bodyPr/>
          <a:lstStyle/>
          <a:p>
            <a:pPr eaLnBrk="1" hangingPunct="1"/>
            <a:r>
              <a:rPr lang="en-US" altLang="en-US" b="1" dirty="0" smtClean="0">
                <a:latin typeface="Arial" panose="020B0604020202020204" pitchFamily="34" charset="0"/>
                <a:ea typeface="ＭＳ Ｐゴシック" pitchFamily="34" charset="-128"/>
                <a:cs typeface="Arial" panose="020B0604020202020204" pitchFamily="34" charset="0"/>
              </a:rPr>
              <a:t>Lecture 18: </a:t>
            </a:r>
            <a:r>
              <a:rPr lang="en-US" b="1" dirty="0" err="1">
                <a:latin typeface="Arial" panose="020B0604020202020204" pitchFamily="34" charset="0"/>
                <a:cs typeface="Arial" panose="020B0604020202020204" pitchFamily="34" charset="0"/>
              </a:rPr>
              <a:t>tRNA</a:t>
            </a:r>
            <a:r>
              <a:rPr lang="en-US" b="1" dirty="0">
                <a:latin typeface="Arial" panose="020B0604020202020204" pitchFamily="34" charset="0"/>
                <a:cs typeface="Arial" panose="020B0604020202020204" pitchFamily="34" charset="0"/>
              </a:rPr>
              <a:t> and initiation of protein synthesis</a:t>
            </a:r>
            <a:r>
              <a:rPr lang="en-US" altLang="en-US" b="1" dirty="0" smtClean="0">
                <a:latin typeface="Arial" panose="020B0604020202020204" pitchFamily="34" charset="0"/>
                <a:ea typeface="ＭＳ Ｐゴシック" pitchFamily="34" charset="-128"/>
                <a:cs typeface="Arial" panose="020B0604020202020204" pitchFamily="34" charset="0"/>
              </a:rPr>
              <a:t>.</a:t>
            </a:r>
          </a:p>
        </p:txBody>
      </p:sp>
      <p:sp>
        <p:nvSpPr>
          <p:cNvPr id="2051" name="Text Box 3"/>
          <p:cNvSpPr txBox="1">
            <a:spLocks noChangeArrowheads="1"/>
          </p:cNvSpPr>
          <p:nvPr/>
        </p:nvSpPr>
        <p:spPr bwMode="auto">
          <a:xfrm>
            <a:off x="319088" y="2590800"/>
            <a:ext cx="83962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84" charset="0"/>
                <a:ea typeface="ＭＳ Ｐゴシック" pitchFamily="34" charset="-128"/>
              </a:defRPr>
            </a:lvl1pPr>
            <a:lvl2pPr marL="742950" indent="-285750">
              <a:spcBef>
                <a:spcPct val="20000"/>
              </a:spcBef>
              <a:buChar char="–"/>
              <a:defRPr sz="2800">
                <a:solidFill>
                  <a:schemeClr val="tx1"/>
                </a:solidFill>
                <a:latin typeface="Times" pitchFamily="84" charset="0"/>
                <a:ea typeface="ＭＳ Ｐゴシック" pitchFamily="34" charset="-128"/>
              </a:defRPr>
            </a:lvl2pPr>
            <a:lvl3pPr marL="1143000" indent="-228600">
              <a:spcBef>
                <a:spcPct val="20000"/>
              </a:spcBef>
              <a:buChar char="•"/>
              <a:defRPr sz="2400">
                <a:solidFill>
                  <a:schemeClr val="tx1"/>
                </a:solidFill>
                <a:latin typeface="Times" pitchFamily="84" charset="0"/>
                <a:ea typeface="ＭＳ Ｐゴシック" pitchFamily="34" charset="-128"/>
              </a:defRPr>
            </a:lvl3pPr>
            <a:lvl4pPr marL="1600200" indent="-228600">
              <a:spcBef>
                <a:spcPct val="20000"/>
              </a:spcBef>
              <a:buChar char="–"/>
              <a:defRPr sz="2000">
                <a:solidFill>
                  <a:schemeClr val="tx1"/>
                </a:solidFill>
                <a:latin typeface="Times" pitchFamily="84" charset="0"/>
                <a:ea typeface="ＭＳ Ｐゴシック" pitchFamily="34" charset="-128"/>
              </a:defRPr>
            </a:lvl4pPr>
            <a:lvl5pPr marL="2057400" indent="-228600">
              <a:spcBef>
                <a:spcPct val="20000"/>
              </a:spcBef>
              <a:buChar char="»"/>
              <a:defRPr sz="2000">
                <a:solidFill>
                  <a:schemeClr val="tx1"/>
                </a:solidFill>
                <a:latin typeface="Times" pitchFamily="8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9pPr>
          </a:lstStyle>
          <a:p>
            <a:pPr marL="514350" indent="-514350">
              <a:spcBef>
                <a:spcPct val="0"/>
              </a:spcBef>
              <a:buFont typeface="Times" pitchFamily="84" charset="0"/>
              <a:buAutoNum type="romanUcPeriod"/>
            </a:pPr>
            <a:r>
              <a:rPr lang="en-US" altLang="en-US" sz="2400" dirty="0" smtClean="0">
                <a:latin typeface="Arial" charset="0"/>
              </a:rPr>
              <a:t>Minimum number of </a:t>
            </a:r>
            <a:r>
              <a:rPr lang="en-US" altLang="en-US" sz="2400" dirty="0" err="1" smtClean="0">
                <a:latin typeface="Arial" charset="0"/>
              </a:rPr>
              <a:t>tRNAs</a:t>
            </a:r>
            <a:r>
              <a:rPr lang="en-US" altLang="en-US" sz="2400" dirty="0" smtClean="0">
                <a:latin typeface="Arial" charset="0"/>
              </a:rPr>
              <a:t> required.</a:t>
            </a:r>
          </a:p>
          <a:p>
            <a:pPr marL="514350" indent="-514350">
              <a:spcBef>
                <a:spcPct val="0"/>
              </a:spcBef>
              <a:buFont typeface="Times" pitchFamily="84" charset="0"/>
              <a:buAutoNum type="romanUcPeriod"/>
            </a:pPr>
            <a:r>
              <a:rPr lang="en-US" altLang="en-US" sz="2400" dirty="0" err="1" smtClean="0">
                <a:latin typeface="Arial" charset="0"/>
              </a:rPr>
              <a:t>Aminoacylation</a:t>
            </a:r>
            <a:r>
              <a:rPr lang="en-US" altLang="en-US" sz="2400" dirty="0" smtClean="0">
                <a:latin typeface="Arial" charset="0"/>
              </a:rPr>
              <a:t> of </a:t>
            </a:r>
            <a:r>
              <a:rPr lang="en-US" altLang="en-US" sz="2400" dirty="0" err="1" smtClean="0">
                <a:latin typeface="Arial" charset="0"/>
              </a:rPr>
              <a:t>tRNAs</a:t>
            </a:r>
            <a:r>
              <a:rPr lang="en-US" altLang="en-US" sz="2400" dirty="0" smtClean="0">
                <a:latin typeface="Arial" charset="0"/>
              </a:rPr>
              <a:t>. </a:t>
            </a:r>
          </a:p>
          <a:p>
            <a:pPr marL="514350" indent="-514350">
              <a:spcBef>
                <a:spcPct val="0"/>
              </a:spcBef>
              <a:buFont typeface="Times" pitchFamily="84" charset="0"/>
              <a:buAutoNum type="romanUcPeriod"/>
            </a:pPr>
            <a:r>
              <a:rPr lang="en-US" altLang="en-US" sz="2400" dirty="0" smtClean="0">
                <a:latin typeface="Arial" charset="0"/>
              </a:rPr>
              <a:t>Double </a:t>
            </a:r>
            <a:r>
              <a:rPr lang="en-US" altLang="en-US" sz="2400" dirty="0" err="1" smtClean="0">
                <a:latin typeface="Arial" charset="0"/>
              </a:rPr>
              <a:t>seive</a:t>
            </a:r>
            <a:r>
              <a:rPr lang="en-US" altLang="en-US" sz="2400" dirty="0" smtClean="0">
                <a:latin typeface="Arial" charset="0"/>
              </a:rPr>
              <a:t> mechanism for correct amino acylation of </a:t>
            </a:r>
            <a:r>
              <a:rPr lang="en-US" altLang="en-US" sz="2400" dirty="0" err="1" smtClean="0">
                <a:latin typeface="Arial" charset="0"/>
              </a:rPr>
              <a:t>tRNA</a:t>
            </a:r>
            <a:r>
              <a:rPr lang="en-US" altLang="en-US" sz="2400" dirty="0" smtClean="0">
                <a:latin typeface="Arial" charset="0"/>
              </a:rPr>
              <a:t>.</a:t>
            </a:r>
          </a:p>
          <a:p>
            <a:pPr marL="514350" indent="-514350">
              <a:spcBef>
                <a:spcPct val="0"/>
              </a:spcBef>
              <a:buFont typeface="Times" pitchFamily="84" charset="0"/>
              <a:buAutoNum type="romanUcPeriod"/>
            </a:pPr>
            <a:r>
              <a:rPr lang="en-US" altLang="en-US" sz="2400" dirty="0" smtClean="0">
                <a:latin typeface="Arial" charset="0"/>
              </a:rPr>
              <a:t>Ribosome structure.</a:t>
            </a:r>
          </a:p>
          <a:p>
            <a:pPr marL="514350" indent="-514350">
              <a:spcBef>
                <a:spcPct val="0"/>
              </a:spcBef>
              <a:buFont typeface="Times" pitchFamily="84" charset="0"/>
              <a:buAutoNum type="romanUcPeriod"/>
            </a:pPr>
            <a:r>
              <a:rPr lang="en-US" altLang="en-US" sz="2400" dirty="0" smtClean="0">
                <a:latin typeface="Arial" charset="0"/>
              </a:rPr>
              <a:t>Initiation sites on mRNA.</a:t>
            </a:r>
          </a:p>
          <a:p>
            <a:pPr marL="514350" indent="-514350">
              <a:spcBef>
                <a:spcPct val="0"/>
              </a:spcBef>
              <a:buFont typeface="Times" pitchFamily="84" charset="0"/>
              <a:buAutoNum type="romanUcPeriod"/>
            </a:pPr>
            <a:endParaRPr lang="en-US" altLang="en-US" sz="2400" dirty="0">
              <a:latin typeface="Arial" charset="0"/>
            </a:endParaRPr>
          </a:p>
          <a:p>
            <a:pPr>
              <a:spcBef>
                <a:spcPct val="0"/>
              </a:spcBef>
              <a:buFont typeface="Times" pitchFamily="84" charset="0"/>
              <a:buNone/>
            </a:pPr>
            <a:endParaRPr lang="en-US" altLang="en-US" sz="2400" dirty="0" smtClean="0">
              <a:latin typeface="Arial" charset="0"/>
            </a:endParaRPr>
          </a:p>
        </p:txBody>
      </p:sp>
      <p:sp>
        <p:nvSpPr>
          <p:cNvPr id="2" name="TextBox 1"/>
          <p:cNvSpPr txBox="1"/>
          <p:nvPr/>
        </p:nvSpPr>
        <p:spPr>
          <a:xfrm>
            <a:off x="685800" y="1905000"/>
            <a:ext cx="7772400" cy="400110"/>
          </a:xfrm>
          <a:prstGeom prst="rect">
            <a:avLst/>
          </a:prstGeom>
          <a:noFill/>
        </p:spPr>
        <p:txBody>
          <a:bodyPr wrap="square" rtlCol="0">
            <a:spAutoFit/>
          </a:bodyPr>
          <a:lstStyle/>
          <a:p>
            <a:r>
              <a:rPr lang="en-US" dirty="0" smtClean="0"/>
              <a:t>Needs 10 more minutes of content.  </a:t>
            </a:r>
            <a:r>
              <a:rPr lang="en-US" smtClean="0"/>
              <a:t>Use pages 587-88 and 626-7.</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87363" y="184150"/>
            <a:ext cx="83518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pPr algn="ctr"/>
            <a:r>
              <a:rPr lang="en-US" altLang="en-US" sz="3200" b="1"/>
              <a:t>tRNA recognition by tRNA synthetases…</a:t>
            </a:r>
          </a:p>
        </p:txBody>
      </p:sp>
      <p:sp>
        <p:nvSpPr>
          <p:cNvPr id="9219" name="Text Box 3"/>
          <p:cNvSpPr txBox="1">
            <a:spLocks noChangeArrowheads="1"/>
          </p:cNvSpPr>
          <p:nvPr/>
        </p:nvSpPr>
        <p:spPr bwMode="auto">
          <a:xfrm>
            <a:off x="80963" y="1265238"/>
            <a:ext cx="865663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Since there are only 20 AA-tRNA synthetases, there must be a way for each tRNA synthetase to discriminate each of its cognate tRNAs from the wrong (non-cognate) ones.</a:t>
            </a:r>
          </a:p>
          <a:p>
            <a:endParaRPr lang="en-US" altLang="en-US"/>
          </a:p>
          <a:p>
            <a:r>
              <a:rPr lang="en-US" altLang="en-US"/>
              <a:t>A set of sequence elements is conserved between cognate tRNAs.  </a:t>
            </a:r>
          </a:p>
          <a:p>
            <a:endParaRPr lang="en-US" altLang="en-US"/>
          </a:p>
          <a:p>
            <a:r>
              <a:rPr lang="en-US" altLang="en-US"/>
              <a:t>The recognition motifs are not always contained within the anticodon.</a:t>
            </a:r>
          </a:p>
          <a:p>
            <a:endParaRPr lang="en-US" altLang="en-US"/>
          </a:p>
          <a:p>
            <a:r>
              <a:rPr lang="en-US" altLang="en-US"/>
              <a:t>It is this specificity that constitutes the “second genetic code.”  Thus, the second genetic code is an operational code based on the combination of structural and sequence features in the cognate tRNAs.  The first genetic code is a set of invariant rules based on primary sequence.   </a:t>
            </a:r>
          </a:p>
        </p:txBody>
      </p:sp>
    </p:spTree>
    <p:extLst>
      <p:ext uri="{BB962C8B-B14F-4D97-AF65-F5344CB8AC3E}">
        <p14:creationId xmlns:p14="http://schemas.microsoft.com/office/powerpoint/2010/main" val="2476445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48700" cy="1323439"/>
          </a:xfrm>
          <a:prstGeom prst="rect">
            <a:avLst/>
          </a:prstGeom>
          <a:noFill/>
        </p:spPr>
        <p:txBody>
          <a:bodyPr wrap="square" rtlCol="0">
            <a:spAutoFit/>
          </a:bodyPr>
          <a:lstStyle/>
          <a:p>
            <a:r>
              <a:rPr lang="en-US" dirty="0" smtClean="0"/>
              <a:t>Synthetic Biology and Bio-orthogonal Non-</a:t>
            </a:r>
            <a:r>
              <a:rPr lang="en-US" dirty="0" err="1" smtClean="0"/>
              <a:t>Cannonical</a:t>
            </a:r>
            <a:r>
              <a:rPr lang="en-US" dirty="0" smtClean="0"/>
              <a:t> amino acid tagging (BONCAT):  </a:t>
            </a:r>
          </a:p>
          <a:p>
            <a:r>
              <a:rPr lang="en-US" dirty="0" smtClean="0"/>
              <a:t>Mutations in Met-AAS allow the loading of non-</a:t>
            </a:r>
            <a:r>
              <a:rPr lang="en-US" dirty="0" err="1" smtClean="0"/>
              <a:t>cannonical</a:t>
            </a:r>
            <a:r>
              <a:rPr lang="en-US" dirty="0" smtClean="0"/>
              <a:t> AAs on </a:t>
            </a:r>
            <a:r>
              <a:rPr lang="en-US" dirty="0" err="1" smtClean="0"/>
              <a:t>tRNAs</a:t>
            </a:r>
            <a:r>
              <a:rPr lang="en-US" dirty="0" smtClean="0"/>
              <a:t> and their incorporation into protein in specific cell types.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74686"/>
            <a:ext cx="4717088" cy="4397514"/>
          </a:xfrm>
          <a:prstGeom prst="rect">
            <a:avLst/>
          </a:prstGeom>
        </p:spPr>
      </p:pic>
      <p:sp>
        <p:nvSpPr>
          <p:cNvPr id="4" name="TextBox 3"/>
          <p:cNvSpPr txBox="1"/>
          <p:nvPr/>
        </p:nvSpPr>
        <p:spPr>
          <a:xfrm>
            <a:off x="304800" y="6248400"/>
            <a:ext cx="4495800" cy="276999"/>
          </a:xfrm>
          <a:prstGeom prst="rect">
            <a:avLst/>
          </a:prstGeom>
          <a:noFill/>
        </p:spPr>
        <p:txBody>
          <a:bodyPr wrap="square" rtlCol="0">
            <a:spAutoFit/>
          </a:bodyPr>
          <a:lstStyle/>
          <a:p>
            <a:r>
              <a:rPr lang="en-US" sz="1200" dirty="0" smtClean="0"/>
              <a:t>Alvarez-</a:t>
            </a:r>
            <a:r>
              <a:rPr lang="en-US" sz="1200" dirty="0" err="1" smtClean="0"/>
              <a:t>Castelao</a:t>
            </a:r>
            <a:r>
              <a:rPr lang="en-US" sz="1200" dirty="0" smtClean="0"/>
              <a:t>, et al., Nature Biotechnology 2017 35:1196</a:t>
            </a:r>
            <a:endParaRPr lang="en-US" sz="1200" dirty="0"/>
          </a:p>
        </p:txBody>
      </p:sp>
      <p:sp>
        <p:nvSpPr>
          <p:cNvPr id="5" name="TextBox 4"/>
          <p:cNvSpPr txBox="1"/>
          <p:nvPr/>
        </p:nvSpPr>
        <p:spPr>
          <a:xfrm>
            <a:off x="5181600" y="1828800"/>
            <a:ext cx="3657600" cy="5016758"/>
          </a:xfrm>
          <a:prstGeom prst="rect">
            <a:avLst/>
          </a:prstGeom>
          <a:noFill/>
        </p:spPr>
        <p:txBody>
          <a:bodyPr wrap="square" rtlCol="0">
            <a:spAutoFit/>
          </a:bodyPr>
          <a:lstStyle/>
          <a:p>
            <a:r>
              <a:rPr lang="en-US" dirty="0" smtClean="0"/>
              <a:t>Mutation of a single amino acid (L274) to G allows the AAS (</a:t>
            </a:r>
            <a:r>
              <a:rPr lang="en-US" dirty="0" err="1" smtClean="0"/>
              <a:t>MetRS</a:t>
            </a:r>
            <a:r>
              <a:rPr lang="en-US" dirty="0" smtClean="0"/>
              <a:t>*) to use </a:t>
            </a:r>
            <a:r>
              <a:rPr lang="en-US" dirty="0" err="1" smtClean="0"/>
              <a:t>azidonorleucine</a:t>
            </a:r>
            <a:r>
              <a:rPr lang="en-US" dirty="0" smtClean="0"/>
              <a:t> (ANL)  as a substrate and transfer it to Met-</a:t>
            </a:r>
            <a:r>
              <a:rPr lang="en-US" dirty="0" err="1" smtClean="0"/>
              <a:t>tRNA</a:t>
            </a:r>
            <a:r>
              <a:rPr lang="en-US" dirty="0" smtClean="0"/>
              <a:t>.  This incorporates some ANL into proteins at Met codons.  The Azido group (N3) allows unique “click” chemistry to detect (FUNCAT) and purify ANL tagged proteins.  </a:t>
            </a:r>
          </a:p>
          <a:p>
            <a:r>
              <a:rPr lang="en-US" dirty="0" smtClean="0"/>
              <a:t>By using specific “</a:t>
            </a:r>
            <a:r>
              <a:rPr lang="en-US" dirty="0" err="1" smtClean="0"/>
              <a:t>Cre</a:t>
            </a:r>
            <a:r>
              <a:rPr lang="en-US" dirty="0" smtClean="0"/>
              <a:t> drivers”, the </a:t>
            </a:r>
            <a:r>
              <a:rPr lang="en-US" dirty="0" err="1" smtClean="0"/>
              <a:t>MetRS</a:t>
            </a:r>
            <a:r>
              <a:rPr lang="en-US" dirty="0" smtClean="0"/>
              <a:t>* can be expressed only in specific cell types to allow the analysis of their proteomes.  </a:t>
            </a:r>
            <a:endParaRPr lang="en-US" dirty="0"/>
          </a:p>
        </p:txBody>
      </p:sp>
    </p:spTree>
    <p:extLst>
      <p:ext uri="{BB962C8B-B14F-4D97-AF65-F5344CB8AC3E}">
        <p14:creationId xmlns:p14="http://schemas.microsoft.com/office/powerpoint/2010/main" val="306266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143000"/>
          </a:xfrm>
        </p:spPr>
        <p:txBody>
          <a:bodyPr>
            <a:normAutofit fontScale="90000"/>
          </a:bodyPr>
          <a:lstStyle/>
          <a:p>
            <a:pPr eaLnBrk="1" hangingPunct="1"/>
            <a:r>
              <a:rPr lang="en-US" altLang="en-US" sz="4000" b="1" smtClean="0">
                <a:solidFill>
                  <a:srgbClr val="CC0000"/>
                </a:solidFill>
              </a:rPr>
              <a:t>Aminoacyl-tRNA synthetases can distinguish between tRNAs</a:t>
            </a:r>
          </a:p>
        </p:txBody>
      </p:sp>
      <p:sp>
        <p:nvSpPr>
          <p:cNvPr id="10243" name="Text Box 3"/>
          <p:cNvSpPr txBox="1">
            <a:spLocks noChangeArrowheads="1"/>
          </p:cNvSpPr>
          <p:nvPr/>
        </p:nvSpPr>
        <p:spPr bwMode="auto">
          <a:xfrm>
            <a:off x="3838575" y="60198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19.23</a:t>
            </a:r>
          </a:p>
        </p:txBody>
      </p:sp>
      <p:pic>
        <p:nvPicPr>
          <p:cNvPr id="10244" name="Picture 4" descr="Macintosh HD:Applications:Microsoft Office 2004:Office:PPT_IB_SupportFiles:Images:09166_ch19_fig23a.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7025" y="1219200"/>
            <a:ext cx="3940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76200" y="6350000"/>
            <a:ext cx="508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63500" rIns="63500" bIns="63500">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1200">
                <a:ea typeface="ヒラギノ角ゴ Pro W3" charset="-128"/>
              </a:rPr>
              <a:t>Adapted from Giege, R., Sissler, M., and Florentz, C., Nucleic Acids Res. 26 (1998): 5017-5035.</a:t>
            </a:r>
          </a:p>
        </p:txBody>
      </p:sp>
      <p:sp>
        <p:nvSpPr>
          <p:cNvPr id="10246" name="TextBox 7"/>
          <p:cNvSpPr txBox="1">
            <a:spLocks noChangeArrowheads="1"/>
          </p:cNvSpPr>
          <p:nvPr/>
        </p:nvSpPr>
        <p:spPr bwMode="auto">
          <a:xfrm>
            <a:off x="4876800" y="1828800"/>
            <a:ext cx="3581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The “Identity nucleotides” recognized by the specific synthetases are shown as orange circles.  The size of the circle is proportional to the frequency of the identity nucleotide at a given position. These nucleotides make contact the synthetase enzyme.  </a:t>
            </a:r>
          </a:p>
        </p:txBody>
      </p:sp>
    </p:spTree>
    <p:extLst>
      <p:ext uri="{BB962C8B-B14F-4D97-AF65-F5344CB8AC3E}">
        <p14:creationId xmlns:p14="http://schemas.microsoft.com/office/powerpoint/2010/main" val="2051049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76200"/>
            <a:ext cx="9144000" cy="1143000"/>
          </a:xfrm>
        </p:spPr>
        <p:txBody>
          <a:bodyPr>
            <a:normAutofit fontScale="90000"/>
          </a:bodyPr>
          <a:lstStyle/>
          <a:p>
            <a:pPr eaLnBrk="1" hangingPunct="1"/>
            <a:r>
              <a:rPr lang="en-US" altLang="en-US" sz="4000" b="1" smtClean="0">
                <a:solidFill>
                  <a:srgbClr val="CC0000"/>
                </a:solidFill>
              </a:rPr>
              <a:t>tRNA</a:t>
            </a:r>
            <a:r>
              <a:rPr lang="en-US" altLang="en-US" sz="4000" b="1" baseline="30000" smtClean="0">
                <a:solidFill>
                  <a:srgbClr val="CC0000"/>
                </a:solidFill>
              </a:rPr>
              <a:t>Gln</a:t>
            </a:r>
            <a:r>
              <a:rPr lang="en-US" altLang="en-US" sz="4000" b="1" smtClean="0">
                <a:solidFill>
                  <a:srgbClr val="CC0000"/>
                </a:solidFill>
              </a:rPr>
              <a:t> has identity elements in its acceptor, anticodon, and D-arms</a:t>
            </a:r>
          </a:p>
        </p:txBody>
      </p:sp>
      <p:sp>
        <p:nvSpPr>
          <p:cNvPr id="12291" name="Text Box 3"/>
          <p:cNvSpPr txBox="1">
            <a:spLocks noChangeArrowheads="1"/>
          </p:cNvSpPr>
          <p:nvPr/>
        </p:nvSpPr>
        <p:spPr bwMode="auto">
          <a:xfrm>
            <a:off x="76200" y="59436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19.27</a:t>
            </a:r>
          </a:p>
        </p:txBody>
      </p:sp>
      <p:pic>
        <p:nvPicPr>
          <p:cNvPr id="12292" name="Picture 4" descr="Macintosh HD:Applications:Microsoft Office 2004:Office:PPT_IB_SupportFiles:Images:09166_ch19_fig27.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09838" y="1295400"/>
            <a:ext cx="41227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76200" y="6350000"/>
            <a:ext cx="508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63500" rIns="63500" bIns="63500">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1200">
                <a:ea typeface="ヒラギノ角ゴ Pro W3" charset="-128"/>
              </a:rPr>
              <a:t>Adapted from Ibba, M., Hong, K. -W., and Söll, D., Genes Cells 1 (1996): 421-427.</a:t>
            </a:r>
          </a:p>
        </p:txBody>
      </p:sp>
    </p:spTree>
    <p:extLst>
      <p:ext uri="{BB962C8B-B14F-4D97-AF65-F5344CB8AC3E}">
        <p14:creationId xmlns:p14="http://schemas.microsoft.com/office/powerpoint/2010/main" val="3396482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52400"/>
            <a:ext cx="9144000" cy="1143000"/>
          </a:xfrm>
        </p:spPr>
        <p:txBody>
          <a:bodyPr>
            <a:normAutofit fontScale="90000"/>
          </a:bodyPr>
          <a:lstStyle/>
          <a:p>
            <a:pPr eaLnBrk="1" hangingPunct="1"/>
            <a:r>
              <a:rPr lang="en-US" altLang="en-US" sz="4000" b="1" smtClean="0">
                <a:solidFill>
                  <a:srgbClr val="CC0000"/>
                </a:solidFill>
              </a:rPr>
              <a:t>The identity elements of tRNA</a:t>
            </a:r>
            <a:r>
              <a:rPr lang="en-US" altLang="en-US" sz="4000" b="1" baseline="30000" smtClean="0">
                <a:solidFill>
                  <a:srgbClr val="CC0000"/>
                </a:solidFill>
              </a:rPr>
              <a:t>Gln</a:t>
            </a:r>
            <a:r>
              <a:rPr lang="en-US" altLang="en-US" sz="4000" b="1" smtClean="0">
                <a:solidFill>
                  <a:srgbClr val="CC0000"/>
                </a:solidFill>
              </a:rPr>
              <a:t> make contact with its synthetase</a:t>
            </a:r>
          </a:p>
        </p:txBody>
      </p:sp>
      <p:sp>
        <p:nvSpPr>
          <p:cNvPr id="13315" name="Text Box 3"/>
          <p:cNvSpPr txBox="1">
            <a:spLocks noChangeArrowheads="1"/>
          </p:cNvSpPr>
          <p:nvPr/>
        </p:nvSpPr>
        <p:spPr bwMode="auto">
          <a:xfrm>
            <a:off x="0" y="60198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19.28</a:t>
            </a:r>
          </a:p>
        </p:txBody>
      </p:sp>
      <p:pic>
        <p:nvPicPr>
          <p:cNvPr id="13316" name="Picture 4" descr="Macintosh HD:Applications:Microsoft Office 2004:Office:PPT_IB_SupportFiles:Images:09166_ch19_fig28.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54288" y="1371600"/>
            <a:ext cx="40338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25400" y="6350000"/>
            <a:ext cx="508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63500" rIns="63500" bIns="63500">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1200">
                <a:ea typeface="ヒラギノ角ゴ Pro W3" charset="-128"/>
              </a:rPr>
              <a:t>Protein Data Bank ID: 1QRS.  Arnez, J. G., and Steitz, T. A., Biochemistry 35 (1996): 14725-14733.</a:t>
            </a:r>
          </a:p>
        </p:txBody>
      </p:sp>
    </p:spTree>
    <p:extLst>
      <p:ext uri="{BB962C8B-B14F-4D97-AF65-F5344CB8AC3E}">
        <p14:creationId xmlns:p14="http://schemas.microsoft.com/office/powerpoint/2010/main" val="2972761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9144000" cy="1143000"/>
          </a:xfrm>
        </p:spPr>
        <p:txBody>
          <a:bodyPr>
            <a:normAutofit fontScale="90000"/>
          </a:bodyPr>
          <a:lstStyle/>
          <a:p>
            <a:pPr eaLnBrk="1" hangingPunct="1"/>
            <a:r>
              <a:rPr lang="en-US" altLang="en-US" sz="4000" b="1" smtClean="0">
                <a:solidFill>
                  <a:srgbClr val="CC0000"/>
                </a:solidFill>
              </a:rPr>
              <a:t>A G3:U70 mutation in tRNA</a:t>
            </a:r>
            <a:r>
              <a:rPr lang="en-US" altLang="en-US" sz="4000" b="1" baseline="30000" smtClean="0">
                <a:solidFill>
                  <a:srgbClr val="CC0000"/>
                </a:solidFill>
              </a:rPr>
              <a:t>Cys</a:t>
            </a:r>
            <a:r>
              <a:rPr lang="en-US" altLang="en-US" sz="4000" b="1" smtClean="0">
                <a:solidFill>
                  <a:srgbClr val="CC0000"/>
                </a:solidFill>
              </a:rPr>
              <a:t> converts it to tRNA</a:t>
            </a:r>
            <a:r>
              <a:rPr lang="en-US" altLang="en-US" sz="4000" b="1" baseline="30000" smtClean="0">
                <a:solidFill>
                  <a:srgbClr val="CC0000"/>
                </a:solidFill>
              </a:rPr>
              <a:t>Ala</a:t>
            </a:r>
            <a:r>
              <a:rPr lang="en-US" altLang="en-US" sz="4000" b="1" smtClean="0">
                <a:solidFill>
                  <a:srgbClr val="CC0000"/>
                </a:solidFill>
              </a:rPr>
              <a:t>  </a:t>
            </a:r>
          </a:p>
        </p:txBody>
      </p:sp>
      <p:sp>
        <p:nvSpPr>
          <p:cNvPr id="11267" name="Text Box 3"/>
          <p:cNvSpPr txBox="1">
            <a:spLocks noChangeArrowheads="1"/>
          </p:cNvSpPr>
          <p:nvPr/>
        </p:nvSpPr>
        <p:spPr bwMode="auto">
          <a:xfrm>
            <a:off x="3867150" y="6415088"/>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19.25</a:t>
            </a:r>
          </a:p>
        </p:txBody>
      </p:sp>
      <p:pic>
        <p:nvPicPr>
          <p:cNvPr id="11268" name="Picture 4" descr="Macintosh HD:Applications:Microsoft Office 2004:Office:PPT_IB_SupportFiles:Images:09166_ch19_fig25a.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4800" y="1447800"/>
            <a:ext cx="39084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Macintosh HD:Applications:Microsoft Office 2004:Office:PPT_IB_SupportFiles:Images:09166_ch19_fig25b.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81563" y="1447800"/>
            <a:ext cx="38814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290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52400"/>
            <a:ext cx="9144000" cy="1143000"/>
          </a:xfrm>
        </p:spPr>
        <p:txBody>
          <a:bodyPr>
            <a:normAutofit fontScale="90000"/>
          </a:bodyPr>
          <a:lstStyle/>
          <a:p>
            <a:pPr eaLnBrk="1" hangingPunct="1"/>
            <a:r>
              <a:rPr lang="en-US" altLang="en-US" sz="4000" b="1" smtClean="0">
                <a:solidFill>
                  <a:srgbClr val="CC0000"/>
                </a:solidFill>
              </a:rPr>
              <a:t>The structural basis for </a:t>
            </a:r>
            <a:br>
              <a:rPr lang="en-US" altLang="en-US" sz="4000" b="1" smtClean="0">
                <a:solidFill>
                  <a:srgbClr val="CC0000"/>
                </a:solidFill>
              </a:rPr>
            </a:br>
            <a:r>
              <a:rPr lang="en-US" altLang="en-US" sz="4000" b="1" smtClean="0">
                <a:solidFill>
                  <a:srgbClr val="CC0000"/>
                </a:solidFill>
              </a:rPr>
              <a:t>post-transfer editing</a:t>
            </a:r>
          </a:p>
        </p:txBody>
      </p:sp>
      <p:sp>
        <p:nvSpPr>
          <p:cNvPr id="14339" name="Text Box 3"/>
          <p:cNvSpPr txBox="1">
            <a:spLocks noChangeArrowheads="1"/>
          </p:cNvSpPr>
          <p:nvPr/>
        </p:nvSpPr>
        <p:spPr bwMode="auto">
          <a:xfrm>
            <a:off x="457200" y="5043488"/>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19.22</a:t>
            </a:r>
          </a:p>
        </p:txBody>
      </p:sp>
      <p:pic>
        <p:nvPicPr>
          <p:cNvPr id="14340" name="Picture 4" descr="Macintosh HD:Applications:Microsoft Office 2004:Office:PPT_IB_SupportFiles:Images:09166_ch19_fig22.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7200" y="1998663"/>
            <a:ext cx="82296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76200" y="6350000"/>
            <a:ext cx="5080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63500" rIns="63500" bIns="63500">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1200">
                <a:ea typeface="ヒラギノ角ゴ Pro W3" charset="-128"/>
              </a:rPr>
              <a:t>Adapted from Silvian, L. F., Wang, J., and Steitz, T. A., Science 285 (1999): 1074-1077.</a:t>
            </a:r>
          </a:p>
        </p:txBody>
      </p:sp>
      <p:sp>
        <p:nvSpPr>
          <p:cNvPr id="14342" name="TextBox 5"/>
          <p:cNvSpPr txBox="1">
            <a:spLocks noChangeArrowheads="1"/>
          </p:cNvSpPr>
          <p:nvPr/>
        </p:nvSpPr>
        <p:spPr bwMode="auto">
          <a:xfrm>
            <a:off x="5029200" y="4572000"/>
            <a:ext cx="3733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If the “incorrect” AA is transferred to a “correct” tRNA, the amino acid is hydrolyzed from the end of the tRNA before it is released from the synthetase.</a:t>
            </a:r>
          </a:p>
        </p:txBody>
      </p:sp>
      <p:sp>
        <p:nvSpPr>
          <p:cNvPr id="14343" name="TextBox 6"/>
          <p:cNvSpPr txBox="1">
            <a:spLocks noChangeArrowheads="1"/>
          </p:cNvSpPr>
          <p:nvPr/>
        </p:nvSpPr>
        <p:spPr bwMode="auto">
          <a:xfrm>
            <a:off x="838200" y="13716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The synthetase “double checks” the AA-tRNA combination for correctness prior to releasing it.  </a:t>
            </a:r>
          </a:p>
        </p:txBody>
      </p:sp>
    </p:spTree>
    <p:extLst>
      <p:ext uri="{BB962C8B-B14F-4D97-AF65-F5344CB8AC3E}">
        <p14:creationId xmlns:p14="http://schemas.microsoft.com/office/powerpoint/2010/main" val="3388553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NAi_translation_vo2-l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3400" y="838200"/>
            <a:ext cx="8045450" cy="4525963"/>
          </a:xfrm>
        </p:spPr>
      </p:pic>
    </p:spTree>
    <p:extLst>
      <p:ext uri="{BB962C8B-B14F-4D97-AF65-F5344CB8AC3E}">
        <p14:creationId xmlns:p14="http://schemas.microsoft.com/office/powerpoint/2010/main" val="4071576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5638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0" y="15240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pPr algn="ctr"/>
            <a:r>
              <a:rPr lang="en-US" altLang="en-US" sz="3200" b="1"/>
              <a:t>Structure of prokaryotic 50S large ribosomal subunit</a:t>
            </a:r>
          </a:p>
        </p:txBody>
      </p:sp>
      <p:sp>
        <p:nvSpPr>
          <p:cNvPr id="16388" name="Text Box 6"/>
          <p:cNvSpPr txBox="1">
            <a:spLocks noChangeArrowheads="1"/>
          </p:cNvSpPr>
          <p:nvPr/>
        </p:nvSpPr>
        <p:spPr bwMode="auto">
          <a:xfrm>
            <a:off x="1749425" y="6248400"/>
            <a:ext cx="4575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Proteins (L1, etc) and rRNAs (5S, 23S)</a:t>
            </a:r>
          </a:p>
        </p:txBody>
      </p:sp>
    </p:spTree>
    <p:extLst>
      <p:ext uri="{BB962C8B-B14F-4D97-AF65-F5344CB8AC3E}">
        <p14:creationId xmlns:p14="http://schemas.microsoft.com/office/powerpoint/2010/main" val="384908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43148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5181600" y="914400"/>
            <a:ext cx="2590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solidFill>
                  <a:srgbClr val="000000"/>
                </a:solidFill>
              </a:rPr>
              <a:t>The structure of the 23S rRNA (grey) from </a:t>
            </a:r>
            <a:r>
              <a:rPr lang="en-US" altLang="en-US" i="1">
                <a:solidFill>
                  <a:srgbClr val="000000"/>
                </a:solidFill>
              </a:rPr>
              <a:t>Haloarcula marismortui</a:t>
            </a:r>
            <a:r>
              <a:rPr lang="en-US" altLang="en-US">
                <a:solidFill>
                  <a:srgbClr val="000000"/>
                </a:solidFill>
              </a:rPr>
              <a:t>. Ribosomal proteins are shown in yellow. Catalysis occurs in the center of this structure (denoted by the star).  This perspective is that from the 30S subunit.</a:t>
            </a:r>
          </a:p>
        </p:txBody>
      </p:sp>
      <p:sp>
        <p:nvSpPr>
          <p:cNvPr id="17412" name="Text Box 5"/>
          <p:cNvSpPr txBox="1">
            <a:spLocks noChangeArrowheads="1"/>
          </p:cNvSpPr>
          <p:nvPr/>
        </p:nvSpPr>
        <p:spPr bwMode="auto">
          <a:xfrm>
            <a:off x="2590800" y="152400"/>
            <a:ext cx="3933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3200" b="1"/>
              <a:t>23S rRNA structure</a:t>
            </a:r>
          </a:p>
        </p:txBody>
      </p:sp>
      <p:sp>
        <p:nvSpPr>
          <p:cNvPr id="17413" name="Text Box 6"/>
          <p:cNvSpPr txBox="1">
            <a:spLocks noChangeArrowheads="1"/>
          </p:cNvSpPr>
          <p:nvPr/>
        </p:nvSpPr>
        <p:spPr bwMode="auto">
          <a:xfrm>
            <a:off x="5165725" y="5040313"/>
            <a:ext cx="3521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Of note:  There is no protein in the center where catalysis takes place.  Peptidyl transfer is a ribozyme!</a:t>
            </a:r>
          </a:p>
        </p:txBody>
      </p:sp>
    </p:spTree>
    <p:extLst>
      <p:ext uri="{BB962C8B-B14F-4D97-AF65-F5344CB8AC3E}">
        <p14:creationId xmlns:p14="http://schemas.microsoft.com/office/powerpoint/2010/main" val="1858507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810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2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pitchFamily="-28" charset="0"/>
              </a:defRPr>
            </a:lvl6pPr>
            <a:lvl7pPr marL="914400" algn="ctr" rtl="0" fontAlgn="base">
              <a:spcBef>
                <a:spcPct val="0"/>
              </a:spcBef>
              <a:spcAft>
                <a:spcPct val="0"/>
              </a:spcAft>
              <a:defRPr sz="4400">
                <a:solidFill>
                  <a:schemeClr val="tx2"/>
                </a:solidFill>
                <a:latin typeface="Times" pitchFamily="-28" charset="0"/>
              </a:defRPr>
            </a:lvl7pPr>
            <a:lvl8pPr marL="1371600" algn="ctr" rtl="0" fontAlgn="base">
              <a:spcBef>
                <a:spcPct val="0"/>
              </a:spcBef>
              <a:spcAft>
                <a:spcPct val="0"/>
              </a:spcAft>
              <a:defRPr sz="4400">
                <a:solidFill>
                  <a:schemeClr val="tx2"/>
                </a:solidFill>
                <a:latin typeface="Times" pitchFamily="-28" charset="0"/>
              </a:defRPr>
            </a:lvl8pPr>
            <a:lvl9pPr marL="1828800" algn="ctr" rtl="0" fontAlgn="base">
              <a:spcBef>
                <a:spcPct val="0"/>
              </a:spcBef>
              <a:spcAft>
                <a:spcPct val="0"/>
              </a:spcAft>
              <a:defRPr sz="4400">
                <a:solidFill>
                  <a:schemeClr val="tx2"/>
                </a:solidFill>
                <a:latin typeface="Times" pitchFamily="-28" charset="0"/>
              </a:defRPr>
            </a:lvl9pPr>
          </a:lstStyle>
          <a:p>
            <a:pPr>
              <a:defRPr/>
            </a:pPr>
            <a:r>
              <a:rPr lang="en-US" kern="0" dirty="0" smtClean="0">
                <a:latin typeface="Arial" panose="020B0604020202020204" pitchFamily="34" charset="0"/>
                <a:cs typeface="Arial" panose="020B0604020202020204" pitchFamily="34" charset="0"/>
              </a:rPr>
              <a:t>Learning Goals</a:t>
            </a:r>
            <a:endParaRPr lang="en-US" kern="0" dirty="0">
              <a:latin typeface="Arial" panose="020B0604020202020204" pitchFamily="34" charset="0"/>
              <a:cs typeface="Arial" panose="020B0604020202020204" pitchFamily="34" charset="0"/>
            </a:endParaRPr>
          </a:p>
        </p:txBody>
      </p:sp>
      <p:sp>
        <p:nvSpPr>
          <p:cNvPr id="3075" name="TextBox 2"/>
          <p:cNvSpPr txBox="1">
            <a:spLocks noChangeArrowheads="1"/>
          </p:cNvSpPr>
          <p:nvPr/>
        </p:nvSpPr>
        <p:spPr bwMode="auto">
          <a:xfrm>
            <a:off x="762000" y="2057400"/>
            <a:ext cx="7543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ea typeface="ＭＳ Ｐゴシック" pitchFamily="34" charset="-128"/>
              </a:defRPr>
            </a:lvl1pPr>
            <a:lvl2pPr marL="742950" indent="-285750">
              <a:defRPr sz="2000">
                <a:solidFill>
                  <a:schemeClr val="tx2"/>
                </a:solidFill>
                <a:latin typeface="Arial" charset="0"/>
                <a:ea typeface="ＭＳ Ｐゴシック" pitchFamily="34" charset="-128"/>
              </a:defRPr>
            </a:lvl2pPr>
            <a:lvl3pPr marL="1143000" indent="-228600">
              <a:defRPr sz="2000">
                <a:solidFill>
                  <a:schemeClr val="tx2"/>
                </a:solidFill>
                <a:latin typeface="Arial" charset="0"/>
                <a:ea typeface="ＭＳ Ｐゴシック" pitchFamily="34" charset="-128"/>
              </a:defRPr>
            </a:lvl3pPr>
            <a:lvl4pPr marL="1600200" indent="-228600">
              <a:defRPr sz="2000">
                <a:solidFill>
                  <a:schemeClr val="tx2"/>
                </a:solidFill>
                <a:latin typeface="Arial" charset="0"/>
                <a:ea typeface="ＭＳ Ｐゴシック" pitchFamily="34" charset="-128"/>
              </a:defRPr>
            </a:lvl4pPr>
            <a:lvl5pPr marL="2057400" indent="-228600">
              <a:defRPr sz="2000">
                <a:solidFill>
                  <a:schemeClr val="tx2"/>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2"/>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2"/>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2"/>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2"/>
                </a:solidFill>
                <a:latin typeface="Arial" charset="0"/>
                <a:ea typeface="ＭＳ Ｐゴシック" pitchFamily="34" charset="-128"/>
              </a:defRPr>
            </a:lvl9pPr>
          </a:lstStyle>
          <a:p>
            <a:pPr marL="342900" indent="-342900">
              <a:buFont typeface="Arial" panose="020B0604020202020204" pitchFamily="34" charset="0"/>
              <a:buChar char="•"/>
            </a:pPr>
            <a:r>
              <a:rPr lang="en-US" altLang="en-US" dirty="0" smtClean="0">
                <a:cs typeface="Arial" charset="0"/>
              </a:rPr>
              <a:t>Be </a:t>
            </a:r>
            <a:r>
              <a:rPr lang="en-US" altLang="en-US" dirty="0">
                <a:cs typeface="Arial" charset="0"/>
              </a:rPr>
              <a:t>able to explain </a:t>
            </a:r>
            <a:r>
              <a:rPr lang="en-US" altLang="en-US" dirty="0" smtClean="0">
                <a:cs typeface="Arial" charset="0"/>
              </a:rPr>
              <a:t>the reasoning for minimum number of </a:t>
            </a:r>
            <a:r>
              <a:rPr lang="en-US" altLang="en-US" dirty="0" err="1" smtClean="0">
                <a:cs typeface="Arial" charset="0"/>
              </a:rPr>
              <a:t>tRNAs</a:t>
            </a:r>
            <a:r>
              <a:rPr lang="en-US" altLang="en-US" dirty="0" smtClean="0">
                <a:cs typeface="Arial" charset="0"/>
              </a:rPr>
              <a:t> necessary for protein synthesis.</a:t>
            </a:r>
            <a:endParaRPr lang="en-US" altLang="en-US" dirty="0">
              <a:cs typeface="Arial" charset="0"/>
            </a:endParaRPr>
          </a:p>
          <a:p>
            <a:pPr marL="342900" indent="-342900">
              <a:buFont typeface="Arial" panose="020B0604020202020204" pitchFamily="34" charset="0"/>
              <a:buChar char="•"/>
            </a:pPr>
            <a:r>
              <a:rPr lang="en-US" altLang="en-US" dirty="0" smtClean="0">
                <a:cs typeface="Arial" charset="0"/>
              </a:rPr>
              <a:t>Understand the mechanism of the addition of the correct amino acid to the correct </a:t>
            </a:r>
            <a:r>
              <a:rPr lang="en-US" altLang="en-US" dirty="0" err="1" smtClean="0">
                <a:cs typeface="Arial" charset="0"/>
              </a:rPr>
              <a:t>tRNA</a:t>
            </a:r>
            <a:r>
              <a:rPr lang="en-US" altLang="en-US" dirty="0" smtClean="0">
                <a:cs typeface="Arial" charset="0"/>
              </a:rPr>
              <a:t>.</a:t>
            </a:r>
          </a:p>
          <a:p>
            <a:pPr marL="342900" indent="-342900">
              <a:buFont typeface="Arial" panose="020B0604020202020204" pitchFamily="34" charset="0"/>
              <a:buChar char="•"/>
            </a:pPr>
            <a:r>
              <a:rPr lang="en-US" dirty="0"/>
              <a:t>Be able to explain how aminoacyl </a:t>
            </a:r>
            <a:r>
              <a:rPr lang="en-US" dirty="0" err="1"/>
              <a:t>synthetases</a:t>
            </a:r>
            <a:r>
              <a:rPr lang="en-US" dirty="0"/>
              <a:t> recognize the correct </a:t>
            </a:r>
            <a:r>
              <a:rPr lang="en-US" dirty="0" err="1"/>
              <a:t>tRNAs</a:t>
            </a:r>
            <a:r>
              <a:rPr lang="en-US" dirty="0"/>
              <a:t> and reject all others.</a:t>
            </a:r>
          </a:p>
          <a:p>
            <a:pPr marL="342900" indent="-342900">
              <a:buFont typeface="Arial" panose="020B0604020202020204" pitchFamily="34" charset="0"/>
              <a:buChar char="•"/>
            </a:pPr>
            <a:r>
              <a:rPr lang="en-US" dirty="0"/>
              <a:t>Be able to describe the ribosome subunits and </a:t>
            </a:r>
            <a:r>
              <a:rPr lang="en-US" dirty="0" err="1"/>
              <a:t>tRNA</a:t>
            </a:r>
            <a:r>
              <a:rPr lang="en-US" dirty="0"/>
              <a:t> binding sites on ribosomes.</a:t>
            </a:r>
          </a:p>
          <a:p>
            <a:pPr marL="342900" indent="-342900">
              <a:buFont typeface="Arial" panose="020B0604020202020204" pitchFamily="34" charset="0"/>
              <a:buChar char="•"/>
            </a:pPr>
            <a:r>
              <a:rPr lang="en-US" dirty="0"/>
              <a:t>Be able to describe initiation sites for protein synthesis on Prokaryotic and Eukaryotic mRNAs</a:t>
            </a:r>
          </a:p>
          <a:p>
            <a:pPr>
              <a:buFont typeface="Times" pitchFamily="84" charset="0"/>
              <a:buChar char="•"/>
            </a:pPr>
            <a:endParaRPr lang="en-US" altLang="en-US" dirty="0">
              <a:cs typeface="Arial" charset="0"/>
            </a:endParaRPr>
          </a:p>
          <a:p>
            <a:endParaRPr lang="en-US" altLang="en-US" dirty="0"/>
          </a:p>
        </p:txBody>
      </p:sp>
      <p:sp>
        <p:nvSpPr>
          <p:cNvPr id="3" name="TextBox 2"/>
          <p:cNvSpPr txBox="1"/>
          <p:nvPr/>
        </p:nvSpPr>
        <p:spPr>
          <a:xfrm>
            <a:off x="762000" y="1143000"/>
            <a:ext cx="6324600" cy="707886"/>
          </a:xfrm>
          <a:prstGeom prst="rect">
            <a:avLst/>
          </a:prstGeom>
          <a:noFill/>
        </p:spPr>
        <p:txBody>
          <a:bodyPr wrap="square" rtlCol="0">
            <a:spAutoFit/>
          </a:bodyPr>
          <a:lstStyle/>
          <a:p>
            <a:r>
              <a:rPr lang="en-US" dirty="0" smtClean="0"/>
              <a:t>Needs about 10 more minutes of content, like on </a:t>
            </a:r>
            <a:r>
              <a:rPr lang="en-US" dirty="0" err="1" smtClean="0"/>
              <a:t>tRNA</a:t>
            </a:r>
            <a:r>
              <a:rPr lang="en-US" dirty="0" smtClean="0"/>
              <a:t> structure and base modifications.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9144000" cy="1143000"/>
          </a:xfrm>
        </p:spPr>
        <p:txBody>
          <a:bodyPr>
            <a:normAutofit fontScale="90000"/>
          </a:bodyPr>
          <a:lstStyle/>
          <a:p>
            <a:pPr eaLnBrk="1" hangingPunct="1"/>
            <a:r>
              <a:rPr lang="en-US" altLang="en-US" sz="4000" b="1" smtClean="0">
                <a:solidFill>
                  <a:srgbClr val="CC0000"/>
                </a:solidFill>
              </a:rPr>
              <a:t>The ribosome has three</a:t>
            </a:r>
            <a:br>
              <a:rPr lang="en-US" altLang="en-US" sz="4000" b="1" smtClean="0">
                <a:solidFill>
                  <a:srgbClr val="CC0000"/>
                </a:solidFill>
              </a:rPr>
            </a:br>
            <a:r>
              <a:rPr lang="en-US" altLang="en-US" sz="4000" b="1" smtClean="0">
                <a:solidFill>
                  <a:srgbClr val="CC0000"/>
                </a:solidFill>
              </a:rPr>
              <a:t> tRNA binding sites </a:t>
            </a:r>
          </a:p>
        </p:txBody>
      </p:sp>
      <p:sp>
        <p:nvSpPr>
          <p:cNvPr id="18435" name="Text Box 3"/>
          <p:cNvSpPr txBox="1">
            <a:spLocks noChangeArrowheads="1"/>
          </p:cNvSpPr>
          <p:nvPr/>
        </p:nvSpPr>
        <p:spPr bwMode="auto">
          <a:xfrm>
            <a:off x="381000" y="5410200"/>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Figure 20.5</a:t>
            </a:r>
          </a:p>
        </p:txBody>
      </p:sp>
      <p:pic>
        <p:nvPicPr>
          <p:cNvPr id="18436" name="Picture 4" descr="Macintosh HD:Applications:Microsoft Office 2004:Office:PPT_IB_SupportFiles:Images:09166_ch20_fig05.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09800" y="1371600"/>
            <a:ext cx="474503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76200" y="6121400"/>
            <a:ext cx="5486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00" tIns="63500" rIns="63500" bIns="63500">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1000">
                <a:solidFill>
                  <a:srgbClr val="000000"/>
                </a:solidFill>
                <a:ea typeface="ヒラギノ角ゴ Pro W3" charset="-128"/>
              </a:rPr>
              <a:t>Reproduced from Explorable visualizations of the ribosome by Wayne Decatur, UMASS Amherst (http://people.biochem.umass.edu/fournierlab/3dmodmap/tt3dmodsribe55/index.htm).  Structure rendered from Protein Data Bank ID: 1JGO and 1GIY.  Yusupova, G. Z., et al., Cell 106 (2001): 233-241.  Yusupova, M. M., et al., Science 292 (2001): 883-896.</a:t>
            </a:r>
          </a:p>
        </p:txBody>
      </p:sp>
      <p:sp>
        <p:nvSpPr>
          <p:cNvPr id="18438" name="TextBox 5"/>
          <p:cNvSpPr txBox="1">
            <a:spLocks noChangeArrowheads="1"/>
          </p:cNvSpPr>
          <p:nvPr/>
        </p:nvSpPr>
        <p:spPr bwMode="auto">
          <a:xfrm>
            <a:off x="304800" y="13716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Red, purple, light blue: 3 tRNAs</a:t>
            </a:r>
          </a:p>
        </p:txBody>
      </p:sp>
    </p:spTree>
    <p:extLst>
      <p:ext uri="{BB962C8B-B14F-4D97-AF65-F5344CB8AC3E}">
        <p14:creationId xmlns:p14="http://schemas.microsoft.com/office/powerpoint/2010/main" val="3047358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152400"/>
            <a:ext cx="7908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3200" b="1"/>
              <a:t>X-Ray crystal structure of 70S ribosome</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4582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441325" y="5867400"/>
            <a:ext cx="8474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Note the A, P and E sites.  Half of the site is in the 30S and half is in the 50S subunit.  The peptidyl-transferase reaction occurs between the A and P sites on the 50S subunit.</a:t>
            </a:r>
          </a:p>
        </p:txBody>
      </p:sp>
    </p:spTree>
    <p:extLst>
      <p:ext uri="{BB962C8B-B14F-4D97-AF65-F5344CB8AC3E}">
        <p14:creationId xmlns:p14="http://schemas.microsoft.com/office/powerpoint/2010/main" val="1610269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886" y="171450"/>
            <a:ext cx="9133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2800" dirty="0"/>
              <a:t>How does the ribosome know where to start translation?</a:t>
            </a:r>
            <a:endParaRPr lang="en-US" altLang="en-US" sz="2800" b="1" dirty="0"/>
          </a:p>
        </p:txBody>
      </p:sp>
      <p:sp>
        <p:nvSpPr>
          <p:cNvPr id="3075" name="Text Box 3"/>
          <p:cNvSpPr txBox="1">
            <a:spLocks noChangeArrowheads="1"/>
          </p:cNvSpPr>
          <p:nvPr/>
        </p:nvSpPr>
        <p:spPr bwMode="auto">
          <a:xfrm>
            <a:off x="401320" y="2743200"/>
            <a:ext cx="863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smtClean="0"/>
              <a:t>AUG codons </a:t>
            </a:r>
            <a:r>
              <a:rPr lang="en-US" altLang="en-US" dirty="0" err="1" smtClean="0"/>
              <a:t>specifiy</a:t>
            </a:r>
            <a:r>
              <a:rPr lang="en-US" altLang="en-US" dirty="0" smtClean="0"/>
              <a:t> both </a:t>
            </a:r>
            <a:r>
              <a:rPr lang="en-US" altLang="en-US" dirty="0"/>
              <a:t>N-formyl-Met at the Start as well as internal Met</a:t>
            </a:r>
            <a:r>
              <a:rPr lang="en-US" altLang="en-US" dirty="0" smtClean="0"/>
              <a:t>. How does the ribosome know which ones to initiate translation on?  A sequence on the mRNA adjacent to the start codon base pairs with the 3’ end of the 30S ribosomal RNA.</a:t>
            </a:r>
            <a:endParaRPr lang="en-US" alt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9" y="1235075"/>
            <a:ext cx="845355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832451" y="838200"/>
            <a:ext cx="5773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t>Prokaryotic mRNAs are “</a:t>
            </a:r>
            <a:r>
              <a:rPr lang="en-US" altLang="en-US" dirty="0" err="1"/>
              <a:t>polycistronic</a:t>
            </a:r>
            <a:r>
              <a:rPr lang="en-US" altLang="en-US" dirty="0"/>
              <a:t>” (operons!):</a:t>
            </a:r>
          </a:p>
        </p:txBody>
      </p:sp>
      <p:sp>
        <p:nvSpPr>
          <p:cNvPr id="3078" name="Text Box 6"/>
          <p:cNvSpPr txBox="1">
            <a:spLocks noChangeArrowheads="1"/>
          </p:cNvSpPr>
          <p:nvPr/>
        </p:nvSpPr>
        <p:spPr bwMode="auto">
          <a:xfrm>
            <a:off x="3883025" y="4251325"/>
            <a:ext cx="206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solidFill>
                  <a:srgbClr val="000000"/>
                </a:solidFill>
              </a:rPr>
              <a:t>5’-AGGAGGU-3’</a:t>
            </a:r>
            <a:endParaRPr lang="en-US" altLang="en-US" sz="2400" dirty="0">
              <a:solidFill>
                <a:srgbClr val="000000"/>
              </a:solidFill>
            </a:endParaRPr>
          </a:p>
        </p:txBody>
      </p:sp>
      <p:sp>
        <p:nvSpPr>
          <p:cNvPr id="3079" name="Text Box 7"/>
          <p:cNvSpPr txBox="1">
            <a:spLocks noChangeArrowheads="1"/>
          </p:cNvSpPr>
          <p:nvPr/>
        </p:nvSpPr>
        <p:spPr bwMode="auto">
          <a:xfrm>
            <a:off x="690563" y="4251325"/>
            <a:ext cx="3192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t>Shine-</a:t>
            </a:r>
            <a:r>
              <a:rPr lang="en-US" altLang="en-US" dirty="0" err="1"/>
              <a:t>Dalgarno</a:t>
            </a:r>
            <a:r>
              <a:rPr lang="en-US" altLang="en-US" dirty="0"/>
              <a:t> sequence:</a:t>
            </a:r>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 y="4724400"/>
            <a:ext cx="905691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800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87364" y="171450"/>
            <a:ext cx="8211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3200" b="1" dirty="0"/>
              <a:t>Eukaryotic </a:t>
            </a:r>
            <a:r>
              <a:rPr lang="en-US" altLang="en-US" sz="3200" b="1" dirty="0" smtClean="0"/>
              <a:t>translation initiation codons</a:t>
            </a:r>
            <a:endParaRPr lang="en-US" altLang="en-US" sz="3200" b="1" dirty="0"/>
          </a:p>
        </p:txBody>
      </p:sp>
      <p:sp>
        <p:nvSpPr>
          <p:cNvPr id="4099" name="Text Box 3"/>
          <p:cNvSpPr txBox="1">
            <a:spLocks noChangeArrowheads="1"/>
          </p:cNvSpPr>
          <p:nvPr/>
        </p:nvSpPr>
        <p:spPr bwMode="auto">
          <a:xfrm>
            <a:off x="487363" y="636588"/>
            <a:ext cx="83518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t>Eukaryotic mRNA is </a:t>
            </a:r>
            <a:r>
              <a:rPr lang="en-US" altLang="en-US" dirty="0" smtClean="0"/>
              <a:t>not </a:t>
            </a:r>
            <a:r>
              <a:rPr lang="en-US" altLang="en-US" dirty="0" err="1" smtClean="0"/>
              <a:t>polycistronic</a:t>
            </a:r>
            <a:r>
              <a:rPr lang="en-US" altLang="en-US" dirty="0" smtClean="0"/>
              <a:t>.  </a:t>
            </a:r>
            <a:r>
              <a:rPr lang="en-US" altLang="en-US" dirty="0"/>
              <a:t>Also, no Shine-</a:t>
            </a:r>
            <a:r>
              <a:rPr lang="en-US" altLang="en-US" dirty="0" err="1"/>
              <a:t>Dalgarno</a:t>
            </a:r>
            <a:r>
              <a:rPr lang="en-US" altLang="en-US" dirty="0"/>
              <a:t> sequence.</a:t>
            </a:r>
          </a:p>
        </p:txBody>
      </p:sp>
      <p:pic>
        <p:nvPicPr>
          <p:cNvPr id="41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51940"/>
            <a:ext cx="8616304" cy="10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385763" y="3154363"/>
            <a:ext cx="85550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t>Factors that determine if an AUG is Start or Met:</a:t>
            </a:r>
          </a:p>
          <a:p>
            <a:pPr>
              <a:buFont typeface="Times" pitchFamily="84" charset="0"/>
              <a:buAutoNum type="arabicPeriod"/>
            </a:pPr>
            <a:r>
              <a:rPr lang="en-US" altLang="en-US" dirty="0"/>
              <a:t> The initiation codon is usually the first AUG encountered from the 5’ end.</a:t>
            </a:r>
          </a:p>
          <a:p>
            <a:pPr>
              <a:buFont typeface="Times" pitchFamily="84" charset="0"/>
              <a:buAutoNum type="arabicPeriod"/>
            </a:pPr>
            <a:endParaRPr lang="en-US" altLang="en-US" dirty="0"/>
          </a:p>
          <a:p>
            <a:pPr>
              <a:buFont typeface="Times" pitchFamily="84" charset="0"/>
              <a:buAutoNum type="arabicPeriod"/>
            </a:pPr>
            <a:r>
              <a:rPr lang="en-US" altLang="en-US" dirty="0"/>
              <a:t> A </a:t>
            </a:r>
            <a:r>
              <a:rPr lang="en-US" altLang="en-US" dirty="0" err="1"/>
              <a:t>Kozak</a:t>
            </a:r>
            <a:r>
              <a:rPr lang="en-US" altLang="en-US" dirty="0"/>
              <a:t> sequence is the consensus observed in many translated eukaryotic mRNAs around the Start codon.  It is: </a:t>
            </a:r>
          </a:p>
          <a:p>
            <a:pPr>
              <a:buFont typeface="Times" pitchFamily="84" charset="0"/>
              <a:buNone/>
            </a:pPr>
            <a:r>
              <a:rPr lang="en-US" altLang="en-US" dirty="0"/>
              <a:t>                          (A/G)NNAUG(A/G)</a:t>
            </a:r>
          </a:p>
          <a:p>
            <a:pPr>
              <a:buFont typeface="Times" pitchFamily="84" charset="0"/>
              <a:buNone/>
            </a:pPr>
            <a:r>
              <a:rPr lang="en-US" altLang="en-US" dirty="0"/>
              <a:t>			  (-3)                (+4)</a:t>
            </a:r>
          </a:p>
          <a:p>
            <a:r>
              <a:rPr lang="en-US" altLang="en-US" dirty="0"/>
              <a:t>AUG codons with C or U at +4 are not efficient initiation sites.</a:t>
            </a:r>
          </a:p>
          <a:p>
            <a:pPr>
              <a:buFont typeface="Times" pitchFamily="84" charset="0"/>
              <a:buNone/>
            </a:pPr>
            <a:endParaRPr lang="en-US" altLang="en-US" dirty="0"/>
          </a:p>
        </p:txBody>
      </p:sp>
    </p:spTree>
    <p:extLst>
      <p:ext uri="{BB962C8B-B14F-4D97-AF65-F5344CB8AC3E}">
        <p14:creationId xmlns:p14="http://schemas.microsoft.com/office/powerpoint/2010/main" val="135017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762000"/>
          </a:xfrm>
        </p:spPr>
        <p:txBody>
          <a:bodyPr/>
          <a:lstStyle/>
          <a:p>
            <a:pPr eaLnBrk="1" hangingPunct="1"/>
            <a:r>
              <a:rPr lang="en-US" altLang="en-US" sz="3600" b="1" dirty="0" smtClean="0">
                <a:latin typeface="Arial" charset="0"/>
                <a:ea typeface="ＭＳ Ｐゴシック" pitchFamily="34" charset="-128"/>
              </a:rPr>
              <a:t>Minimum number of </a:t>
            </a:r>
            <a:r>
              <a:rPr lang="en-US" altLang="en-US" sz="3600" b="1" dirty="0" err="1" smtClean="0">
                <a:latin typeface="Arial" charset="0"/>
                <a:ea typeface="ＭＳ Ｐゴシック" pitchFamily="34" charset="-128"/>
              </a:rPr>
              <a:t>tRNAs</a:t>
            </a:r>
            <a:endParaRPr lang="en-US" altLang="en-US" sz="3600" b="1" dirty="0" smtClean="0">
              <a:latin typeface="Arial" charset="0"/>
              <a:ea typeface="ＭＳ Ｐゴシック" pitchFamily="34" charset="-128"/>
            </a:endParaRPr>
          </a:p>
        </p:txBody>
      </p:sp>
      <p:sp>
        <p:nvSpPr>
          <p:cNvPr id="14340" name="Text Box 4"/>
          <p:cNvSpPr txBox="1">
            <a:spLocks noChangeArrowheads="1"/>
          </p:cNvSpPr>
          <p:nvPr/>
        </p:nvSpPr>
        <p:spPr bwMode="auto">
          <a:xfrm>
            <a:off x="5562600" y="901700"/>
            <a:ext cx="34290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itchFamily="84" charset="0"/>
                <a:ea typeface="ＭＳ Ｐゴシック" pitchFamily="34" charset="-128"/>
              </a:defRPr>
            </a:lvl1pPr>
            <a:lvl2pPr marL="742950" indent="-285750">
              <a:spcBef>
                <a:spcPct val="20000"/>
              </a:spcBef>
              <a:buChar char="–"/>
              <a:defRPr sz="2800">
                <a:solidFill>
                  <a:schemeClr val="tx1"/>
                </a:solidFill>
                <a:latin typeface="Times" pitchFamily="84" charset="0"/>
                <a:ea typeface="ＭＳ Ｐゴシック" pitchFamily="34" charset="-128"/>
              </a:defRPr>
            </a:lvl2pPr>
            <a:lvl3pPr marL="1143000" indent="-228600">
              <a:spcBef>
                <a:spcPct val="20000"/>
              </a:spcBef>
              <a:buChar char="•"/>
              <a:defRPr sz="2400">
                <a:solidFill>
                  <a:schemeClr val="tx1"/>
                </a:solidFill>
                <a:latin typeface="Times" pitchFamily="84" charset="0"/>
                <a:ea typeface="ＭＳ Ｐゴシック" pitchFamily="34" charset="-128"/>
              </a:defRPr>
            </a:lvl3pPr>
            <a:lvl4pPr marL="1600200" indent="-228600">
              <a:spcBef>
                <a:spcPct val="20000"/>
              </a:spcBef>
              <a:buChar char="–"/>
              <a:defRPr sz="2000">
                <a:solidFill>
                  <a:schemeClr val="tx1"/>
                </a:solidFill>
                <a:latin typeface="Times" pitchFamily="84" charset="0"/>
                <a:ea typeface="ＭＳ Ｐゴシック" pitchFamily="34" charset="-128"/>
              </a:defRPr>
            </a:lvl4pPr>
            <a:lvl5pPr marL="2057400" indent="-228600">
              <a:spcBef>
                <a:spcPct val="20000"/>
              </a:spcBef>
              <a:buChar char="»"/>
              <a:defRPr sz="2000">
                <a:solidFill>
                  <a:schemeClr val="tx1"/>
                </a:solidFill>
                <a:latin typeface="Times" pitchFamily="8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pitchFamily="84" charset="0"/>
                <a:ea typeface="ＭＳ Ｐゴシック" pitchFamily="34" charset="-128"/>
              </a:defRPr>
            </a:lvl9pPr>
          </a:lstStyle>
          <a:p>
            <a:pPr marL="0" indent="0">
              <a:spcBef>
                <a:spcPct val="0"/>
              </a:spcBef>
              <a:buFontTx/>
              <a:buNone/>
              <a:defRPr/>
            </a:pPr>
            <a:r>
              <a:rPr lang="en-US" altLang="en-US" sz="2000" dirty="0" smtClean="0">
                <a:solidFill>
                  <a:schemeClr val="tx2"/>
                </a:solidFill>
                <a:latin typeface="Arial" charset="0"/>
              </a:rPr>
              <a:t>Reasoning:</a:t>
            </a:r>
          </a:p>
          <a:p>
            <a:pPr marL="0" indent="0">
              <a:spcBef>
                <a:spcPct val="0"/>
              </a:spcBef>
              <a:buFontTx/>
              <a:buNone/>
              <a:defRPr/>
            </a:pPr>
            <a:r>
              <a:rPr lang="en-US" altLang="en-US" sz="2000" dirty="0" smtClean="0">
                <a:solidFill>
                  <a:schemeClr val="tx2"/>
                </a:solidFill>
                <a:latin typeface="Arial" charset="0"/>
              </a:rPr>
              <a:t>Only two </a:t>
            </a:r>
            <a:r>
              <a:rPr lang="en-US" altLang="en-US" sz="2000" dirty="0" err="1" smtClean="0">
                <a:solidFill>
                  <a:schemeClr val="tx2"/>
                </a:solidFill>
                <a:latin typeface="Arial" charset="0"/>
              </a:rPr>
              <a:t>tRNAs</a:t>
            </a:r>
            <a:r>
              <a:rPr lang="en-US" altLang="en-US" sz="2000" dirty="0" smtClean="0">
                <a:solidFill>
                  <a:schemeClr val="tx2"/>
                </a:solidFill>
                <a:latin typeface="Arial" charset="0"/>
              </a:rPr>
              <a:t> are need to decode most of the 16 blocks of 4 codons that vary only in their 3’ position.   Therefore 32 </a:t>
            </a:r>
            <a:r>
              <a:rPr lang="en-US" altLang="en-US" sz="2000" dirty="0" err="1" smtClean="0">
                <a:solidFill>
                  <a:schemeClr val="tx2"/>
                </a:solidFill>
                <a:latin typeface="Arial" charset="0"/>
              </a:rPr>
              <a:t>tRNAs</a:t>
            </a:r>
            <a:r>
              <a:rPr lang="en-US" altLang="en-US" sz="2000" dirty="0" smtClean="0">
                <a:solidFill>
                  <a:schemeClr val="tx2"/>
                </a:solidFill>
                <a:latin typeface="Arial" charset="0"/>
              </a:rPr>
              <a:t> would be needed.  However for the block that encode tyrosine, the bottom 2 codons are stop codons, so they don’t have a </a:t>
            </a:r>
            <a:r>
              <a:rPr lang="en-US" altLang="en-US" sz="2000" dirty="0" err="1" smtClean="0">
                <a:solidFill>
                  <a:schemeClr val="tx2"/>
                </a:solidFill>
                <a:latin typeface="Arial" charset="0"/>
              </a:rPr>
              <a:t>tRNA</a:t>
            </a:r>
            <a:r>
              <a:rPr lang="en-US" altLang="en-US" sz="2000" dirty="0" smtClean="0">
                <a:solidFill>
                  <a:schemeClr val="tx2"/>
                </a:solidFill>
                <a:latin typeface="Arial" charset="0"/>
              </a:rPr>
              <a:t>, so only 31 needed.  </a:t>
            </a:r>
          </a:p>
          <a:p>
            <a:pPr marL="0" indent="0">
              <a:spcBef>
                <a:spcPct val="0"/>
              </a:spcBef>
              <a:buFontTx/>
              <a:buNone/>
              <a:defRPr/>
            </a:pPr>
            <a:r>
              <a:rPr lang="en-US" altLang="en-US" sz="2000" dirty="0" smtClean="0">
                <a:solidFill>
                  <a:schemeClr val="tx2"/>
                </a:solidFill>
                <a:latin typeface="Arial" charset="0"/>
              </a:rPr>
              <a:t>You need two </a:t>
            </a:r>
            <a:r>
              <a:rPr lang="en-US" altLang="en-US" sz="2000" dirty="0" err="1" smtClean="0">
                <a:solidFill>
                  <a:schemeClr val="tx2"/>
                </a:solidFill>
                <a:latin typeface="Arial" charset="0"/>
              </a:rPr>
              <a:t>tRNAs</a:t>
            </a:r>
            <a:r>
              <a:rPr lang="en-US" altLang="en-US" sz="2000" dirty="0" smtClean="0">
                <a:solidFill>
                  <a:schemeClr val="tx2"/>
                </a:solidFill>
                <a:latin typeface="Arial" charset="0"/>
              </a:rPr>
              <a:t> for methionine because 1 is used only for initiation and the other is used only for elongation.  Therefore 32 is the minimum necessary.  </a:t>
            </a:r>
          </a:p>
          <a:p>
            <a:pPr marL="0" indent="0">
              <a:spcBef>
                <a:spcPct val="0"/>
              </a:spcBef>
              <a:buFontTx/>
              <a:buNone/>
              <a:defRPr/>
            </a:pPr>
            <a:endParaRPr lang="en-US" altLang="en-US" sz="2000" dirty="0" smtClean="0">
              <a:solidFill>
                <a:schemeClr val="tx2"/>
              </a:solidFill>
              <a:latin typeface="Arial" charset="0"/>
            </a:endParaRPr>
          </a:p>
          <a:p>
            <a:pPr>
              <a:spcBef>
                <a:spcPct val="0"/>
              </a:spcBef>
              <a:buFontTx/>
              <a:buNone/>
              <a:defRPr/>
            </a:pPr>
            <a:endParaRPr lang="en-US" altLang="en-US" sz="2000" dirty="0" smtClean="0">
              <a:solidFill>
                <a:schemeClr val="tx2"/>
              </a:solidFill>
              <a:latin typeface="Arial" charset="0"/>
            </a:endParaRPr>
          </a:p>
        </p:txBody>
      </p:sp>
      <p:pic>
        <p:nvPicPr>
          <p:cNvPr id="133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979488"/>
            <a:ext cx="53895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33639"/>
            <a:ext cx="7772400" cy="956961"/>
          </a:xfrm>
        </p:spPr>
        <p:txBody>
          <a:bodyPr/>
          <a:lstStyle/>
          <a:p>
            <a:r>
              <a:rPr lang="en-US" dirty="0" err="1" smtClean="0"/>
              <a:t>tRNA</a:t>
            </a:r>
            <a:r>
              <a:rPr lang="en-US" dirty="0" smtClean="0"/>
              <a:t> Activation</a:t>
            </a:r>
            <a:endParaRPr lang="en-US" dirty="0"/>
          </a:p>
        </p:txBody>
      </p:sp>
      <p:sp>
        <p:nvSpPr>
          <p:cNvPr id="162819" name="Rectangle 3"/>
          <p:cNvSpPr>
            <a:spLocks noGrp="1" noChangeArrowheads="1"/>
          </p:cNvSpPr>
          <p:nvPr>
            <p:ph idx="1"/>
          </p:nvPr>
        </p:nvSpPr>
        <p:spPr>
          <a:xfrm>
            <a:off x="304800" y="1066800"/>
            <a:ext cx="5410200" cy="4114800"/>
          </a:xfrm>
        </p:spPr>
        <p:txBody>
          <a:bodyPr/>
          <a:lstStyle/>
          <a:p>
            <a:r>
              <a:rPr lang="en-US" dirty="0" smtClean="0"/>
              <a:t>How to match the correct </a:t>
            </a:r>
            <a:r>
              <a:rPr lang="en-US" dirty="0" err="1" smtClean="0"/>
              <a:t>tRNA</a:t>
            </a:r>
            <a:r>
              <a:rPr lang="en-US" dirty="0" smtClean="0"/>
              <a:t> and AA?</a:t>
            </a:r>
          </a:p>
          <a:p>
            <a:pPr lvl="1"/>
            <a:r>
              <a:rPr lang="en-US" dirty="0" err="1" smtClean="0"/>
              <a:t>Aminoacyl-tRNA</a:t>
            </a:r>
            <a:r>
              <a:rPr lang="en-US" dirty="0" smtClean="0"/>
              <a:t> </a:t>
            </a:r>
            <a:r>
              <a:rPr lang="en-US" dirty="0" err="1" smtClean="0"/>
              <a:t>synthetase</a:t>
            </a:r>
            <a:endParaRPr lang="en-US" dirty="0"/>
          </a:p>
        </p:txBody>
      </p:sp>
      <p:pic>
        <p:nvPicPr>
          <p:cNvPr id="2" name="Picture 1" descr="figure_18_11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28188"/>
            <a:ext cx="4800600" cy="3525012"/>
          </a:xfrm>
          <a:prstGeom prst="rect">
            <a:avLst/>
          </a:prstGeom>
        </p:spPr>
      </p:pic>
      <p:pic>
        <p:nvPicPr>
          <p:cNvPr id="3" name="Picture 2" descr="figure_18_11_02 modifi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799" y="838200"/>
            <a:ext cx="3786659" cy="5948069"/>
          </a:xfrm>
          <a:prstGeom prst="rect">
            <a:avLst/>
          </a:prstGeom>
        </p:spPr>
      </p:pic>
    </p:spTree>
    <p:extLst>
      <p:ext uri="{BB962C8B-B14F-4D97-AF65-F5344CB8AC3E}">
        <p14:creationId xmlns:p14="http://schemas.microsoft.com/office/powerpoint/2010/main" val="186927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5562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304800" y="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sz="3600" b="1" dirty="0" smtClean="0"/>
              <a:t>The ribosome does not check if the correct amino acid is on a </a:t>
            </a:r>
            <a:r>
              <a:rPr lang="en-US" altLang="en-US" sz="3600" b="1" dirty="0" err="1" smtClean="0"/>
              <a:t>tRNA</a:t>
            </a:r>
            <a:r>
              <a:rPr lang="en-US" altLang="en-US" sz="3600" b="1" dirty="0" smtClean="0"/>
              <a:t>.</a:t>
            </a:r>
            <a:endParaRPr lang="en-US" altLang="en-US" sz="3600" b="1" dirty="0"/>
          </a:p>
        </p:txBody>
      </p:sp>
      <p:sp>
        <p:nvSpPr>
          <p:cNvPr id="2" name="TextBox 1"/>
          <p:cNvSpPr txBox="1"/>
          <p:nvPr/>
        </p:nvSpPr>
        <p:spPr>
          <a:xfrm>
            <a:off x="5867400" y="1447800"/>
            <a:ext cx="3124200" cy="4524315"/>
          </a:xfrm>
          <a:prstGeom prst="rect">
            <a:avLst/>
          </a:prstGeom>
          <a:noFill/>
        </p:spPr>
        <p:txBody>
          <a:bodyPr wrap="square" rtlCol="0">
            <a:spAutoFit/>
          </a:bodyPr>
          <a:lstStyle/>
          <a:p>
            <a:r>
              <a:rPr lang="en-US" dirty="0" smtClean="0"/>
              <a:t>When </a:t>
            </a:r>
            <a:r>
              <a:rPr lang="en-US" dirty="0" err="1" smtClean="0"/>
              <a:t>Cys</a:t>
            </a:r>
            <a:r>
              <a:rPr lang="en-US" dirty="0" smtClean="0"/>
              <a:t> on a </a:t>
            </a:r>
            <a:r>
              <a:rPr lang="en-US" dirty="0" err="1" smtClean="0"/>
              <a:t>cys-tRNA</a:t>
            </a:r>
            <a:r>
              <a:rPr lang="en-US" dirty="0" smtClean="0"/>
              <a:t> is chemically converted to Alanine by reductive desulfurization, Alanine will be inserted at </a:t>
            </a:r>
            <a:r>
              <a:rPr lang="en-US" dirty="0" err="1" smtClean="0"/>
              <a:t>Cys</a:t>
            </a:r>
            <a:r>
              <a:rPr lang="en-US" dirty="0" smtClean="0"/>
              <a:t> codons, proving that the ribosome does not check the identity of the amino acid and </a:t>
            </a:r>
            <a:r>
              <a:rPr lang="en-US" dirty="0" err="1" smtClean="0"/>
              <a:t>tRNA</a:t>
            </a:r>
            <a:r>
              <a:rPr lang="en-US" dirty="0" smtClean="0"/>
              <a:t>.</a:t>
            </a:r>
            <a:endParaRPr lang="en-US" dirty="0"/>
          </a:p>
        </p:txBody>
      </p:sp>
    </p:spTree>
    <p:extLst>
      <p:ext uri="{BB962C8B-B14F-4D97-AF65-F5344CB8AC3E}">
        <p14:creationId xmlns:p14="http://schemas.microsoft.com/office/powerpoint/2010/main" val="2473089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0800" y="66675"/>
            <a:ext cx="894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pPr algn="ctr"/>
            <a:r>
              <a:rPr lang="en-US" altLang="en-US" sz="3200" b="1"/>
              <a:t>Aminoacyl-tRNA synthetases: the “second genetic code”</a:t>
            </a:r>
          </a:p>
        </p:txBody>
      </p:sp>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4876800"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 Box 6"/>
          <p:cNvSpPr txBox="1">
            <a:spLocks noChangeArrowheads="1"/>
          </p:cNvSpPr>
          <p:nvPr/>
        </p:nvSpPr>
        <p:spPr bwMode="auto">
          <a:xfrm>
            <a:off x="685800" y="1219200"/>
            <a:ext cx="73866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pPr>
              <a:spcBef>
                <a:spcPct val="50000"/>
              </a:spcBef>
            </a:pPr>
            <a:r>
              <a:rPr lang="en-US" altLang="en-US" dirty="0"/>
              <a:t>As described earlier, ribosomes don’t provide the specificity, the </a:t>
            </a:r>
            <a:r>
              <a:rPr lang="en-US" altLang="en-US" dirty="0" err="1"/>
              <a:t>aminoacyl-tRNA</a:t>
            </a:r>
            <a:r>
              <a:rPr lang="en-US" altLang="en-US" dirty="0"/>
              <a:t> </a:t>
            </a:r>
            <a:r>
              <a:rPr lang="en-US" altLang="en-US" dirty="0" err="1"/>
              <a:t>synthetases</a:t>
            </a:r>
            <a:r>
              <a:rPr lang="en-US" altLang="en-US" dirty="0"/>
              <a:t> do.  They only produce the correct combinations of amino acid and </a:t>
            </a:r>
            <a:r>
              <a:rPr lang="en-US" altLang="en-US" dirty="0" err="1"/>
              <a:t>tRNA</a:t>
            </a:r>
            <a:r>
              <a:rPr lang="en-US" altLang="en-US" dirty="0"/>
              <a:t> by specifically recognizing the correct amino acid and </a:t>
            </a:r>
            <a:r>
              <a:rPr lang="en-US" altLang="en-US" dirty="0" err="1"/>
              <a:t>tRNA</a:t>
            </a:r>
            <a:r>
              <a:rPr lang="en-US" altLang="en-US" dirty="0"/>
              <a:t>.  </a:t>
            </a:r>
            <a:r>
              <a:rPr lang="en-US" altLang="en-US" dirty="0" smtClean="0"/>
              <a:t>These specific recognition mechanisms are called the second genetic code because without the correct combination of amino acid and </a:t>
            </a:r>
            <a:r>
              <a:rPr lang="en-US" altLang="en-US" dirty="0" err="1" smtClean="0"/>
              <a:t>tRNA</a:t>
            </a:r>
            <a:r>
              <a:rPr lang="en-US" altLang="en-US" dirty="0" smtClean="0"/>
              <a:t>, the genetic code could not be translated properly.</a:t>
            </a:r>
            <a:endParaRPr lang="en-US" altLang="en-US" dirty="0"/>
          </a:p>
        </p:txBody>
      </p:sp>
      <p:sp>
        <p:nvSpPr>
          <p:cNvPr id="6149" name="TextBox 4"/>
          <p:cNvSpPr txBox="1">
            <a:spLocks noChangeArrowheads="1"/>
          </p:cNvSpPr>
          <p:nvPr/>
        </p:nvSpPr>
        <p:spPr bwMode="auto">
          <a:xfrm>
            <a:off x="685800" y="607695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dirty="0"/>
              <a:t>Isoleucine and </a:t>
            </a:r>
            <a:r>
              <a:rPr lang="en-US" altLang="en-US" dirty="0" err="1"/>
              <a:t>Valine</a:t>
            </a:r>
            <a:r>
              <a:rPr lang="en-US" altLang="en-US" dirty="0"/>
              <a:t> are very similar, but </a:t>
            </a:r>
            <a:r>
              <a:rPr lang="en-US" altLang="en-US" dirty="0" err="1"/>
              <a:t>Valine</a:t>
            </a:r>
            <a:r>
              <a:rPr lang="en-US" altLang="en-US" dirty="0"/>
              <a:t> is slightly smaller.  </a:t>
            </a:r>
          </a:p>
        </p:txBody>
      </p:sp>
    </p:spTree>
    <p:extLst>
      <p:ext uri="{BB962C8B-B14F-4D97-AF65-F5344CB8AC3E}">
        <p14:creationId xmlns:p14="http://schemas.microsoft.com/office/powerpoint/2010/main" val="2363760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33639"/>
            <a:ext cx="7772400" cy="956961"/>
          </a:xfrm>
        </p:spPr>
        <p:txBody>
          <a:bodyPr/>
          <a:lstStyle/>
          <a:p>
            <a:r>
              <a:rPr lang="en-US" dirty="0" smtClean="0"/>
              <a:t>AA-</a:t>
            </a:r>
            <a:r>
              <a:rPr lang="en-US" dirty="0" err="1" smtClean="0"/>
              <a:t>tRNA</a:t>
            </a:r>
            <a:r>
              <a:rPr lang="en-US" dirty="0" smtClean="0"/>
              <a:t> proofreading</a:t>
            </a:r>
            <a:endParaRPr lang="en-US" dirty="0"/>
          </a:p>
        </p:txBody>
      </p:sp>
      <p:sp>
        <p:nvSpPr>
          <p:cNvPr id="162819" name="Rectangle 3"/>
          <p:cNvSpPr>
            <a:spLocks noGrp="1" noChangeArrowheads="1"/>
          </p:cNvSpPr>
          <p:nvPr>
            <p:ph idx="1"/>
          </p:nvPr>
        </p:nvSpPr>
        <p:spPr>
          <a:xfrm>
            <a:off x="152400" y="1295400"/>
            <a:ext cx="7620000" cy="2819400"/>
          </a:xfrm>
        </p:spPr>
        <p:txBody>
          <a:bodyPr/>
          <a:lstStyle/>
          <a:p>
            <a:r>
              <a:rPr lang="en-US" dirty="0" smtClean="0"/>
              <a:t>How to match the correct </a:t>
            </a:r>
            <a:r>
              <a:rPr lang="en-US" dirty="0" err="1" smtClean="0"/>
              <a:t>tRNA</a:t>
            </a:r>
            <a:r>
              <a:rPr lang="en-US" dirty="0" smtClean="0"/>
              <a:t> and AA?</a:t>
            </a:r>
          </a:p>
          <a:p>
            <a:pPr lvl="1"/>
            <a:r>
              <a:rPr lang="en-US" dirty="0" err="1" smtClean="0"/>
              <a:t>Aminoacyl-tRNA</a:t>
            </a:r>
            <a:r>
              <a:rPr lang="en-US" dirty="0" smtClean="0"/>
              <a:t> </a:t>
            </a:r>
            <a:r>
              <a:rPr lang="en-US" dirty="0" err="1" smtClean="0"/>
              <a:t>synthetase</a:t>
            </a:r>
            <a:endParaRPr lang="en-US" dirty="0" smtClean="0"/>
          </a:p>
          <a:p>
            <a:pPr lvl="1"/>
            <a:r>
              <a:rPr lang="en-US" dirty="0" smtClean="0"/>
              <a:t>Depends on interactions</a:t>
            </a:r>
          </a:p>
          <a:p>
            <a:pPr marL="457200" lvl="1" indent="0">
              <a:buNone/>
            </a:pPr>
            <a:r>
              <a:rPr lang="en-US" dirty="0" smtClean="0"/>
              <a:t>between </a:t>
            </a:r>
            <a:r>
              <a:rPr lang="en-US" dirty="0" err="1" smtClean="0"/>
              <a:t>tRNA</a:t>
            </a:r>
            <a:r>
              <a:rPr lang="en-US" dirty="0" smtClean="0"/>
              <a:t> nucleotides</a:t>
            </a:r>
          </a:p>
          <a:p>
            <a:pPr marL="457200" lvl="1" indent="0">
              <a:buNone/>
            </a:pPr>
            <a:r>
              <a:rPr lang="en-US" dirty="0"/>
              <a:t>a</a:t>
            </a:r>
            <a:r>
              <a:rPr lang="en-US" dirty="0" smtClean="0"/>
              <a:t>nd AA </a:t>
            </a:r>
          </a:p>
          <a:p>
            <a:pPr lvl="1"/>
            <a:endParaRPr lang="en-US" dirty="0"/>
          </a:p>
          <a:p>
            <a:pPr lvl="1"/>
            <a:endParaRPr lang="en-US" dirty="0" smtClean="0"/>
          </a:p>
        </p:txBody>
      </p:sp>
      <p:grpSp>
        <p:nvGrpSpPr>
          <p:cNvPr id="7" name="Group 6"/>
          <p:cNvGrpSpPr/>
          <p:nvPr/>
        </p:nvGrpSpPr>
        <p:grpSpPr>
          <a:xfrm>
            <a:off x="685800" y="2286000"/>
            <a:ext cx="8458200" cy="4546463"/>
            <a:chOff x="685800" y="2286000"/>
            <a:chExt cx="8458200" cy="4546463"/>
          </a:xfrm>
        </p:grpSpPr>
        <p:pic>
          <p:nvPicPr>
            <p:cNvPr id="4" name="Picture 3" descr="figure_18_14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410" y="2286000"/>
              <a:ext cx="3945590" cy="4546463"/>
            </a:xfrm>
            <a:prstGeom prst="rect">
              <a:avLst/>
            </a:prstGeom>
          </p:spPr>
        </p:pic>
        <p:sp>
          <p:nvSpPr>
            <p:cNvPr id="6" name="TextBox 5"/>
            <p:cNvSpPr txBox="1"/>
            <p:nvPr/>
          </p:nvSpPr>
          <p:spPr>
            <a:xfrm>
              <a:off x="685800" y="4495800"/>
              <a:ext cx="3962400" cy="1292662"/>
            </a:xfrm>
            <a:prstGeom prst="rect">
              <a:avLst/>
            </a:prstGeom>
            <a:noFill/>
          </p:spPr>
          <p:txBody>
            <a:bodyPr wrap="square" rtlCol="0">
              <a:spAutoFit/>
            </a:bodyPr>
            <a:lstStyle/>
            <a:p>
              <a:r>
                <a:rPr lang="en-US" sz="2600" dirty="0" smtClean="0">
                  <a:latin typeface="Calibri"/>
                  <a:cs typeface="Calibri"/>
                </a:rPr>
                <a:t>Amino acid binding site</a:t>
              </a:r>
            </a:p>
            <a:p>
              <a:r>
                <a:rPr lang="en-US" sz="2600" dirty="0" smtClean="0">
                  <a:latin typeface="Calibri"/>
                  <a:cs typeface="Calibri"/>
                </a:rPr>
                <a:t>-If AA too big – doesn’t fit</a:t>
              </a:r>
            </a:p>
            <a:p>
              <a:r>
                <a:rPr lang="en-US" sz="2600" dirty="0" smtClean="0">
                  <a:latin typeface="Calibri"/>
                  <a:cs typeface="Calibri"/>
                </a:rPr>
                <a:t>-If AA is too small - fits</a:t>
              </a:r>
              <a:endParaRPr lang="en-US" sz="2600" dirty="0">
                <a:latin typeface="Calibri"/>
                <a:cs typeface="Calibri"/>
              </a:endParaRPr>
            </a:p>
          </p:txBody>
        </p:sp>
      </p:grpSp>
    </p:spTree>
    <p:extLst>
      <p:ext uri="{BB962C8B-B14F-4D97-AF65-F5344CB8AC3E}">
        <p14:creationId xmlns:p14="http://schemas.microsoft.com/office/powerpoint/2010/main" val="7276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33639"/>
            <a:ext cx="7772400" cy="956961"/>
          </a:xfrm>
        </p:spPr>
        <p:txBody>
          <a:bodyPr/>
          <a:lstStyle/>
          <a:p>
            <a:r>
              <a:rPr lang="en-US" smtClean="0"/>
              <a:t>AA-</a:t>
            </a:r>
            <a:r>
              <a:rPr lang="en-US" err="1" smtClean="0"/>
              <a:t>tRNA</a:t>
            </a:r>
            <a:r>
              <a:rPr lang="en-US" smtClean="0"/>
              <a:t> proofreading</a:t>
            </a:r>
            <a:endParaRPr lang="en-US" dirty="0"/>
          </a:p>
        </p:txBody>
      </p:sp>
      <p:sp>
        <p:nvSpPr>
          <p:cNvPr id="162819" name="Rectangle 3"/>
          <p:cNvSpPr>
            <a:spLocks noGrp="1" noChangeArrowheads="1"/>
          </p:cNvSpPr>
          <p:nvPr>
            <p:ph idx="1"/>
          </p:nvPr>
        </p:nvSpPr>
        <p:spPr>
          <a:xfrm>
            <a:off x="152400" y="1295400"/>
            <a:ext cx="7620000" cy="1600200"/>
          </a:xfrm>
        </p:spPr>
        <p:txBody>
          <a:bodyPr/>
          <a:lstStyle/>
          <a:p>
            <a:r>
              <a:rPr lang="en-US" dirty="0" smtClean="0"/>
              <a:t>How to match the correct </a:t>
            </a:r>
            <a:r>
              <a:rPr lang="en-US" dirty="0" err="1" smtClean="0"/>
              <a:t>tRNA</a:t>
            </a:r>
            <a:r>
              <a:rPr lang="en-US" dirty="0" smtClean="0"/>
              <a:t> and AA?</a:t>
            </a:r>
          </a:p>
          <a:p>
            <a:pPr lvl="1"/>
            <a:r>
              <a:rPr lang="en-US" dirty="0" err="1" smtClean="0"/>
              <a:t>Aminoacyl-tRNA</a:t>
            </a:r>
            <a:r>
              <a:rPr lang="en-US" dirty="0" smtClean="0"/>
              <a:t> </a:t>
            </a:r>
            <a:r>
              <a:rPr lang="en-US" dirty="0" err="1" smtClean="0"/>
              <a:t>synthetase</a:t>
            </a:r>
            <a:endParaRPr lang="en-US" dirty="0" smtClean="0"/>
          </a:p>
          <a:p>
            <a:pPr lvl="1"/>
            <a:endParaRPr lang="en-US" dirty="0"/>
          </a:p>
        </p:txBody>
      </p:sp>
      <p:pic>
        <p:nvPicPr>
          <p:cNvPr id="2" name="Picture 1" descr="figure_18_14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150" y="2209800"/>
            <a:ext cx="3960850" cy="4648199"/>
          </a:xfrm>
          <a:prstGeom prst="rect">
            <a:avLst/>
          </a:prstGeom>
        </p:spPr>
      </p:pic>
      <p:sp>
        <p:nvSpPr>
          <p:cNvPr id="6" name="TextBox 5"/>
          <p:cNvSpPr txBox="1"/>
          <p:nvPr/>
        </p:nvSpPr>
        <p:spPr>
          <a:xfrm>
            <a:off x="685800" y="4114800"/>
            <a:ext cx="4343400" cy="1692771"/>
          </a:xfrm>
          <a:prstGeom prst="rect">
            <a:avLst/>
          </a:prstGeom>
          <a:noFill/>
        </p:spPr>
        <p:txBody>
          <a:bodyPr wrap="square" rtlCol="0">
            <a:spAutoFit/>
          </a:bodyPr>
          <a:lstStyle/>
          <a:p>
            <a:r>
              <a:rPr lang="en-US" sz="2600" dirty="0" smtClean="0">
                <a:latin typeface="Calibri"/>
                <a:cs typeface="Calibri"/>
              </a:rPr>
              <a:t>Proofreading site</a:t>
            </a:r>
          </a:p>
          <a:p>
            <a:r>
              <a:rPr lang="en-US" sz="2600" dirty="0" smtClean="0">
                <a:latin typeface="Calibri"/>
                <a:cs typeface="Calibri"/>
              </a:rPr>
              <a:t>-Correct AA – doesn’t fit</a:t>
            </a:r>
          </a:p>
          <a:p>
            <a:r>
              <a:rPr lang="en-US" sz="2600" dirty="0" smtClean="0">
                <a:latin typeface="Calibri"/>
                <a:cs typeface="Calibri"/>
              </a:rPr>
              <a:t>-If AA is too small – fits and is removed</a:t>
            </a:r>
            <a:endParaRPr lang="en-US" sz="2600" dirty="0">
              <a:latin typeface="Calibri"/>
              <a:cs typeface="Calibri"/>
            </a:endParaRPr>
          </a:p>
        </p:txBody>
      </p:sp>
    </p:spTree>
    <p:extLst>
      <p:ext uri="{BB962C8B-B14F-4D97-AF65-F5344CB8AC3E}">
        <p14:creationId xmlns:p14="http://schemas.microsoft.com/office/powerpoint/2010/main" val="982146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Macintosh HD:Applications:Microsoft Office 2004:Office:PPT_IB_SupportFiles:Images:09166_ch19_fig19.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76400" y="762000"/>
            <a:ext cx="57896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315200" y="1524000"/>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AA-AMPs that are too small are hydrolyzed</a:t>
            </a:r>
          </a:p>
        </p:txBody>
      </p:sp>
      <p:sp>
        <p:nvSpPr>
          <p:cNvPr id="8196" name="TextBox 3"/>
          <p:cNvSpPr txBox="1">
            <a:spLocks noChangeArrowheads="1"/>
          </p:cNvSpPr>
          <p:nvPr/>
        </p:nvSpPr>
        <p:spPr bwMode="auto">
          <a:xfrm>
            <a:off x="4419600" y="4800600"/>
            <a:ext cx="2286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Arial" charset="0"/>
              </a:defRPr>
            </a:lvl1pPr>
            <a:lvl2pPr marL="742950" indent="-285750">
              <a:defRPr sz="2000">
                <a:solidFill>
                  <a:schemeClr val="tx2"/>
                </a:solidFill>
                <a:latin typeface="Arial" charset="0"/>
              </a:defRPr>
            </a:lvl2pPr>
            <a:lvl3pPr marL="1143000" indent="-228600">
              <a:defRPr sz="2000">
                <a:solidFill>
                  <a:schemeClr val="tx2"/>
                </a:solidFill>
                <a:latin typeface="Arial" charset="0"/>
              </a:defRPr>
            </a:lvl3pPr>
            <a:lvl4pPr marL="1600200" indent="-228600">
              <a:defRPr sz="2000">
                <a:solidFill>
                  <a:schemeClr val="tx2"/>
                </a:solidFill>
                <a:latin typeface="Arial" charset="0"/>
              </a:defRPr>
            </a:lvl4pPr>
            <a:lvl5pPr marL="2057400" indent="-228600">
              <a:defRPr sz="2000">
                <a:solidFill>
                  <a:schemeClr val="tx2"/>
                </a:solidFill>
                <a:latin typeface="Arial" charset="0"/>
              </a:defRPr>
            </a:lvl5pPr>
            <a:lvl6pPr marL="2514600" indent="-228600" eaLnBrk="0" fontAlgn="base" hangingPunct="0">
              <a:spcBef>
                <a:spcPct val="0"/>
              </a:spcBef>
              <a:spcAft>
                <a:spcPct val="0"/>
              </a:spcAft>
              <a:defRPr sz="2000">
                <a:solidFill>
                  <a:schemeClr val="tx2"/>
                </a:solidFill>
                <a:latin typeface="Arial" charset="0"/>
              </a:defRPr>
            </a:lvl6pPr>
            <a:lvl7pPr marL="2971800" indent="-228600" eaLnBrk="0" fontAlgn="base" hangingPunct="0">
              <a:spcBef>
                <a:spcPct val="0"/>
              </a:spcBef>
              <a:spcAft>
                <a:spcPct val="0"/>
              </a:spcAft>
              <a:defRPr sz="2000">
                <a:solidFill>
                  <a:schemeClr val="tx2"/>
                </a:solidFill>
                <a:latin typeface="Arial" charset="0"/>
              </a:defRPr>
            </a:lvl7pPr>
            <a:lvl8pPr marL="3429000" indent="-228600" eaLnBrk="0" fontAlgn="base" hangingPunct="0">
              <a:spcBef>
                <a:spcPct val="0"/>
              </a:spcBef>
              <a:spcAft>
                <a:spcPct val="0"/>
              </a:spcAft>
              <a:defRPr sz="2000">
                <a:solidFill>
                  <a:schemeClr val="tx2"/>
                </a:solidFill>
                <a:latin typeface="Arial" charset="0"/>
              </a:defRPr>
            </a:lvl8pPr>
            <a:lvl9pPr marL="3886200" indent="-228600" eaLnBrk="0" fontAlgn="base" hangingPunct="0">
              <a:spcBef>
                <a:spcPct val="0"/>
              </a:spcBef>
              <a:spcAft>
                <a:spcPct val="0"/>
              </a:spcAft>
              <a:defRPr sz="2000">
                <a:solidFill>
                  <a:schemeClr val="tx2"/>
                </a:solidFill>
                <a:latin typeface="Arial" charset="0"/>
              </a:defRPr>
            </a:lvl9pPr>
          </a:lstStyle>
          <a:p>
            <a:r>
              <a:rPr lang="en-US" altLang="en-US"/>
              <a:t>Only correct AA and tRNA combination is released from the synthetase.</a:t>
            </a:r>
          </a:p>
        </p:txBody>
      </p:sp>
      <p:sp>
        <p:nvSpPr>
          <p:cNvPr id="2" name="TextBox 1"/>
          <p:cNvSpPr txBox="1"/>
          <p:nvPr/>
        </p:nvSpPr>
        <p:spPr>
          <a:xfrm>
            <a:off x="1828800" y="39469"/>
            <a:ext cx="5562600" cy="646331"/>
          </a:xfrm>
          <a:prstGeom prst="rect">
            <a:avLst/>
          </a:prstGeom>
          <a:noFill/>
        </p:spPr>
        <p:txBody>
          <a:bodyPr wrap="square" rtlCol="0">
            <a:spAutoFit/>
          </a:bodyPr>
          <a:lstStyle/>
          <a:p>
            <a:r>
              <a:rPr lang="en-US" sz="3600" dirty="0" smtClean="0"/>
              <a:t>Double sieve mechanism</a:t>
            </a:r>
            <a:endParaRPr lang="en-US" sz="3600" dirty="0"/>
          </a:p>
        </p:txBody>
      </p:sp>
    </p:spTree>
    <p:extLst>
      <p:ext uri="{BB962C8B-B14F-4D97-AF65-F5344CB8AC3E}">
        <p14:creationId xmlns:p14="http://schemas.microsoft.com/office/powerpoint/2010/main" val="3359550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2"/>
            </a:solidFill>
            <a:effectLst/>
            <a:latin typeface="Arial"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2"/>
            </a:solidFill>
            <a:effectLst/>
            <a:latin typeface="Arial" pitchFamily="-2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3700</TotalTime>
  <Words>1344</Words>
  <Application>Microsoft Office PowerPoint</Application>
  <PresentationFormat>Overhead</PresentationFormat>
  <Paragraphs>111</Paragraphs>
  <Slides>23</Slides>
  <Notes>12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Blank Presentation</vt:lpstr>
      <vt:lpstr>Lecture 18: tRNA and initiation of protein synthesis.</vt:lpstr>
      <vt:lpstr>PowerPoint Presentation</vt:lpstr>
      <vt:lpstr>Minimum number of tRNAs</vt:lpstr>
      <vt:lpstr>tRNA Activation</vt:lpstr>
      <vt:lpstr>PowerPoint Presentation</vt:lpstr>
      <vt:lpstr>PowerPoint Presentation</vt:lpstr>
      <vt:lpstr>AA-tRNA proofreading</vt:lpstr>
      <vt:lpstr>AA-tRNA proofreading</vt:lpstr>
      <vt:lpstr>PowerPoint Presentation</vt:lpstr>
      <vt:lpstr>PowerPoint Presentation</vt:lpstr>
      <vt:lpstr>PowerPoint Presentation</vt:lpstr>
      <vt:lpstr>Aminoacyl-tRNA synthetases can distinguish between tRNAs</vt:lpstr>
      <vt:lpstr>tRNAGln has identity elements in its acceptor, anticodon, and D-arms</vt:lpstr>
      <vt:lpstr>The identity elements of tRNAGln make contact with its synthetase</vt:lpstr>
      <vt:lpstr>A G3:U70 mutation in tRNACys converts it to tRNAAla  </vt:lpstr>
      <vt:lpstr>The structural basis for  post-transfer editing</vt:lpstr>
      <vt:lpstr>PowerPoint Presentation</vt:lpstr>
      <vt:lpstr>PowerPoint Presentation</vt:lpstr>
      <vt:lpstr>PowerPoint Presentation</vt:lpstr>
      <vt:lpstr>The ribosome has three  tRNA binding sites </vt:lpstr>
      <vt:lpstr>PowerPoint Presentation</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Walsh</dc:creator>
  <cp:lastModifiedBy>C Glabe</cp:lastModifiedBy>
  <cp:revision>247</cp:revision>
  <cp:lastPrinted>2005-05-25T17:41:44Z</cp:lastPrinted>
  <dcterms:created xsi:type="dcterms:W3CDTF">2009-05-21T19:02:48Z</dcterms:created>
  <dcterms:modified xsi:type="dcterms:W3CDTF">2019-05-31T16:16:24Z</dcterms:modified>
</cp:coreProperties>
</file>