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7" r:id="rId3"/>
    <p:sldId id="323" r:id="rId4"/>
    <p:sldId id="324" r:id="rId5"/>
    <p:sldId id="325" r:id="rId6"/>
    <p:sldId id="318" r:id="rId7"/>
    <p:sldId id="319" r:id="rId8"/>
    <p:sldId id="320" r:id="rId9"/>
    <p:sldId id="321" r:id="rId10"/>
    <p:sldId id="322" r:id="rId11"/>
    <p:sldId id="326" r:id="rId12"/>
    <p:sldId id="307" r:id="rId13"/>
    <p:sldId id="308" r:id="rId14"/>
    <p:sldId id="309" r:id="rId15"/>
    <p:sldId id="310" r:id="rId16"/>
    <p:sldId id="327" r:id="rId17"/>
    <p:sldId id="311" r:id="rId18"/>
    <p:sldId id="291" r:id="rId19"/>
    <p:sldId id="288" r:id="rId20"/>
    <p:sldId id="295" r:id="rId21"/>
    <p:sldId id="312" r:id="rId22"/>
    <p:sldId id="30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7167" autoAdjust="0"/>
  </p:normalViewPr>
  <p:slideViewPr>
    <p:cSldViewPr>
      <p:cViewPr varScale="1">
        <p:scale>
          <a:sx n="86" d="100"/>
          <a:sy n="86" d="100"/>
        </p:scale>
        <p:origin x="82" y="6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2AD644A0-CDDF-F142-9894-B256834EE4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36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4CD98-9E26-7845-BAB9-E62B0DFB4340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4A0-CDDF-F142-9894-B256834EE4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4A0-CDDF-F142-9894-B256834EE4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4A0-CDDF-F142-9894-B256834EE4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4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4A0-CDDF-F142-9894-B256834EE4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4606-A5C0-0D4E-B1A3-45566BFB9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138-33CE-7F47-9AFB-AE0AFFE31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468-495E-6445-A616-A1F194583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9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3DD1-683E-3A41-AFB5-08F91B633E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F53D-4CCD-D147-96BD-879FB1EC3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5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BD32-F610-DE44-9D72-F435A11C2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20D-8A6A-4D4F-A699-B7E918DC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1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049-CBAE-D44F-A11D-BCDABF88B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3563-9B91-1D42-A9A9-1C0A02C51A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E03D-4795-1246-A8E3-49AC32C08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F3DA-FB13-5C42-8B3F-E4850ECB0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219F-7337-2A44-B01E-F391722ACC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2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13 – Transcriptional Regulation and Chromatin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229600" cy="3200400"/>
          </a:xfrm>
        </p:spPr>
        <p:txBody>
          <a:bodyPr>
            <a:normAutofit fontScale="70000" lnSpcReduction="20000"/>
          </a:bodyPr>
          <a:lstStyle/>
          <a:p>
            <a:pPr marL="812800" indent="-812800">
              <a:lnSpc>
                <a:spcPct val="90000"/>
              </a:lnSpc>
              <a:buFont typeface="+mj-lt"/>
              <a:buAutoNum type="romanUcPeriod"/>
            </a:pPr>
            <a:endParaRPr lang="en-US" dirty="0"/>
          </a:p>
          <a:p>
            <a:pPr marL="812800" indent="-812800">
              <a:lnSpc>
                <a:spcPct val="90000"/>
              </a:lnSpc>
              <a:buFont typeface="+mj-lt"/>
              <a:buAutoNum type="romanUcPeriod"/>
            </a:pPr>
            <a:r>
              <a:rPr lang="en-US" dirty="0"/>
              <a:t>Combinatorial control of </a:t>
            </a:r>
            <a:r>
              <a:rPr lang="en-US" dirty="0" err="1"/>
              <a:t>of</a:t>
            </a:r>
            <a:r>
              <a:rPr lang="en-US" dirty="0"/>
              <a:t> gene expression.</a:t>
            </a:r>
          </a:p>
          <a:p>
            <a:pPr marL="812800" indent="-812800">
              <a:lnSpc>
                <a:spcPct val="90000"/>
              </a:lnSpc>
              <a:buFont typeface="+mj-lt"/>
              <a:buAutoNum type="romanUcPeriod"/>
            </a:pPr>
            <a:r>
              <a:rPr lang="en-US" dirty="0"/>
              <a:t>Transcription factor structure.</a:t>
            </a:r>
          </a:p>
          <a:p>
            <a:pPr marL="812800" indent="-812800">
              <a:lnSpc>
                <a:spcPct val="90000"/>
              </a:lnSpc>
              <a:buFont typeface="+mj-lt"/>
              <a:buAutoNum type="romanUcPeriod"/>
            </a:pPr>
            <a:r>
              <a:rPr lang="en-US" dirty="0" err="1"/>
              <a:t>Txn</a:t>
            </a:r>
            <a:r>
              <a:rPr lang="en-US" dirty="0"/>
              <a:t> Factor Modularity - Yeast 2 Hybrid</a:t>
            </a:r>
          </a:p>
          <a:p>
            <a:pPr marL="1212850" lvl="1" indent="-812800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Protein-Protein interactions </a:t>
            </a:r>
          </a:p>
          <a:p>
            <a:pPr marL="1612900" lvl="2" indent="-812800">
              <a:lnSpc>
                <a:spcPct val="90000"/>
              </a:lnSpc>
              <a:buFont typeface="+mj-lt"/>
              <a:buAutoNum type="arabicPeriod"/>
            </a:pPr>
            <a:r>
              <a:rPr lang="en-US" dirty="0" err="1"/>
              <a:t>Immunoprecipitation</a:t>
            </a:r>
            <a:endParaRPr lang="en-US" dirty="0"/>
          </a:p>
          <a:p>
            <a:pPr marL="1612900" lvl="2" indent="-8128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Western blot</a:t>
            </a:r>
          </a:p>
          <a:p>
            <a:pPr marL="571500" indent="-571500">
              <a:lnSpc>
                <a:spcPct val="90000"/>
              </a:lnSpc>
              <a:buAutoNum type="romanUcPeriod" startAt="2"/>
            </a:pPr>
            <a:r>
              <a:rPr lang="en-US" dirty="0"/>
              <a:t>DNA Packaging and Transcription</a:t>
            </a:r>
          </a:p>
          <a:p>
            <a:pPr marL="571500" indent="-571500">
              <a:lnSpc>
                <a:spcPct val="90000"/>
              </a:lnSpc>
              <a:buAutoNum type="romanUcPeriod" startAt="2"/>
            </a:pPr>
            <a:r>
              <a:rPr lang="en-US" dirty="0"/>
              <a:t>Types of Modifications</a:t>
            </a:r>
          </a:p>
          <a:p>
            <a:pPr marL="1212850" lvl="1" indent="-8128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Acetylation</a:t>
            </a:r>
          </a:p>
          <a:p>
            <a:pPr marL="1212850" lvl="1" indent="-812800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Methylation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838200"/>
            <a:ext cx="7467599" cy="5503942"/>
            <a:chOff x="2373549" y="3200400"/>
            <a:chExt cx="4789251" cy="3476174"/>
          </a:xfrm>
        </p:grpSpPr>
        <p:pic>
          <p:nvPicPr>
            <p:cNvPr id="3" name="Picture 2" descr="figure_19_2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549" y="3200400"/>
              <a:ext cx="4789251" cy="321564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352800" y="6365557"/>
              <a:ext cx="30480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Calibri"/>
                  <a:cs typeface="Calibri"/>
                </a:rPr>
                <a:t>3. Helix loop helix Motif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Txn Factors and DNA – Structure!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5FC884-9B7E-4C6D-A5BA-2A959356382A}"/>
              </a:ext>
            </a:extLst>
          </p:cNvPr>
          <p:cNvSpPr txBox="1"/>
          <p:nvPr/>
        </p:nvSpPr>
        <p:spPr>
          <a:xfrm>
            <a:off x="228600" y="22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Transcription Factors Have Two </a:t>
            </a:r>
          </a:p>
          <a:p>
            <a:pPr algn="ctr"/>
            <a:r>
              <a:rPr lang="en-US" sz="3600" dirty="0"/>
              <a:t>Modular Domains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391F9C-78EE-4C02-AF27-C3B51A0BC2A9}"/>
              </a:ext>
            </a:extLst>
          </p:cNvPr>
          <p:cNvSpPr/>
          <p:nvPr/>
        </p:nvSpPr>
        <p:spPr>
          <a:xfrm>
            <a:off x="609600" y="2514600"/>
            <a:ext cx="3962400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B143B8-EE48-4C83-88A1-5B0547FE76E3}"/>
              </a:ext>
            </a:extLst>
          </p:cNvPr>
          <p:cNvSpPr/>
          <p:nvPr/>
        </p:nvSpPr>
        <p:spPr>
          <a:xfrm>
            <a:off x="4572000" y="2514600"/>
            <a:ext cx="39624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B04B4-5A4B-4C5A-9590-A9C952A8B3FD}"/>
              </a:ext>
            </a:extLst>
          </p:cNvPr>
          <p:cNvSpPr txBox="1"/>
          <p:nvPr/>
        </p:nvSpPr>
        <p:spPr>
          <a:xfrm>
            <a:off x="762000" y="2667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 DNA Binding</a:t>
            </a:r>
          </a:p>
          <a:p>
            <a:r>
              <a:rPr lang="en-US" dirty="0"/>
              <a:t>Domain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7C4E7-0B52-4DE3-9357-0B67F495054A}"/>
              </a:ext>
            </a:extLst>
          </p:cNvPr>
          <p:cNvSpPr txBox="1"/>
          <p:nvPr/>
        </p:nvSpPr>
        <p:spPr>
          <a:xfrm>
            <a:off x="4800600" y="26670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 Activation / Repression domain that binds to proteins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CB927-6C0D-49AD-974B-0AD6EBB7E144}"/>
              </a:ext>
            </a:extLst>
          </p:cNvPr>
          <p:cNvSpPr txBox="1"/>
          <p:nvPr/>
        </p:nvSpPr>
        <p:spPr>
          <a:xfrm>
            <a:off x="762000" y="4572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members of a </a:t>
            </a:r>
            <a:r>
              <a:rPr lang="en-US" dirty="0" err="1"/>
              <a:t>txn</a:t>
            </a:r>
            <a:r>
              <a:rPr lang="en-US" dirty="0"/>
              <a:t> factor family bind to different DNA sequences and interact with different proteins, like RNA polymerase or co-repressors. This facilitates the evolution of new transcription regulators.</a:t>
            </a:r>
          </a:p>
        </p:txBody>
      </p:sp>
    </p:spTree>
    <p:extLst>
      <p:ext uri="{BB962C8B-B14F-4D97-AF65-F5344CB8AC3E}">
        <p14:creationId xmlns:p14="http://schemas.microsoft.com/office/powerpoint/2010/main" val="6801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Modular </a:t>
            </a:r>
            <a:r>
              <a:rPr lang="en-US" dirty="0" err="1"/>
              <a:t>Txn</a:t>
            </a:r>
            <a:r>
              <a:rPr lang="en-US" dirty="0"/>
              <a:t> Factor Domains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Because of the conserved and modular structure of transcription factors, the DNA binding domains and the Activation/Repressor domains can be mixed and matched experimentally to create new transcription factors with new specificities and functions.</a:t>
            </a:r>
          </a:p>
        </p:txBody>
      </p:sp>
      <p:pic>
        <p:nvPicPr>
          <p:cNvPr id="6" name="Picture 5" descr="figure_19_23a modifi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76" y="3810000"/>
            <a:ext cx="5297424" cy="29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Exploiting transcription factor modularity to identify protein binding pairs: Yeast 2 Hybrid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3886200" cy="1981200"/>
          </a:xfrm>
        </p:spPr>
        <p:txBody>
          <a:bodyPr/>
          <a:lstStyle/>
          <a:p>
            <a:r>
              <a:rPr lang="en-US" sz="3000" dirty="0"/>
              <a:t>Purpose – What protein(s) does Protein X bind to?</a:t>
            </a:r>
          </a:p>
        </p:txBody>
      </p:sp>
      <p:pic>
        <p:nvPicPr>
          <p:cNvPr id="4" name="Picture 3" descr="figure_07_2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1676400"/>
            <a:ext cx="4572001" cy="40681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279338"/>
            <a:ext cx="403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Bait protein – Gal4 DNA binding domain fused to Protein X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648200"/>
            <a:ext cx="403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Prey protein – Gal4 activation domain fused to Protein Y (DNA library)  </a:t>
            </a:r>
          </a:p>
        </p:txBody>
      </p:sp>
    </p:spTree>
    <p:extLst>
      <p:ext uri="{BB962C8B-B14F-4D97-AF65-F5344CB8AC3E}">
        <p14:creationId xmlns:p14="http://schemas.microsoft.com/office/powerpoint/2010/main" val="41845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err="1"/>
              <a:t>Txn</a:t>
            </a:r>
            <a:r>
              <a:rPr lang="en-US" dirty="0"/>
              <a:t> Factor Domains – Yeast 2 Hybrid</a:t>
            </a:r>
          </a:p>
        </p:txBody>
      </p:sp>
      <p:pic>
        <p:nvPicPr>
          <p:cNvPr id="3" name="Picture 2" descr="figure_07_25b modifi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4876800" cy="4968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63032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/>
                <a:cs typeface="Calibri"/>
              </a:rPr>
              <a:t>Remove plasmids from colonies expressing reporter gene and sequence to identify interacting proteins</a:t>
            </a:r>
          </a:p>
        </p:txBody>
      </p:sp>
    </p:spTree>
    <p:extLst>
      <p:ext uri="{BB962C8B-B14F-4D97-AF65-F5344CB8AC3E}">
        <p14:creationId xmlns:p14="http://schemas.microsoft.com/office/powerpoint/2010/main" val="24818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Confirm Protein/Protein binding - Immunoprecipitation</a:t>
            </a:r>
          </a:p>
        </p:txBody>
      </p:sp>
      <p:pic>
        <p:nvPicPr>
          <p:cNvPr id="4" name="Picture 3" descr="figure_07_23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577585" cy="4531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3716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epitope tag is a short piece of DNA that encodes a peptide sequence recognized by an antibody.</a:t>
            </a:r>
          </a:p>
          <a:p>
            <a:r>
              <a:rPr lang="en-US" sz="1800" dirty="0"/>
              <a:t>The epitope tag can be added to the end of any gene to allow the protein to be bound by the antibody.</a:t>
            </a:r>
          </a:p>
          <a:p>
            <a:r>
              <a:rPr lang="en-US" sz="1800" dirty="0"/>
              <a:t>To confirm that the protein-protein interaction occurs in vivo, you express the epitope tagged protein and use the antibody to pull down the tagged protein.  </a:t>
            </a:r>
          </a:p>
          <a:p>
            <a:r>
              <a:rPr lang="en-US" sz="1800" dirty="0"/>
              <a:t>Then you check if the other protein was pulled down along with the tagged protein by Western blotting.</a:t>
            </a:r>
          </a:p>
        </p:txBody>
      </p:sp>
    </p:spTree>
    <p:extLst>
      <p:ext uri="{BB962C8B-B14F-4D97-AF65-F5344CB8AC3E}">
        <p14:creationId xmlns:p14="http://schemas.microsoft.com/office/powerpoint/2010/main" val="340873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9885F-E926-4BDE-BFDC-F1CA3A60FCD6}"/>
              </a:ext>
            </a:extLst>
          </p:cNvPr>
          <p:cNvSpPr txBox="1"/>
          <p:nvPr/>
        </p:nvSpPr>
        <p:spPr>
          <a:xfrm>
            <a:off x="152400" y="6172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By RaihaT - Own work, CC BY-SA 3.0, https://commons.wikimedia.org/w/index.php?curid=32412686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96344-31B6-4540-8240-694E9976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2184"/>
            <a:ext cx="7772400" cy="4947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B5B76-94E0-4904-8E68-734335EDAA4B}"/>
              </a:ext>
            </a:extLst>
          </p:cNvPr>
          <p:cNvSpPr txBox="1"/>
          <p:nvPr/>
        </p:nvSpPr>
        <p:spPr>
          <a:xfrm>
            <a:off x="1219200" y="10102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Pull down assay to confirm specific binding.</a:t>
            </a:r>
          </a:p>
        </p:txBody>
      </p:sp>
    </p:spTree>
    <p:extLst>
      <p:ext uri="{BB962C8B-B14F-4D97-AF65-F5344CB8AC3E}">
        <p14:creationId xmlns:p14="http://schemas.microsoft.com/office/powerpoint/2010/main" val="26233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000" dirty="0"/>
              <a:t>Western Blot</a:t>
            </a:r>
          </a:p>
        </p:txBody>
      </p:sp>
      <p:pic>
        <p:nvPicPr>
          <p:cNvPr id="9" name="Picture 8" descr="figure_07_22a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3315123" cy="5410200"/>
          </a:xfrm>
          <a:prstGeom prst="rect">
            <a:avLst/>
          </a:prstGeom>
        </p:spPr>
      </p:pic>
      <p:pic>
        <p:nvPicPr>
          <p:cNvPr id="10" name="Picture 9" descr="figure_07_22a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4201510" cy="54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8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DNA Packaging and Transcription</a:t>
            </a:r>
          </a:p>
        </p:txBody>
      </p:sp>
      <p:pic>
        <p:nvPicPr>
          <p:cNvPr id="4" name="Picture 3" descr="figure_21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" y="2286000"/>
            <a:ext cx="9121892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10000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/>
                <a:cs typeface="Calibri"/>
              </a:rPr>
              <a:t>    </a:t>
            </a:r>
            <a:r>
              <a:rPr lang="en-US" sz="3000" dirty="0" err="1">
                <a:latin typeface="Calibri"/>
                <a:cs typeface="Calibri"/>
              </a:rPr>
              <a:t>Txn</a:t>
            </a:r>
            <a:r>
              <a:rPr lang="en-US" sz="3000" dirty="0">
                <a:latin typeface="Calibri"/>
                <a:cs typeface="Calibri"/>
              </a:rPr>
              <a:t> Repressed				      </a:t>
            </a:r>
            <a:r>
              <a:rPr lang="en-US" sz="3000" dirty="0" err="1">
                <a:latin typeface="Calibri"/>
                <a:cs typeface="Calibri"/>
              </a:rPr>
              <a:t>Txn</a:t>
            </a:r>
            <a:r>
              <a:rPr lang="en-US" sz="3000" dirty="0">
                <a:latin typeface="Calibri"/>
                <a:cs typeface="Calibri"/>
              </a:rPr>
              <a:t> Active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(condensed)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175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decondensed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953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mechanisms control chromatin structure:</a:t>
            </a:r>
          </a:p>
          <a:p>
            <a:pPr marL="457200" indent="-457200">
              <a:buAutoNum type="arabicPeriod"/>
            </a:pPr>
            <a:r>
              <a:rPr lang="en-US" dirty="0"/>
              <a:t>Nucleosome positioning on the DNA.</a:t>
            </a:r>
          </a:p>
          <a:p>
            <a:pPr marL="457200" indent="-457200">
              <a:buAutoNum type="arabicPeriod"/>
            </a:pPr>
            <a:r>
              <a:rPr lang="en-US" dirty="0"/>
              <a:t>Posttranslational modification of histones (</a:t>
            </a:r>
            <a:r>
              <a:rPr lang="en-US" dirty="0" err="1"/>
              <a:t>eg</a:t>
            </a:r>
            <a:r>
              <a:rPr lang="en-US" dirty="0"/>
              <a:t> acetylation).</a:t>
            </a:r>
          </a:p>
          <a:p>
            <a:pPr marL="457200" indent="-457200">
              <a:buAutoNum type="arabicPeriod"/>
            </a:pPr>
            <a:r>
              <a:rPr lang="en-US" dirty="0"/>
              <a:t>Substitution of specialized histone proteins.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Combinatorial Control in Gene Regulation.  </a:t>
            </a:r>
          </a:p>
        </p:txBody>
      </p:sp>
    </p:spTree>
    <p:extLst>
      <p:ext uri="{BB962C8B-B14F-4D97-AF65-F5344CB8AC3E}">
        <p14:creationId xmlns:p14="http://schemas.microsoft.com/office/powerpoint/2010/main" val="255714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0_2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05000"/>
            <a:ext cx="5638800" cy="46922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How to Alter DNA Packaging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0"/>
            <a:ext cx="2819400" cy="4114800"/>
          </a:xfrm>
        </p:spPr>
        <p:txBody>
          <a:bodyPr/>
          <a:lstStyle/>
          <a:p>
            <a:r>
              <a:rPr lang="en-US" dirty="0"/>
              <a:t>Chromatin Remodeling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Be able to diagram a Eukaryotic regulatory region that displays combinatorial control.  </a:t>
            </a:r>
          </a:p>
          <a:p>
            <a:r>
              <a:rPr lang="en-US" sz="2800" dirty="0"/>
              <a:t>Be able to cartoon a yeast 2 hybrid experiment to identify what proteins interact with a protein of interest</a:t>
            </a:r>
          </a:p>
          <a:p>
            <a:r>
              <a:rPr lang="en-US" sz="2800" dirty="0"/>
              <a:t>Be able to cartoon an </a:t>
            </a:r>
            <a:r>
              <a:rPr lang="en-US" sz="2800" dirty="0" err="1"/>
              <a:t>immunoprecipitation</a:t>
            </a:r>
            <a:r>
              <a:rPr lang="en-US" sz="2800" dirty="0"/>
              <a:t> experiment and draw conclusions from IP data </a:t>
            </a:r>
          </a:p>
          <a:p>
            <a:r>
              <a:rPr lang="en-US" sz="2800" dirty="0"/>
              <a:t>Be able to explain how condensation of chromatin affects transcription.  Know the means by which the cell alters chromatin condensation.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How to Alter DNA Packaging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057400"/>
            <a:ext cx="3048000" cy="4114800"/>
          </a:xfrm>
        </p:spPr>
        <p:txBody>
          <a:bodyPr/>
          <a:lstStyle/>
          <a:p>
            <a:r>
              <a:rPr lang="en-US" dirty="0"/>
              <a:t>Histone tail modifications</a:t>
            </a:r>
          </a:p>
        </p:txBody>
      </p:sp>
      <p:pic>
        <p:nvPicPr>
          <p:cNvPr id="5" name="Picture 4" descr="figure_10_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6400"/>
            <a:ext cx="6019800" cy="48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1295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Amino terminal “tails”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96200" y="1828800"/>
            <a:ext cx="1066800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43800" y="1828800"/>
            <a:ext cx="152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29400" y="1828800"/>
            <a:ext cx="7366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4800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Numbers refer to specific amino acid locations that are modified.</a:t>
            </a:r>
          </a:p>
        </p:txBody>
      </p:sp>
    </p:spTree>
    <p:extLst>
      <p:ext uri="{BB962C8B-B14F-4D97-AF65-F5344CB8AC3E}">
        <p14:creationId xmlns:p14="http://schemas.microsoft.com/office/powerpoint/2010/main" val="171089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3961964"/>
          </a:xfr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8349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How to Alter DNA Packaging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Histone N-terminal tails mediate </a:t>
            </a:r>
            <a:r>
              <a:rPr lang="en-US" dirty="0" err="1"/>
              <a:t>internucleosome</a:t>
            </a:r>
            <a:r>
              <a:rPr lang="en-US" dirty="0"/>
              <a:t> contacts, which is controlled by the modification state of the tails.</a:t>
            </a:r>
          </a:p>
        </p:txBody>
      </p:sp>
    </p:spTree>
    <p:extLst>
      <p:ext uri="{BB962C8B-B14F-4D97-AF65-F5344CB8AC3E}">
        <p14:creationId xmlns:p14="http://schemas.microsoft.com/office/powerpoint/2010/main" val="1613219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How to Alter DNA Packaging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3182"/>
            <a:ext cx="8686800" cy="8612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Euchromatin				Heterochromatin</a:t>
            </a:r>
          </a:p>
          <a:p>
            <a:pPr marL="0" indent="0">
              <a:buNone/>
            </a:pPr>
            <a:r>
              <a:rPr lang="en-US" dirty="0"/>
              <a:t>(Transcriptionally active)		   (Inactive)</a:t>
            </a:r>
          </a:p>
        </p:txBody>
      </p:sp>
      <p:pic>
        <p:nvPicPr>
          <p:cNvPr id="2" name="Picture 1" descr="figure_10_26 modifi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" y="2895600"/>
            <a:ext cx="9110412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562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</a:t>
            </a:r>
            <a:r>
              <a:rPr lang="en-US" b="1" dirty="0"/>
              <a:t>general</a:t>
            </a:r>
            <a:r>
              <a:rPr lang="en-US" dirty="0"/>
              <a:t> rules – not always the case!</a:t>
            </a:r>
          </a:p>
          <a:p>
            <a:r>
              <a:rPr lang="en-US" dirty="0"/>
              <a:t>The real rules are much more complicated because the specific modification at the specific location matters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28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Acetyl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230447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Methyl group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95400" y="2673805"/>
            <a:ext cx="228600" cy="374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76400" y="2673805"/>
            <a:ext cx="152400" cy="221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81800" y="2784702"/>
            <a:ext cx="228600" cy="644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62800" y="2784702"/>
            <a:ext cx="190500" cy="644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6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4882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Combinatorial Control in Gene Regulation.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791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Eukaryotic promoters usually contain binding sites for multiple transcription factors that all contribute to gene regulation.  </a:t>
            </a:r>
          </a:p>
        </p:txBody>
      </p:sp>
    </p:spTree>
    <p:extLst>
      <p:ext uri="{BB962C8B-B14F-4D97-AF65-F5344CB8AC3E}">
        <p14:creationId xmlns:p14="http://schemas.microsoft.com/office/powerpoint/2010/main" val="195397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600200"/>
            <a:ext cx="8534400" cy="1932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Combinatorial Control in Gene Regulation.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091" y="3810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same regulatory proteins and DNA binding sites are used in different combinations to differentially regulate many genes.  This provides a greater complexity and finer control to gene expression and utilizes a smaller number of factors to regulate more genes.</a:t>
            </a:r>
          </a:p>
        </p:txBody>
      </p:sp>
    </p:spTree>
    <p:extLst>
      <p:ext uri="{BB962C8B-B14F-4D97-AF65-F5344CB8AC3E}">
        <p14:creationId xmlns:p14="http://schemas.microsoft.com/office/powerpoint/2010/main" val="268594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Combinatorial Control of GAL  Gene Expression.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4010"/>
            <a:ext cx="3857763" cy="6333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3400"/>
            <a:ext cx="501250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Txn</a:t>
            </a:r>
            <a:r>
              <a:rPr lang="en-US" dirty="0"/>
              <a:t> Factors bind specifically to DNA</a:t>
            </a:r>
          </a:p>
        </p:txBody>
      </p:sp>
      <p:pic>
        <p:nvPicPr>
          <p:cNvPr id="5" name="Picture 4" descr="F2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20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172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</a:rPr>
              <a:t>TFIIIA Transcription Factor complex</a:t>
            </a:r>
          </a:p>
        </p:txBody>
      </p:sp>
    </p:spTree>
    <p:extLst>
      <p:ext uri="{BB962C8B-B14F-4D97-AF65-F5344CB8AC3E}">
        <p14:creationId xmlns:p14="http://schemas.microsoft.com/office/powerpoint/2010/main" val="8040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dirty="0" err="1"/>
              <a:t>Txn</a:t>
            </a:r>
            <a:r>
              <a:rPr lang="en-US" sz="3200" dirty="0"/>
              <a:t> Factors recognize unique atomic features of the base pairs in the major and minor grooves.</a:t>
            </a:r>
          </a:p>
        </p:txBody>
      </p:sp>
      <p:pic>
        <p:nvPicPr>
          <p:cNvPr id="3" name="Picture 2" descr="figure_19_1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534400" cy="3675888"/>
          </a:xfrm>
          <a:prstGeom prst="rect">
            <a:avLst/>
          </a:prstGeom>
        </p:spPr>
      </p:pic>
      <p:pic>
        <p:nvPicPr>
          <p:cNvPr id="4" name="Picture 3" descr="figure_19_15b modifi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169474"/>
            <a:ext cx="2031743" cy="17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Txn</a:t>
            </a:r>
            <a:r>
              <a:rPr lang="en-US" dirty="0"/>
              <a:t> factors typically to function as dimers</a:t>
            </a:r>
          </a:p>
        </p:txBody>
      </p:sp>
      <p:pic>
        <p:nvPicPr>
          <p:cNvPr id="6" name="Picture 5" descr="figure_19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956816"/>
            <a:ext cx="8194963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1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Txn</a:t>
            </a:r>
            <a:r>
              <a:rPr lang="en-US" dirty="0"/>
              <a:t> Factors belong to different protein structure families.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400" y="1488757"/>
            <a:ext cx="3581399" cy="3997643"/>
            <a:chOff x="533400" y="1295400"/>
            <a:chExt cx="3581399" cy="3997643"/>
          </a:xfrm>
        </p:grpSpPr>
        <p:pic>
          <p:nvPicPr>
            <p:cNvPr id="7" name="Picture 6" descr="figure_19_1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295400"/>
              <a:ext cx="3110132" cy="35274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3400" y="4800600"/>
              <a:ext cx="35813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Calibri"/>
                  <a:cs typeface="Calibri"/>
                </a:rPr>
                <a:t>1. Homeodomain Motif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0600" y="1488757"/>
            <a:ext cx="4191000" cy="3997643"/>
            <a:chOff x="4800600" y="1295400"/>
            <a:chExt cx="4191000" cy="3997643"/>
          </a:xfrm>
        </p:grpSpPr>
        <p:pic>
          <p:nvPicPr>
            <p:cNvPr id="9" name="Picture 8" descr="figure_19_19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295400"/>
              <a:ext cx="4191000" cy="352343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34000" y="4800600"/>
              <a:ext cx="3429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Calibri"/>
                  <a:cs typeface="Calibri"/>
                </a:rPr>
                <a:t>2. Leucine Zipper Motif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4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12706</TotalTime>
  <Words>711</Words>
  <Application>Microsoft Office PowerPoint</Application>
  <PresentationFormat>On-screen Show (4:3)</PresentationFormat>
  <Paragraphs>82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Lecture 13 – Transcriptional Regulation and Chromatin</vt:lpstr>
      <vt:lpstr>Learning Goals</vt:lpstr>
      <vt:lpstr>PowerPoint Presentation</vt:lpstr>
      <vt:lpstr>PowerPoint Presentation</vt:lpstr>
      <vt:lpstr>PowerPoint Presentation</vt:lpstr>
      <vt:lpstr>Txn Factors bind specifically to DNA</vt:lpstr>
      <vt:lpstr>Txn Factors recognize unique atomic features of the base pairs in the major and minor grooves.</vt:lpstr>
      <vt:lpstr>Txn factors typically to function as dimers</vt:lpstr>
      <vt:lpstr>Txn Factors belong to different protein structure families.</vt:lpstr>
      <vt:lpstr>PowerPoint Presentation</vt:lpstr>
      <vt:lpstr>PowerPoint Presentation</vt:lpstr>
      <vt:lpstr>Modular Txn Factor Domains</vt:lpstr>
      <vt:lpstr>Exploiting transcription factor modularity to identify protein binding pairs: Yeast 2 Hybrid system</vt:lpstr>
      <vt:lpstr>Txn Factor Domains – Yeast 2 Hybrid</vt:lpstr>
      <vt:lpstr>Confirm Protein/Protein binding - Immunoprecipitation</vt:lpstr>
      <vt:lpstr>PowerPoint Presentation</vt:lpstr>
      <vt:lpstr>Western Blot</vt:lpstr>
      <vt:lpstr>DNA Packaging and Transcription</vt:lpstr>
      <vt:lpstr>How to Alter DNA Packaging</vt:lpstr>
      <vt:lpstr>How to Alter DNA Packaging</vt:lpstr>
      <vt:lpstr>PowerPoint Presentation</vt:lpstr>
      <vt:lpstr>How to Alter DNA Packaging</vt:lpstr>
    </vt:vector>
  </TitlesOfParts>
  <Company>Office 2004 Test Drive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BIMM100</dc:title>
  <dc:creator>Office 2004 Test Drive User</dc:creator>
  <cp:lastModifiedBy>C Glabe</cp:lastModifiedBy>
  <cp:revision>120</cp:revision>
  <dcterms:created xsi:type="dcterms:W3CDTF">2012-08-27T15:45:04Z</dcterms:created>
  <dcterms:modified xsi:type="dcterms:W3CDTF">2020-05-12T18:19:14Z</dcterms:modified>
</cp:coreProperties>
</file>