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1"/>
  </p:notesMasterIdLst>
  <p:sldIdLst>
    <p:sldId id="256" r:id="rId2"/>
    <p:sldId id="267" r:id="rId3"/>
    <p:sldId id="348" r:id="rId4"/>
    <p:sldId id="349" r:id="rId5"/>
    <p:sldId id="350" r:id="rId6"/>
    <p:sldId id="351" r:id="rId7"/>
    <p:sldId id="352" r:id="rId8"/>
    <p:sldId id="353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08" r:id="rId18"/>
    <p:sldId id="331" r:id="rId19"/>
    <p:sldId id="310" r:id="rId20"/>
    <p:sldId id="338" r:id="rId21"/>
    <p:sldId id="332" r:id="rId22"/>
    <p:sldId id="312" r:id="rId23"/>
    <p:sldId id="313" r:id="rId24"/>
    <p:sldId id="334" r:id="rId25"/>
    <p:sldId id="333" r:id="rId26"/>
    <p:sldId id="314" r:id="rId27"/>
    <p:sldId id="339" r:id="rId28"/>
    <p:sldId id="320" r:id="rId29"/>
    <p:sldId id="32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87167" autoAdjust="0"/>
  </p:normalViewPr>
  <p:slideViewPr>
    <p:cSldViewPr>
      <p:cViewPr varScale="1">
        <p:scale>
          <a:sx n="64" d="100"/>
          <a:sy n="64" d="100"/>
        </p:scale>
        <p:origin x="67" y="11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fld id="{2AD644A0-CDDF-F142-9894-B256834EE4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47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64CD98-9E26-7845-BAB9-E62B0DFB4340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44A0-CDDF-F142-9894-B256834EE4C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D644A0-CDDF-F142-9894-B256834EE4C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570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7282D-69DB-D148-9A02-24637B988FF0}" type="slidenum">
              <a:rPr lang="en-US"/>
              <a:pPr/>
              <a:t>28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7282D-69DB-D148-9A02-24637B988FF0}" type="slidenum">
              <a:rPr lang="en-US"/>
              <a:pPr/>
              <a:t>29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74606-A5C0-0D4E-B1A3-45566BFB93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48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3F138-33CE-7F47-9AFB-AE0AFFE314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012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7A468-495E-6445-A616-A1F1945830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7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83DD1-683E-3A41-AFB5-08F91B633E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F53D-4CCD-D147-96BD-879FB1EC30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57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ABD32-F610-DE44-9D72-F435A11C28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8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C620D-8A6A-4D4F-A699-B7E918DC8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05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9049-CBAE-D44F-A11D-BCDABF88B4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63563-9B91-1D42-A9A9-1C0A02C51A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71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0E03D-4795-1246-A8E3-49AC32C08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8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CF3DA-FB13-5C42-8B3F-E4850ECB0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47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7219F-7337-2A44-B01E-F391722ACC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59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89916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Lecture 14 – </a:t>
            </a:r>
            <a:r>
              <a:rPr lang="en-US" sz="3600" dirty="0"/>
              <a:t>Epigenetic Inheritance,</a:t>
            </a:r>
            <a:r>
              <a:rPr lang="en-US" sz="4000" dirty="0"/>
              <a:t> mRNA processing and transport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812800" indent="-812800">
              <a:lnSpc>
                <a:spcPct val="90000"/>
              </a:lnSpc>
              <a:buFont typeface="Arial" charset="0"/>
              <a:buAutoNum type="romanUcPeriod"/>
            </a:pPr>
            <a:r>
              <a:rPr lang="en-US" dirty="0"/>
              <a:t>Epigenetic Inheritance </a:t>
            </a:r>
          </a:p>
          <a:p>
            <a:pPr marL="812800" indent="-812800">
              <a:lnSpc>
                <a:spcPct val="90000"/>
              </a:lnSpc>
              <a:buFont typeface="Arial" charset="0"/>
              <a:buAutoNum type="romanUcPeriod"/>
            </a:pPr>
            <a:r>
              <a:rPr lang="en-US" dirty="0"/>
              <a:t>5’ cap </a:t>
            </a:r>
          </a:p>
          <a:p>
            <a:pPr marL="1212850" lvl="1" indent="-812800">
              <a:lnSpc>
                <a:spcPct val="90000"/>
              </a:lnSpc>
              <a:buFont typeface="+mj-lt"/>
              <a:buAutoNum type="alphaUcPeriod"/>
            </a:pPr>
            <a:r>
              <a:rPr lang="en-US" dirty="0"/>
              <a:t>Function of cap</a:t>
            </a:r>
          </a:p>
          <a:p>
            <a:pPr marL="1212850" lvl="1" indent="-812800">
              <a:lnSpc>
                <a:spcPct val="90000"/>
              </a:lnSpc>
              <a:buFont typeface="+mj-lt"/>
              <a:buAutoNum type="alphaUcPeriod"/>
            </a:pPr>
            <a:r>
              <a:rPr lang="en-US" dirty="0"/>
              <a:t>Steps of cap addition</a:t>
            </a:r>
          </a:p>
          <a:p>
            <a:pPr marL="812800" indent="-812800">
              <a:lnSpc>
                <a:spcPct val="90000"/>
              </a:lnSpc>
              <a:buFont typeface="Arial" charset="0"/>
              <a:buAutoNum type="romanUcPeriod"/>
            </a:pPr>
            <a:r>
              <a:rPr lang="en-US" dirty="0"/>
              <a:t>RNA splicing</a:t>
            </a:r>
          </a:p>
          <a:p>
            <a:pPr marL="1212850" lvl="1" indent="-812800">
              <a:lnSpc>
                <a:spcPct val="90000"/>
              </a:lnSpc>
              <a:buFont typeface="+mj-lt"/>
              <a:buAutoNum type="alphaUcPeriod"/>
            </a:pPr>
            <a:r>
              <a:rPr lang="en-US" dirty="0"/>
              <a:t>Function of splicing</a:t>
            </a:r>
          </a:p>
          <a:p>
            <a:pPr marL="1212850" lvl="1" indent="-812800">
              <a:lnSpc>
                <a:spcPct val="90000"/>
              </a:lnSpc>
              <a:buFont typeface="+mj-lt"/>
              <a:buAutoNum type="alphaUcPeriod"/>
            </a:pPr>
            <a:r>
              <a:rPr lang="en-US" dirty="0"/>
              <a:t>RNA </a:t>
            </a:r>
            <a:r>
              <a:rPr lang="en-US" dirty="0" err="1"/>
              <a:t>Seq</a:t>
            </a:r>
            <a:endParaRPr lang="en-US" dirty="0"/>
          </a:p>
          <a:p>
            <a:pPr marL="1212850" lvl="1" indent="-812800">
              <a:lnSpc>
                <a:spcPct val="90000"/>
              </a:lnSpc>
              <a:buFont typeface="+mj-lt"/>
              <a:buAutoNum type="alphaUcPeriod"/>
            </a:pPr>
            <a:r>
              <a:rPr lang="en-US" dirty="0"/>
              <a:t>Mechanism of splicing</a:t>
            </a:r>
          </a:p>
          <a:p>
            <a:pPr marL="812800" indent="-812800">
              <a:lnSpc>
                <a:spcPct val="90000"/>
              </a:lnSpc>
              <a:buFont typeface="Arial" charset="0"/>
              <a:buAutoNum type="romanUcPeriod"/>
            </a:pPr>
            <a:r>
              <a:rPr lang="en-US" dirty="0"/>
              <a:t>Poly A tail</a:t>
            </a:r>
          </a:p>
          <a:p>
            <a:pPr marL="1212850" lvl="1" indent="-812800">
              <a:lnSpc>
                <a:spcPct val="90000"/>
              </a:lnSpc>
              <a:buFont typeface="+mj-lt"/>
              <a:buAutoNum type="alphaUcPeriod"/>
            </a:pPr>
            <a:r>
              <a:rPr lang="en-US" dirty="0"/>
              <a:t>Function of tail</a:t>
            </a:r>
          </a:p>
          <a:p>
            <a:pPr marL="1212850" lvl="1" indent="-812800">
              <a:lnSpc>
                <a:spcPct val="90000"/>
              </a:lnSpc>
              <a:buFont typeface="+mj-lt"/>
              <a:buAutoNum type="alphaUcPeriod"/>
            </a:pPr>
            <a:r>
              <a:rPr lang="en-US" dirty="0"/>
              <a:t>Steps of addition</a:t>
            </a:r>
          </a:p>
          <a:p>
            <a:pPr marL="812800" indent="-812800">
              <a:lnSpc>
                <a:spcPct val="90000"/>
              </a:lnSpc>
              <a:buFont typeface="Arial" charset="0"/>
              <a:buAutoNum type="romanUcPeriod"/>
            </a:pPr>
            <a:r>
              <a:rPr lang="en-US" dirty="0"/>
              <a:t>mRNA export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52400" y="2286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Gene Inactivation by Histone </a:t>
            </a:r>
            <a:r>
              <a:rPr lang="en-US" sz="3600" dirty="0" err="1"/>
              <a:t>Deacetylation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696" y="915156"/>
            <a:ext cx="5226304" cy="58117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5240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Decondensation</a:t>
            </a:r>
            <a:r>
              <a:rPr lang="en-US" dirty="0"/>
              <a:t> also exposes binding sites for repressors.</a:t>
            </a:r>
          </a:p>
        </p:txBody>
      </p:sp>
    </p:spTree>
    <p:extLst>
      <p:ext uri="{BB962C8B-B14F-4D97-AF65-F5344CB8AC3E}">
        <p14:creationId xmlns:p14="http://schemas.microsoft.com/office/powerpoint/2010/main" val="361229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52400" y="2286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Gene Inactivation by Histone </a:t>
            </a:r>
            <a:r>
              <a:rPr lang="en-US" sz="3600" dirty="0" err="1"/>
              <a:t>Deacetylation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52352"/>
            <a:ext cx="5507736" cy="57745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3716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Corepressor recruits HDAC to chromatin.</a:t>
            </a:r>
          </a:p>
        </p:txBody>
      </p:sp>
    </p:spTree>
    <p:extLst>
      <p:ext uri="{BB962C8B-B14F-4D97-AF65-F5344CB8AC3E}">
        <p14:creationId xmlns:p14="http://schemas.microsoft.com/office/powerpoint/2010/main" val="103616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52400" y="2286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Gene Inactivation by Histone </a:t>
            </a:r>
            <a:r>
              <a:rPr lang="en-US" sz="3600" dirty="0" err="1"/>
              <a:t>Deacetylation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52376"/>
            <a:ext cx="7391400" cy="562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92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How to Alter DNA Packaging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52600"/>
            <a:ext cx="3886200" cy="2743200"/>
          </a:xfrm>
        </p:spPr>
        <p:txBody>
          <a:bodyPr/>
          <a:lstStyle/>
          <a:p>
            <a:r>
              <a:rPr lang="en-US" dirty="0"/>
              <a:t>In the cell – the effects of each type of modification can vary</a:t>
            </a:r>
          </a:p>
        </p:txBody>
      </p:sp>
      <p:pic>
        <p:nvPicPr>
          <p:cNvPr id="2" name="Picture 1" descr="figure_10_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372400"/>
            <a:ext cx="5410200" cy="550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84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Histone code example</a:t>
            </a:r>
          </a:p>
        </p:txBody>
      </p:sp>
      <p:pic>
        <p:nvPicPr>
          <p:cNvPr id="5" name="Picture 4" descr="figure_10_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14099"/>
            <a:ext cx="7924800" cy="47775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142869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Activation of the promoter requires an ordered succession of events.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0" y="19812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Gcn5 is a histone acetyltransferase (HAT)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4419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SWI/SNF is a chromatin remodeling complex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7452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Epigenetic Inheritance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371600"/>
            <a:ext cx="8839200" cy="762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Chromatin state is inherited after DNA replication.  </a:t>
            </a:r>
          </a:p>
        </p:txBody>
      </p:sp>
      <p:pic>
        <p:nvPicPr>
          <p:cNvPr id="4" name="Picture 3" descr="figure_10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221" y="2514600"/>
            <a:ext cx="5408379" cy="4234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251460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Old, marked histones are indicated by pastel color.</a:t>
            </a:r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468707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New, unmarked histones are indicated by bright color.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5676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dirty="0"/>
              <a:t>Epigenetic Inheritance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990600"/>
            <a:ext cx="8839200" cy="533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Epigenetic states spread locally after DNA replication.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21324"/>
            <a:ext cx="3874008" cy="5436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5800" y="1921087"/>
            <a:ext cx="443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Original active acetylated state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2743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Replicated state with mixture of old acetylated and new non-acetylated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2236" y="3821840"/>
            <a:ext cx="4291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Bromodomain protein binds to acetylated lysine residues and associated HAT acetylates adjacent unmarked nucleosome.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95800" y="5562600"/>
            <a:ext cx="4431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Epigenetic state is fully replicated.  </a:t>
            </a:r>
          </a:p>
        </p:txBody>
      </p:sp>
    </p:spTree>
    <p:extLst>
      <p:ext uri="{BB962C8B-B14F-4D97-AF65-F5344CB8AC3E}">
        <p14:creationId xmlns:p14="http://schemas.microsoft.com/office/powerpoint/2010/main" val="654101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dirty="0"/>
              <a:t>mRNA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5’ Cap</a:t>
            </a:r>
          </a:p>
          <a:p>
            <a:r>
              <a:rPr lang="en-US" dirty="0"/>
              <a:t>Intron splicing</a:t>
            </a:r>
          </a:p>
          <a:p>
            <a:r>
              <a:rPr lang="en-US" dirty="0"/>
              <a:t>Poly A tail</a:t>
            </a:r>
          </a:p>
        </p:txBody>
      </p:sp>
      <p:pic>
        <p:nvPicPr>
          <p:cNvPr id="4" name="Picture 3" descr="figure_16_0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103949"/>
            <a:ext cx="3886200" cy="55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40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mRNA processing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91431"/>
            <a:ext cx="7772400" cy="589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25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5’ Cap 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886200" cy="4876800"/>
          </a:xfrm>
        </p:spPr>
        <p:txBody>
          <a:bodyPr/>
          <a:lstStyle/>
          <a:p>
            <a:r>
              <a:rPr lang="en-US" dirty="0"/>
              <a:t>Function</a:t>
            </a:r>
          </a:p>
          <a:p>
            <a:pPr lvl="1"/>
            <a:r>
              <a:rPr lang="en-US" dirty="0"/>
              <a:t>Protects mRNA from nucleases</a:t>
            </a:r>
          </a:p>
          <a:p>
            <a:pPr lvl="1"/>
            <a:r>
              <a:rPr lang="en-US" dirty="0"/>
              <a:t>Distinguishes mRNA from other types of RNA</a:t>
            </a:r>
          </a:p>
          <a:p>
            <a:pPr lvl="1"/>
            <a:r>
              <a:rPr lang="en-US" dirty="0" err="1"/>
              <a:t>Impt</a:t>
            </a:r>
            <a:r>
              <a:rPr lang="en-US" dirty="0"/>
              <a:t> for mRNA export</a:t>
            </a:r>
          </a:p>
          <a:p>
            <a:pPr lvl="1"/>
            <a:r>
              <a:rPr lang="en-US" dirty="0" err="1"/>
              <a:t>Impt</a:t>
            </a:r>
            <a:r>
              <a:rPr lang="en-US" dirty="0"/>
              <a:t> for translation initiation</a:t>
            </a:r>
          </a:p>
        </p:txBody>
      </p:sp>
      <p:pic>
        <p:nvPicPr>
          <p:cNvPr id="4" name="Picture 3" descr="figure_16_0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3000"/>
            <a:ext cx="3581400" cy="555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Be able to diagram how histone modifications are maintained during DNA replication.</a:t>
            </a:r>
          </a:p>
          <a:p>
            <a:r>
              <a:rPr lang="en-US" sz="2800" dirty="0"/>
              <a:t>For each of the mRNA processing types:</a:t>
            </a:r>
          </a:p>
          <a:p>
            <a:pPr lvl="1"/>
            <a:r>
              <a:rPr lang="en-US" sz="2400" dirty="0"/>
              <a:t>Be able to describe the function.</a:t>
            </a:r>
          </a:p>
          <a:p>
            <a:pPr lvl="1"/>
            <a:r>
              <a:rPr lang="en-US" sz="2400" dirty="0"/>
              <a:t>Be able to diagram the steps/mechanism to obtain the modification.</a:t>
            </a:r>
          </a:p>
          <a:p>
            <a:pPr lvl="1"/>
            <a:r>
              <a:rPr lang="en-US" sz="2400" dirty="0"/>
              <a:t>Be able to explain how that processing step is important for the export and translation of the mRNA.</a:t>
            </a:r>
          </a:p>
          <a:p>
            <a:r>
              <a:rPr lang="en-US" sz="2800" dirty="0"/>
              <a:t>Be able to explain mature mRNAs are transported from the nucleus to </a:t>
            </a:r>
            <a:r>
              <a:rPr lang="en-US" sz="2800"/>
              <a:t>the cytosol.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Poly A Tail addition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696200" cy="4876800"/>
          </a:xfrm>
        </p:spPr>
        <p:txBody>
          <a:bodyPr/>
          <a:lstStyle/>
          <a:p>
            <a:r>
              <a:rPr lang="en-US" dirty="0"/>
              <a:t>Function</a:t>
            </a:r>
          </a:p>
          <a:p>
            <a:pPr lvl="1"/>
            <a:r>
              <a:rPr lang="en-US" dirty="0"/>
              <a:t>Protects mRNA from nucleases</a:t>
            </a:r>
          </a:p>
          <a:p>
            <a:pPr lvl="1"/>
            <a:r>
              <a:rPr lang="en-US" dirty="0"/>
              <a:t>Important for mRNA export</a:t>
            </a:r>
          </a:p>
          <a:p>
            <a:pPr lvl="1"/>
            <a:r>
              <a:rPr lang="en-US" dirty="0"/>
              <a:t>Important for translation</a:t>
            </a:r>
          </a:p>
          <a:p>
            <a:pPr lvl="1"/>
            <a:r>
              <a:rPr lang="en-US" dirty="0"/>
              <a:t>Allows for the isolation of mRNA in the lab</a:t>
            </a:r>
          </a:p>
        </p:txBody>
      </p:sp>
      <p:pic>
        <p:nvPicPr>
          <p:cNvPr id="5" name="Picture 4" descr="figure_16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19" y="4267200"/>
            <a:ext cx="3934481" cy="240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07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32382"/>
            <a:ext cx="4483608" cy="609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Poly A Tail addition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43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mRNA Splicing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34" y="990600"/>
            <a:ext cx="8605266" cy="4876800"/>
          </a:xfrm>
        </p:spPr>
        <p:txBody>
          <a:bodyPr/>
          <a:lstStyle/>
          <a:p>
            <a:r>
              <a:rPr lang="en-US" dirty="0"/>
              <a:t>Function</a:t>
            </a:r>
          </a:p>
          <a:p>
            <a:pPr lvl="1"/>
            <a:r>
              <a:rPr lang="en-US" dirty="0"/>
              <a:t>Allows for multiple versions of a protein to be produced by 1 gene</a:t>
            </a:r>
          </a:p>
          <a:p>
            <a:pPr lvl="1"/>
            <a:r>
              <a:rPr lang="en-US" dirty="0"/>
              <a:t>Important for mRNA export</a:t>
            </a:r>
          </a:p>
          <a:p>
            <a:pPr lvl="1"/>
            <a:r>
              <a:rPr lang="en-US" dirty="0"/>
              <a:t>Important for translation (nonsense mediated decay)</a:t>
            </a:r>
          </a:p>
        </p:txBody>
      </p:sp>
      <p:pic>
        <p:nvPicPr>
          <p:cNvPr id="6" name="Picture 5" descr="figure_16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3934481" cy="2408464"/>
          </a:xfrm>
          <a:prstGeom prst="rect">
            <a:avLst/>
          </a:prstGeom>
        </p:spPr>
      </p:pic>
      <p:pic>
        <p:nvPicPr>
          <p:cNvPr id="7" name="Picture 6" descr="figure_16_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33" y="3505200"/>
            <a:ext cx="5016710" cy="2404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43333" y="5989864"/>
            <a:ext cx="4848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Genomic DNA hybridized to cDNA</a:t>
            </a:r>
          </a:p>
        </p:txBody>
      </p:sp>
    </p:spTree>
    <p:extLst>
      <p:ext uri="{BB962C8B-B14F-4D97-AF65-F5344CB8AC3E}">
        <p14:creationId xmlns:p14="http://schemas.microsoft.com/office/powerpoint/2010/main" val="204852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mRNA Splicing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134" y="1371600"/>
            <a:ext cx="8605266" cy="1447800"/>
          </a:xfrm>
        </p:spPr>
        <p:txBody>
          <a:bodyPr/>
          <a:lstStyle/>
          <a:p>
            <a:r>
              <a:rPr lang="en-US" dirty="0"/>
              <a:t>How many proteins does one gene make?</a:t>
            </a:r>
          </a:p>
        </p:txBody>
      </p:sp>
      <p:pic>
        <p:nvPicPr>
          <p:cNvPr id="4" name="Picture 3" descr="figure_16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25" y="2209800"/>
            <a:ext cx="896784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56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Alternative mRNA Splicing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73647"/>
            <a:ext cx="7848600" cy="5819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44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10000" y="115824"/>
            <a:ext cx="53340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mRNA Splicing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1064"/>
            <a:ext cx="4352544" cy="659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236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mRNA Splicing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153400" cy="3733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Splicing and the </a:t>
            </a:r>
            <a:r>
              <a:rPr lang="en-US" dirty="0" err="1"/>
              <a:t>spliceosome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RNA/protein complex - </a:t>
            </a:r>
            <a:r>
              <a:rPr lang="en-US" dirty="0" err="1"/>
              <a:t>snRNPs</a:t>
            </a:r>
            <a:endParaRPr lang="en-US" dirty="0"/>
          </a:p>
        </p:txBody>
      </p:sp>
      <p:pic>
        <p:nvPicPr>
          <p:cNvPr id="5" name="Picture 4" descr="figure_16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42729"/>
            <a:ext cx="6477000" cy="448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31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8534400" cy="4718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Coordination of Transcription and mRNA processing</a:t>
            </a:r>
          </a:p>
        </p:txBody>
      </p:sp>
    </p:spTree>
    <p:extLst>
      <p:ext uri="{BB962C8B-B14F-4D97-AF65-F5344CB8AC3E}">
        <p14:creationId xmlns:p14="http://schemas.microsoft.com/office/powerpoint/2010/main" val="2003755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3"/>
            <a:ext cx="7772400" cy="1143000"/>
          </a:xfrm>
        </p:spPr>
        <p:txBody>
          <a:bodyPr/>
          <a:lstStyle/>
          <a:p>
            <a:r>
              <a:rPr lang="en-US" dirty="0"/>
              <a:t>mRNA Export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/>
              <a:t>Why is a specialized export pathway necessary?</a:t>
            </a:r>
          </a:p>
        </p:txBody>
      </p:sp>
      <p:pic>
        <p:nvPicPr>
          <p:cNvPr id="4" name="Picture 3" descr="nuclear pore complex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90800"/>
            <a:ext cx="64079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89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3"/>
            <a:ext cx="7772400" cy="1143000"/>
          </a:xfrm>
        </p:spPr>
        <p:txBody>
          <a:bodyPr/>
          <a:lstStyle/>
          <a:p>
            <a:r>
              <a:rPr lang="en-US" dirty="0"/>
              <a:t>mRNA Export</a:t>
            </a:r>
          </a:p>
        </p:txBody>
      </p:sp>
      <p:pic>
        <p:nvPicPr>
          <p:cNvPr id="6" name="Picture 5" descr="figure_16_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77476"/>
            <a:ext cx="4191000" cy="58286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2192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Details not important!</a:t>
            </a:r>
          </a:p>
        </p:txBody>
      </p:sp>
    </p:spTree>
    <p:extLst>
      <p:ext uri="{BB962C8B-B14F-4D97-AF65-F5344CB8AC3E}">
        <p14:creationId xmlns:p14="http://schemas.microsoft.com/office/powerpoint/2010/main" val="3037834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DNA Packaging and Transcription</a:t>
            </a:r>
          </a:p>
        </p:txBody>
      </p:sp>
      <p:pic>
        <p:nvPicPr>
          <p:cNvPr id="4" name="Picture 3" descr="figure_21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8" y="2286000"/>
            <a:ext cx="9121892" cy="251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810000"/>
            <a:ext cx="853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/>
                <a:cs typeface="Calibri"/>
              </a:rPr>
              <a:t>    </a:t>
            </a:r>
            <a:r>
              <a:rPr lang="en-US" sz="3000" dirty="0" err="1">
                <a:latin typeface="Calibri"/>
                <a:cs typeface="Calibri"/>
              </a:rPr>
              <a:t>Txn</a:t>
            </a:r>
            <a:r>
              <a:rPr lang="en-US" sz="3000" dirty="0">
                <a:latin typeface="Calibri"/>
                <a:cs typeface="Calibri"/>
              </a:rPr>
              <a:t> Repressed				      </a:t>
            </a:r>
            <a:r>
              <a:rPr lang="en-US" sz="3000" dirty="0" err="1">
                <a:latin typeface="Calibri"/>
                <a:cs typeface="Calibri"/>
              </a:rPr>
              <a:t>Txn</a:t>
            </a:r>
            <a:r>
              <a:rPr lang="en-US" sz="3000" dirty="0">
                <a:latin typeface="Calibri"/>
                <a:cs typeface="Calibri"/>
              </a:rPr>
              <a:t> Active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(condensed)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8800" y="17526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decondensed</a:t>
            </a:r>
            <a:r>
              <a:rPr lang="en-US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9530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mechanisms control chromatin structure:</a:t>
            </a:r>
          </a:p>
          <a:p>
            <a:pPr marL="457200" indent="-457200">
              <a:buAutoNum type="arabicPeriod"/>
            </a:pPr>
            <a:r>
              <a:rPr lang="en-US" dirty="0"/>
              <a:t>Nucleosome positioning on the DNA.</a:t>
            </a:r>
          </a:p>
          <a:p>
            <a:pPr marL="457200" indent="-457200">
              <a:buAutoNum type="arabicPeriod"/>
            </a:pPr>
            <a:r>
              <a:rPr lang="en-US" dirty="0"/>
              <a:t>Posttranslational modification of histones (</a:t>
            </a:r>
            <a:r>
              <a:rPr lang="en-US" dirty="0" err="1"/>
              <a:t>eg</a:t>
            </a:r>
            <a:r>
              <a:rPr lang="en-US" dirty="0"/>
              <a:t> acetylation).</a:t>
            </a:r>
          </a:p>
          <a:p>
            <a:pPr marL="457200" indent="-457200">
              <a:buAutoNum type="arabicPeriod"/>
            </a:pPr>
            <a:r>
              <a:rPr lang="en-US" dirty="0"/>
              <a:t>Substitution of specialized histone proteins.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3048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Combinatorial Control in Gene Regulation.  </a:t>
            </a:r>
          </a:p>
        </p:txBody>
      </p:sp>
    </p:spTree>
    <p:extLst>
      <p:ext uri="{BB962C8B-B14F-4D97-AF65-F5344CB8AC3E}">
        <p14:creationId xmlns:p14="http://schemas.microsoft.com/office/powerpoint/2010/main" val="109676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e_10_20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905000"/>
            <a:ext cx="5638800" cy="469222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How to Alter DNA Packaging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981200"/>
            <a:ext cx="2819400" cy="4114800"/>
          </a:xfrm>
        </p:spPr>
        <p:txBody>
          <a:bodyPr/>
          <a:lstStyle/>
          <a:p>
            <a:r>
              <a:rPr lang="en-US" dirty="0"/>
              <a:t>Chromatin Remodeling</a:t>
            </a:r>
          </a:p>
        </p:txBody>
      </p:sp>
    </p:spTree>
    <p:extLst>
      <p:ext uri="{BB962C8B-B14F-4D97-AF65-F5344CB8AC3E}">
        <p14:creationId xmlns:p14="http://schemas.microsoft.com/office/powerpoint/2010/main" val="70560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How to Alter DNA Packaging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057400"/>
            <a:ext cx="3048000" cy="4114800"/>
          </a:xfrm>
        </p:spPr>
        <p:txBody>
          <a:bodyPr/>
          <a:lstStyle/>
          <a:p>
            <a:r>
              <a:rPr lang="en-US" dirty="0"/>
              <a:t>Histone tail modifications</a:t>
            </a:r>
          </a:p>
        </p:txBody>
      </p:sp>
      <p:pic>
        <p:nvPicPr>
          <p:cNvPr id="5" name="Picture 4" descr="figure_10_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676400"/>
            <a:ext cx="6019800" cy="48680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3600" y="1295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Amino terminal “tails”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7696200" y="1828800"/>
            <a:ext cx="1066800" cy="1371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543800" y="1828800"/>
            <a:ext cx="1524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29400" y="1828800"/>
            <a:ext cx="7366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4800600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Numbers refer to specific amino acid locations that are modified.</a:t>
            </a:r>
          </a:p>
        </p:txBody>
      </p:sp>
    </p:spTree>
    <p:extLst>
      <p:ext uri="{BB962C8B-B14F-4D97-AF65-F5344CB8AC3E}">
        <p14:creationId xmlns:p14="http://schemas.microsoft.com/office/powerpoint/2010/main" val="391080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8229600" cy="3961964"/>
          </a:xfr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683490" y="30480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How to Alter DNA Packaging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5626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Histone N-terminal tails mediate </a:t>
            </a:r>
            <a:r>
              <a:rPr lang="en-US" dirty="0" err="1"/>
              <a:t>internucleosome</a:t>
            </a:r>
            <a:r>
              <a:rPr lang="en-US" dirty="0"/>
              <a:t> contacts</a:t>
            </a:r>
          </a:p>
        </p:txBody>
      </p:sp>
    </p:spTree>
    <p:extLst>
      <p:ext uri="{BB962C8B-B14F-4D97-AF65-F5344CB8AC3E}">
        <p14:creationId xmlns:p14="http://schemas.microsoft.com/office/powerpoint/2010/main" val="1711304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How to Alter DNA Packaging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443182"/>
            <a:ext cx="8686800" cy="86129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Euchromatin				Heterochromatin</a:t>
            </a:r>
          </a:p>
          <a:p>
            <a:pPr marL="0" indent="0">
              <a:buNone/>
            </a:pPr>
            <a:r>
              <a:rPr lang="en-US" dirty="0"/>
              <a:t>(Transcriptionally active)		   (Inactive)</a:t>
            </a:r>
          </a:p>
        </p:txBody>
      </p:sp>
      <p:pic>
        <p:nvPicPr>
          <p:cNvPr id="2" name="Picture 1" descr="figure_10_26 modifi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" y="2895600"/>
            <a:ext cx="9110412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55626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are </a:t>
            </a:r>
            <a:r>
              <a:rPr lang="en-US" b="1" dirty="0"/>
              <a:t>general</a:t>
            </a:r>
            <a:r>
              <a:rPr lang="en-US" dirty="0"/>
              <a:t> rules – not always the case!</a:t>
            </a:r>
          </a:p>
          <a:p>
            <a:r>
              <a:rPr lang="en-US" dirty="0"/>
              <a:t>The real rules are much more complicated because the specific modification at the specific location matters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2286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Acetyl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230447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Methyl group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95400" y="2673805"/>
            <a:ext cx="228600" cy="374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76400" y="2673805"/>
            <a:ext cx="152400" cy="221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781800" y="2784702"/>
            <a:ext cx="228600" cy="644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62800" y="2784702"/>
            <a:ext cx="190500" cy="644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695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How to Alter DNA Packaging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43200" y="1600200"/>
            <a:ext cx="3048000" cy="838200"/>
          </a:xfrm>
        </p:spPr>
        <p:txBody>
          <a:bodyPr/>
          <a:lstStyle/>
          <a:p>
            <a:r>
              <a:rPr lang="en-US" dirty="0"/>
              <a:t>Acetylation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3733800" y="3276600"/>
            <a:ext cx="304800" cy="2133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Up Arrow 7"/>
          <p:cNvSpPr/>
          <p:nvPr/>
        </p:nvSpPr>
        <p:spPr bwMode="auto">
          <a:xfrm>
            <a:off x="4191000" y="3276600"/>
            <a:ext cx="304800" cy="21336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813414"/>
            <a:ext cx="1943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/>
                <a:cs typeface="Calibri"/>
              </a:rPr>
              <a:t>HAT</a:t>
            </a:r>
          </a:p>
          <a:p>
            <a:r>
              <a:rPr lang="en-US" sz="2000" dirty="0">
                <a:latin typeface="Calibri"/>
                <a:cs typeface="Calibri"/>
              </a:rPr>
              <a:t>(Histone</a:t>
            </a:r>
          </a:p>
          <a:p>
            <a:r>
              <a:rPr lang="en-US" sz="2000" dirty="0">
                <a:latin typeface="Calibri"/>
                <a:cs typeface="Calibri"/>
              </a:rPr>
              <a:t>Acetyl-transferase)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09800" y="3886200"/>
            <a:ext cx="1447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/>
                <a:cs typeface="Calibri"/>
              </a:rPr>
              <a:t>HDAC</a:t>
            </a:r>
          </a:p>
          <a:p>
            <a:r>
              <a:rPr lang="en-US" sz="1800" dirty="0">
                <a:latin typeface="Calibri"/>
                <a:cs typeface="Calibri"/>
              </a:rPr>
              <a:t>(Histone deacetylase)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0" y="5562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Condensation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26670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libri"/>
                <a:cs typeface="Calibri"/>
              </a:rPr>
              <a:t>Decondensation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6692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52400" y="228600"/>
            <a:ext cx="88392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Gene Inactivation by Histone </a:t>
            </a:r>
            <a:r>
              <a:rPr lang="en-US" sz="3600" dirty="0" err="1"/>
              <a:t>Deacetylation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2104"/>
            <a:ext cx="8534400" cy="5193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819400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Histone acetylation </a:t>
            </a:r>
            <a:r>
              <a:rPr lang="en-US" dirty="0" err="1"/>
              <a:t>decondenses</a:t>
            </a:r>
            <a:r>
              <a:rPr lang="en-US" dirty="0"/>
              <a:t> chromatin and exposes the binding sites for activators and RNA polymerase</a:t>
            </a:r>
          </a:p>
        </p:txBody>
      </p:sp>
    </p:spTree>
    <p:extLst>
      <p:ext uri="{BB962C8B-B14F-4D97-AF65-F5344CB8AC3E}">
        <p14:creationId xmlns:p14="http://schemas.microsoft.com/office/powerpoint/2010/main" val="4082408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7937</TotalTime>
  <Words>606</Words>
  <Application>Microsoft Office PowerPoint</Application>
  <PresentationFormat>On-screen Show (4:3)</PresentationFormat>
  <Paragraphs>117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Lecture 14 – Epigenetic Inheritance, mRNA processing and transport</vt:lpstr>
      <vt:lpstr>Learning Goals</vt:lpstr>
      <vt:lpstr>DNA Packaging and Transcription</vt:lpstr>
      <vt:lpstr>How to Alter DNA Packaging</vt:lpstr>
      <vt:lpstr>How to Alter DNA Packaging</vt:lpstr>
      <vt:lpstr>PowerPoint Presentation</vt:lpstr>
      <vt:lpstr>How to Alter DNA Packaging</vt:lpstr>
      <vt:lpstr>How to Alter DNA Packaging</vt:lpstr>
      <vt:lpstr>PowerPoint Presentation</vt:lpstr>
      <vt:lpstr>PowerPoint Presentation</vt:lpstr>
      <vt:lpstr>PowerPoint Presentation</vt:lpstr>
      <vt:lpstr>PowerPoint Presentation</vt:lpstr>
      <vt:lpstr>How to Alter DNA Packaging</vt:lpstr>
      <vt:lpstr>Histone code example</vt:lpstr>
      <vt:lpstr>Epigenetic Inheritance</vt:lpstr>
      <vt:lpstr>Epigenetic Inheritance</vt:lpstr>
      <vt:lpstr>mRNA processing</vt:lpstr>
      <vt:lpstr>PowerPoint Presentation</vt:lpstr>
      <vt:lpstr>5’ Cap addition</vt:lpstr>
      <vt:lpstr>Poly A Tail addition</vt:lpstr>
      <vt:lpstr>PowerPoint Presentation</vt:lpstr>
      <vt:lpstr>mRNA Splicing</vt:lpstr>
      <vt:lpstr>mRNA Splicing</vt:lpstr>
      <vt:lpstr>PowerPoint Presentation</vt:lpstr>
      <vt:lpstr>PowerPoint Presentation</vt:lpstr>
      <vt:lpstr>mRNA Splicing</vt:lpstr>
      <vt:lpstr>PowerPoint Presentation</vt:lpstr>
      <vt:lpstr>mRNA Export</vt:lpstr>
      <vt:lpstr>mRNA Export</vt:lpstr>
    </vt:vector>
  </TitlesOfParts>
  <Company>Office 2004 Test Drive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BIMM100</dc:title>
  <dc:creator>Office 2004 Test Drive User</dc:creator>
  <cp:lastModifiedBy>C Glabe</cp:lastModifiedBy>
  <cp:revision>107</cp:revision>
  <dcterms:created xsi:type="dcterms:W3CDTF">2012-08-29T15:45:37Z</dcterms:created>
  <dcterms:modified xsi:type="dcterms:W3CDTF">2020-05-14T18:54:59Z</dcterms:modified>
</cp:coreProperties>
</file>