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91" r:id="rId4"/>
    <p:sldId id="292" r:id="rId5"/>
    <p:sldId id="293" r:id="rId6"/>
    <p:sldId id="294" r:id="rId7"/>
    <p:sldId id="295" r:id="rId8"/>
    <p:sldId id="296" r:id="rId9"/>
    <p:sldId id="268" r:id="rId10"/>
    <p:sldId id="270" r:id="rId11"/>
    <p:sldId id="280" r:id="rId12"/>
    <p:sldId id="260" r:id="rId13"/>
    <p:sldId id="265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80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5B7C7-322B-AE42-A977-73F44170ADB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50516-4EDB-D84D-9FAD-15342D1D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32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2FBCB-DF70-F945-8CFD-E384E7D0519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037B5-D9A7-4C43-A633-1C1A6ADAE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2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4CD98-9E26-7845-BAB9-E62B0DFB4340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C748A-F404-2B47-9EB3-3390296CBE4C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6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99D7-8D94-C042-BB53-1E829589D42D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3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62C5C-0FFE-A84C-B1E9-7B6DB822FDA1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907E-E9B7-3D4A-8784-A8D0D2EA1691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EEE5-539D-9143-89A2-64B6163BCB49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54F8-001C-EE49-B6E9-D279D45586A7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5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5D70-FD1A-934D-B46C-DE827DBD2280}" type="datetime1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B33B-3CD8-3A45-8AA2-6342F56BC062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D0C5-4D70-4447-B224-91A3F73FE40C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6C87-E5F2-9B46-A462-3BEC8AD9448F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2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0A78-E4FD-6E42-B223-744D31F7481F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2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C24D0-81D2-5E47-B077-D305ABA31360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8231-F97E-1E4E-BC81-F74F535AB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799"/>
            <a:ext cx="8991600" cy="101950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15 – mRNA splicing, </a:t>
            </a:r>
            <a:r>
              <a:rPr lang="en-US" sz="4000" dirty="0" err="1"/>
              <a:t>nontranslated</a:t>
            </a:r>
            <a:r>
              <a:rPr lang="en-US" sz="4000" dirty="0"/>
              <a:t> RNA &amp; one gene, one protein dogma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56145"/>
            <a:ext cx="8229600" cy="3286803"/>
          </a:xfrm>
        </p:spPr>
        <p:txBody>
          <a:bodyPr>
            <a:normAutofit fontScale="70000" lnSpcReduction="20000"/>
          </a:bodyPr>
          <a:lstStyle/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endParaRPr lang="en-US" dirty="0"/>
          </a:p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r>
              <a:rPr lang="en-US" dirty="0"/>
              <a:t>mRNA splicing</a:t>
            </a:r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Function of splicing</a:t>
            </a:r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Mechanism of splicing</a:t>
            </a:r>
          </a:p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r>
              <a:rPr lang="en-US" dirty="0"/>
              <a:t>RNA Regulation of Gene Expression</a:t>
            </a:r>
          </a:p>
          <a:p>
            <a:pPr marL="1212850" lvl="1" indent="-8128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 err="1"/>
              <a:t>siRNA</a:t>
            </a:r>
            <a:endParaRPr lang="en-US" dirty="0"/>
          </a:p>
          <a:p>
            <a:pPr marL="1212850" lvl="1" indent="-8128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/>
              <a:t>microRNA</a:t>
            </a:r>
          </a:p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r>
              <a:rPr lang="en-US" dirty="0"/>
              <a:t>Abundant RNAs</a:t>
            </a:r>
          </a:p>
          <a:p>
            <a:pPr marL="1212850" lvl="1" indent="-8128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 err="1"/>
              <a:t>rRNA</a:t>
            </a:r>
            <a:endParaRPr lang="en-US" dirty="0"/>
          </a:p>
          <a:p>
            <a:pPr marL="1212850" lvl="1" indent="-812800">
              <a:lnSpc>
                <a:spcPct val="90000"/>
              </a:lnSpc>
              <a:buFont typeface="Arial" charset="0"/>
              <a:buAutoNum type="alphaUcPeriod"/>
            </a:pPr>
            <a:r>
              <a:rPr lang="en-US" dirty="0" err="1"/>
              <a:t>tRNA</a:t>
            </a:r>
            <a:endParaRPr lang="en-US" dirty="0"/>
          </a:p>
          <a:p>
            <a:pPr marL="812800" indent="-812800">
              <a:lnSpc>
                <a:spcPct val="90000"/>
              </a:lnSpc>
              <a:buFont typeface="+mj-lt"/>
              <a:buAutoNum type="romanUcPeriod"/>
            </a:pPr>
            <a:r>
              <a:rPr lang="en-US" dirty="0"/>
              <a:t>Development of the “One gene, one protein dogma”.</a:t>
            </a:r>
          </a:p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03"/>
            <a:ext cx="8229600" cy="1143000"/>
          </a:xfrm>
        </p:spPr>
        <p:txBody>
          <a:bodyPr/>
          <a:lstStyle/>
          <a:p>
            <a:r>
              <a:rPr lang="en-US" dirty="0"/>
              <a:t>Small Interfering RNAs (</a:t>
            </a:r>
            <a:r>
              <a:rPr lang="en-US" dirty="0" err="1"/>
              <a:t>siRNA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Fire Mello In Sit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0" y="3438667"/>
            <a:ext cx="3899680" cy="2708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2450" y="3072275"/>
            <a:ext cx="1318003" cy="36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probe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076439"/>
            <a:ext cx="269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Probe + mex3 anti-sense single stranded RNA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08740" y="6053963"/>
            <a:ext cx="218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Probe + mex3 double stranded RNA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9122" y="1027760"/>
            <a:ext cx="4009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Scientists had long assumed that is due to binding of anti-sense RNA to mRNA.</a:t>
            </a:r>
          </a:p>
          <a:p>
            <a:r>
              <a:rPr lang="en-US" sz="2400" dirty="0"/>
              <a:t>Fire and Mellow added a new control for single stranded antisense: double stranded antisense.</a:t>
            </a:r>
          </a:p>
          <a:p>
            <a:r>
              <a:rPr lang="en-US" sz="2400" dirty="0"/>
              <a:t>Surprisingly they found that double stranded RNA was much more efficient in inducing gene silencing than antisense RNA.  They discovered micro RNAS and a new system for regulating gene expression!</a:t>
            </a:r>
          </a:p>
        </p:txBody>
      </p:sp>
      <p:pic>
        <p:nvPicPr>
          <p:cNvPr id="16" name="Picture 15" descr="Screen shot 2014-02-20 at 10.15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6" y="880927"/>
            <a:ext cx="2757766" cy="21935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8741" y="2702319"/>
            <a:ext cx="2065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Colored probe, but no added RNA</a:t>
            </a:r>
          </a:p>
        </p:txBody>
      </p:sp>
    </p:spTree>
    <p:extLst>
      <p:ext uri="{BB962C8B-B14F-4D97-AF65-F5344CB8AC3E}">
        <p14:creationId xmlns:p14="http://schemas.microsoft.com/office/powerpoint/2010/main" val="27015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58"/>
            <a:ext cx="8229600" cy="863514"/>
          </a:xfrm>
        </p:spPr>
        <p:txBody>
          <a:bodyPr/>
          <a:lstStyle/>
          <a:p>
            <a:r>
              <a:rPr lang="en-US" dirty="0"/>
              <a:t>RNA Interference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figure_22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52" y="919672"/>
            <a:ext cx="4432816" cy="4996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609" y="1487071"/>
            <a:ext cx="2443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RISC:  RNA-induced silencing complex binds dsRNA.</a:t>
            </a:r>
          </a:p>
          <a:p>
            <a:endParaRPr lang="en-US" dirty="0"/>
          </a:p>
          <a:p>
            <a:r>
              <a:rPr lang="en-US" dirty="0"/>
              <a:t>DICER:  endo ribonuclease cuts dsRNA into short 21-27 </a:t>
            </a:r>
            <a:r>
              <a:rPr lang="en-US" dirty="0" err="1"/>
              <a:t>bp</a:t>
            </a:r>
            <a:r>
              <a:rPr lang="en-US" dirty="0"/>
              <a:t> fragments.</a:t>
            </a:r>
          </a:p>
          <a:p>
            <a:endParaRPr lang="en-US" dirty="0"/>
          </a:p>
          <a:p>
            <a:r>
              <a:rPr lang="en-US" dirty="0"/>
              <a:t>ARGONAUTE: endo ribonuclease cuts siRNA – mRNA hybrid.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609" y="5162067"/>
            <a:ext cx="180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ORF = Open Reading Frame (protein coding sequence)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0038" y="5990256"/>
            <a:ext cx="560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siRNAs can down regulate gene expression by two mechanisms: mRNA degradation and blocking translation.</a:t>
            </a:r>
          </a:p>
        </p:txBody>
      </p:sp>
    </p:spTree>
    <p:extLst>
      <p:ext uri="{BB962C8B-B14F-4D97-AF65-F5344CB8AC3E}">
        <p14:creationId xmlns:p14="http://schemas.microsoft.com/office/powerpoint/2010/main" val="70337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03"/>
            <a:ext cx="8229600" cy="831388"/>
          </a:xfrm>
        </p:spPr>
        <p:txBody>
          <a:bodyPr>
            <a:normAutofit/>
          </a:bodyPr>
          <a:lstStyle/>
          <a:p>
            <a:r>
              <a:rPr lang="en-US" sz="4000" dirty="0"/>
              <a:t>Endogenous </a:t>
            </a:r>
            <a:r>
              <a:rPr lang="en-US" sz="4000" dirty="0" err="1"/>
              <a:t>RNAi</a:t>
            </a:r>
            <a:r>
              <a:rPr lang="en-US" sz="4000" dirty="0"/>
              <a:t> - MicroRNAs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2" y="1600200"/>
            <a:ext cx="3912781" cy="199094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21 to 27 nucleotides</a:t>
            </a:r>
          </a:p>
          <a:p>
            <a:r>
              <a:rPr lang="en-US" dirty="0"/>
              <a:t>Primary mRNA transcribed by RNA Pol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figure_22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99" y="873890"/>
            <a:ext cx="3462155" cy="59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"/>
            <a:ext cx="8229600" cy="1143000"/>
          </a:xfrm>
        </p:spPr>
        <p:txBody>
          <a:bodyPr/>
          <a:lstStyle/>
          <a:p>
            <a:r>
              <a:rPr lang="en-US" dirty="0"/>
              <a:t>miRNA vs. siRNA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figure_19_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970" y="1269869"/>
            <a:ext cx="5611101" cy="5175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453" y="1283523"/>
            <a:ext cx="2034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Encoded by genome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5451" y="1269869"/>
            <a:ext cx="2034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Exogenously added by researchers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638" y="5095344"/>
            <a:ext cx="2034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Translation Inhibition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0071" y="5095344"/>
            <a:ext cx="2034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Translation Inhibition or mRNA degradation</a:t>
            </a:r>
          </a:p>
        </p:txBody>
      </p:sp>
    </p:spTree>
    <p:extLst>
      <p:ext uri="{BB962C8B-B14F-4D97-AF65-F5344CB8AC3E}">
        <p14:creationId xmlns:p14="http://schemas.microsoft.com/office/powerpoint/2010/main" val="219043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71"/>
            <a:ext cx="7772400" cy="1143000"/>
          </a:xfrm>
        </p:spPr>
        <p:txBody>
          <a:bodyPr/>
          <a:lstStyle/>
          <a:p>
            <a:r>
              <a:rPr lang="en-US" dirty="0" err="1"/>
              <a:t>tRNA</a:t>
            </a:r>
            <a:endParaRPr lang="en-US" dirty="0"/>
          </a:p>
        </p:txBody>
      </p:sp>
      <p:pic>
        <p:nvPicPr>
          <p:cNvPr id="3" name="Picture 2" descr="figure_17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" y="1018032"/>
            <a:ext cx="4748262" cy="3249168"/>
          </a:xfrm>
          <a:prstGeom prst="rect">
            <a:avLst/>
          </a:prstGeom>
        </p:spPr>
      </p:pic>
      <p:pic>
        <p:nvPicPr>
          <p:cNvPr id="2" name="Picture 1" descr="figure_17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409242"/>
            <a:ext cx="5410200" cy="3296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833" y="4742121"/>
            <a:ext cx="318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Transcribed by pol III</a:t>
            </a:r>
          </a:p>
        </p:txBody>
      </p:sp>
    </p:spTree>
    <p:extLst>
      <p:ext uri="{BB962C8B-B14F-4D97-AF65-F5344CB8AC3E}">
        <p14:creationId xmlns:p14="http://schemas.microsoft.com/office/powerpoint/2010/main" val="27542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6_27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695" y="2667000"/>
            <a:ext cx="3348305" cy="4171822"/>
          </a:xfrm>
          <a:prstGeom prst="rect">
            <a:avLst/>
          </a:prstGeom>
        </p:spPr>
      </p:pic>
      <p:pic>
        <p:nvPicPr>
          <p:cNvPr id="3" name="Picture 2" descr="figure_16_27_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752600"/>
            <a:ext cx="3069096" cy="4191000"/>
          </a:xfrm>
          <a:prstGeom prst="rect">
            <a:avLst/>
          </a:prstGeom>
        </p:spPr>
      </p:pic>
      <p:pic>
        <p:nvPicPr>
          <p:cNvPr id="2" name="Picture 1" descr="figure_16_27_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007712"/>
            <a:ext cx="2797241" cy="4250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990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alibri"/>
              </a:rPr>
              <a:t>tRNA</a:t>
            </a:r>
            <a:r>
              <a:rPr lang="en-US" dirty="0">
                <a:latin typeface="Calibri"/>
              </a:rPr>
              <a:t> </a:t>
            </a:r>
            <a:r>
              <a:rPr lang="en-US" dirty="0" err="1">
                <a:latin typeface="Calibri"/>
              </a:rPr>
              <a:t>Nucleotidyltransferase</a:t>
            </a:r>
            <a:r>
              <a:rPr lang="en-US" dirty="0">
                <a:latin typeface="Calibri"/>
              </a:rPr>
              <a:t>:</a:t>
            </a:r>
          </a:p>
          <a:p>
            <a:r>
              <a:rPr lang="en-US" dirty="0">
                <a:latin typeface="Calibri"/>
              </a:rPr>
              <a:t>Compare/contrast with RNA pol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4102"/>
            <a:ext cx="7772400" cy="910298"/>
          </a:xfrm>
        </p:spPr>
        <p:txBody>
          <a:bodyPr/>
          <a:lstStyle/>
          <a:p>
            <a:r>
              <a:rPr lang="en-US" dirty="0" err="1"/>
              <a:t>tRNA</a:t>
            </a:r>
            <a:r>
              <a:rPr lang="en-US" dirty="0"/>
              <a:t> Processing</a:t>
            </a:r>
          </a:p>
        </p:txBody>
      </p:sp>
    </p:spTree>
    <p:extLst>
      <p:ext uri="{BB962C8B-B14F-4D97-AF65-F5344CB8AC3E}">
        <p14:creationId xmlns:p14="http://schemas.microsoft.com/office/powerpoint/2010/main" val="30718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rRNA</a:t>
            </a:r>
            <a:r>
              <a:rPr lang="en-US" dirty="0"/>
              <a:t>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66088"/>
            <a:ext cx="8534400" cy="3925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1652" y="1456671"/>
            <a:ext cx="421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Transcribed by Pol I</a:t>
            </a:r>
          </a:p>
        </p:txBody>
      </p:sp>
    </p:spTree>
    <p:extLst>
      <p:ext uri="{BB962C8B-B14F-4D97-AF65-F5344CB8AC3E}">
        <p14:creationId xmlns:p14="http://schemas.microsoft.com/office/powerpoint/2010/main" val="2331282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The central dogma of molecular biology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92163" y="2179638"/>
            <a:ext cx="7640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09600" y="2057400"/>
            <a:ext cx="802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3077" name="Object 2"/>
          <p:cNvGraphicFramePr>
            <a:graphicFrameLocks noChangeAspect="1"/>
          </p:cNvGraphicFramePr>
          <p:nvPr/>
        </p:nvGraphicFramePr>
        <p:xfrm>
          <a:off x="304800" y="2209800"/>
          <a:ext cx="8636000" cy="278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5480386" imgH="1423788" progId="Word.Document.8">
                  <p:embed/>
                </p:oleObj>
              </mc:Choice>
              <mc:Fallback>
                <p:oleObj name="Document" r:id="rId3" imgW="5480386" imgH="14237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8636000" cy="278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36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685800"/>
          </a:xfrm>
        </p:spPr>
        <p:txBody>
          <a:bodyPr/>
          <a:lstStyle/>
          <a:p>
            <a:r>
              <a:rPr lang="en-US" altLang="en-US" sz="3200">
                <a:ea typeface="ＭＳ Ｐゴシック" pitchFamily="34" charset="-128"/>
              </a:rPr>
              <a:t>The Central Dogma is the Engine of Evolution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685800" y="3962400"/>
            <a:ext cx="210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DNA polymerase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(replication)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529013" y="3940175"/>
            <a:ext cx="2109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RNA polymerase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(transcription)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6477000" y="3886200"/>
            <a:ext cx="153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Ribosome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(translation)</a:t>
            </a:r>
          </a:p>
        </p:txBody>
      </p:sp>
      <p:pic>
        <p:nvPicPr>
          <p:cNvPr id="4102" name="Picture 5" descr="RNAp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74955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DNAP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9063"/>
            <a:ext cx="22860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Riboso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1600200"/>
            <a:ext cx="24098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5" name="Straight Arrow Connector 10"/>
          <p:cNvCxnSpPr>
            <a:cxnSpLocks noChangeShapeType="1"/>
          </p:cNvCxnSpPr>
          <p:nvPr/>
        </p:nvCxnSpPr>
        <p:spPr bwMode="auto">
          <a:xfrm>
            <a:off x="2743200" y="2667000"/>
            <a:ext cx="533400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Straight Arrow Connector 11"/>
          <p:cNvCxnSpPr>
            <a:cxnSpLocks noChangeShapeType="1"/>
          </p:cNvCxnSpPr>
          <p:nvPr/>
        </p:nvCxnSpPr>
        <p:spPr bwMode="auto">
          <a:xfrm>
            <a:off x="5638800" y="2667000"/>
            <a:ext cx="533400" cy="1588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076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latin typeface="Arial" charset="0"/>
                <a:ea typeface="ＭＳ Ｐゴシック" pitchFamily="34" charset="-128"/>
              </a:rPr>
              <a:t>Classical vs. modern definition of a gene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4000" y="1885950"/>
            <a:ext cx="854868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charset="0"/>
            </a:endParaRPr>
          </a:p>
          <a:p>
            <a:pPr algn="just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charset="0"/>
              </a:rPr>
              <a:t>Seventy years ago…</a:t>
            </a:r>
          </a:p>
          <a:p>
            <a:pPr algn="just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charset="0"/>
            </a:endParaRPr>
          </a:p>
          <a:p>
            <a:pPr algn="just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charset="0"/>
              </a:rPr>
              <a:t> A.  </a:t>
            </a:r>
            <a:r>
              <a:rPr lang="en-US" altLang="en-US" sz="2400" u="sng" dirty="0">
                <a:latin typeface="Arial" charset="0"/>
              </a:rPr>
              <a:t>Classical genetic definition.  </a:t>
            </a:r>
            <a:r>
              <a:rPr lang="en-US" altLang="en-US" sz="2400" dirty="0">
                <a:latin typeface="Arial" charset="0"/>
              </a:rPr>
              <a:t>Genes are discrete, heritable elements that control an observable phenotype or biological property (e.g. Mendel).</a:t>
            </a:r>
          </a:p>
          <a:p>
            <a:pPr algn="just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charset="0"/>
            </a:endParaRPr>
          </a:p>
          <a:p>
            <a:pPr algn="just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charset="0"/>
            </a:endParaRPr>
          </a:p>
          <a:p>
            <a:pPr algn="just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charset="0"/>
              </a:rPr>
              <a:t>Now…</a:t>
            </a:r>
          </a:p>
          <a:p>
            <a:pPr algn="just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charset="0"/>
            </a:endParaRPr>
          </a:p>
          <a:p>
            <a:pPr algn="just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charset="0"/>
              </a:rPr>
              <a:t>B. </a:t>
            </a:r>
            <a:r>
              <a:rPr lang="en-US" altLang="en-US" sz="2400" u="sng" dirty="0">
                <a:latin typeface="Arial" charset="0"/>
              </a:rPr>
              <a:t>Modern Biochemical definition.  </a:t>
            </a:r>
            <a:r>
              <a:rPr lang="en-US" altLang="en-US" sz="2400" dirty="0">
                <a:latin typeface="Arial" charset="0"/>
              </a:rPr>
              <a:t>Genes are pieces of DNA that direct the synthesis of proteins.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937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Be able to describe the functions of mRNA splicing.</a:t>
            </a:r>
          </a:p>
          <a:p>
            <a:r>
              <a:rPr lang="en-US" sz="2400" dirty="0"/>
              <a:t>Be able to diagram the mechanism of mRNA splicing.</a:t>
            </a:r>
          </a:p>
          <a:p>
            <a:r>
              <a:rPr lang="en-US" sz="2400" dirty="0"/>
              <a:t>Be able to list the similarities and differences between siRNA and microRNA and the effect they have on mRNA</a:t>
            </a:r>
          </a:p>
          <a:p>
            <a:r>
              <a:rPr lang="en-US" sz="2400" dirty="0"/>
              <a:t>Be able to analyze data from experiments utilizing </a:t>
            </a:r>
            <a:r>
              <a:rPr lang="en-US" sz="2400" dirty="0" err="1"/>
              <a:t>siRNA</a:t>
            </a:r>
            <a:endParaRPr lang="en-US" sz="2400" dirty="0"/>
          </a:p>
          <a:p>
            <a:r>
              <a:rPr lang="en-US" sz="2400" dirty="0"/>
              <a:t>Be able to describe how mutations in genes that are involved in the synthesis of a specific nutrient can be isolated in fungi.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163568"/>
            <a:ext cx="7772400" cy="98731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>
                <a:latin typeface="Arial" charset="0"/>
                <a:ea typeface="ＭＳ Ｐゴシック" pitchFamily="34" charset="-128"/>
              </a:rPr>
              <a:t>“One Gene, One Enzyme”</a:t>
            </a:r>
            <a:br>
              <a:rPr lang="en-US" altLang="en-US" b="1">
                <a:latin typeface="Arial" charset="0"/>
                <a:ea typeface="ＭＳ Ｐゴシック" pitchFamily="34" charset="-128"/>
              </a:rPr>
            </a:br>
            <a:endParaRPr lang="en-US" altLang="en-US" b="1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714702"/>
            <a:ext cx="84978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</a:rPr>
              <a:t>Beadle and Tatum: Nobel Prize, 1958.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Wild type mold can grow on minimal medium consisting of glucose and ammonium salts as a nitrogen source. Mutants could not grow on minimal media; had to supplement for growth..</a:t>
            </a:r>
            <a:endParaRPr lang="en-US" altLang="en-US" sz="20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3" y="2085439"/>
            <a:ext cx="2701158" cy="4609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4" y="1957711"/>
            <a:ext cx="3718772" cy="480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0005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“One Gene, One Enzyme”</a:t>
            </a:r>
            <a:br>
              <a:rPr lang="en-US" altLang="en-US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</a:br>
            <a:endParaRPr lang="en-US" altLang="en-US" b="1" dirty="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4978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</a:rPr>
              <a:t>Beadle and Tatum: </a:t>
            </a:r>
            <a:r>
              <a:rPr lang="en-US" altLang="en-US" sz="2000" i="1" dirty="0" err="1">
                <a:latin typeface="Arial" charset="0"/>
              </a:rPr>
              <a:t>Neurospora</a:t>
            </a:r>
            <a:r>
              <a:rPr lang="en-US" altLang="en-US" sz="2000" i="1" dirty="0">
                <a:latin typeface="Arial" charset="0"/>
              </a:rPr>
              <a:t> </a:t>
            </a:r>
            <a:r>
              <a:rPr lang="en-US" altLang="en-US" sz="2000" i="1" dirty="0" err="1">
                <a:latin typeface="Arial" charset="0"/>
              </a:rPr>
              <a:t>crassa</a:t>
            </a:r>
            <a:r>
              <a:rPr lang="en-US" altLang="en-US" sz="2000" dirty="0">
                <a:latin typeface="Arial" charset="0"/>
              </a:rPr>
              <a:t> (bread mold)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Mutants could not grow on minimal media; had to supplement for growth.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</a:rPr>
              <a:t>How did they use this system to refine our definition of a gene? Genes encode proteins.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charset="0"/>
              </a:rPr>
              <a:t>Determined number of genes required for a specific biosynthetic pathway.</a:t>
            </a:r>
            <a:endParaRPr lang="en-US" altLang="en-US" sz="2000" dirty="0">
              <a:latin typeface="Arial" charset="0"/>
            </a:endParaRPr>
          </a:p>
        </p:txBody>
      </p:sp>
      <p:grpSp>
        <p:nvGrpSpPr>
          <p:cNvPr id="7172" name="Group 43"/>
          <p:cNvGrpSpPr>
            <a:grpSpLocks/>
          </p:cNvGrpSpPr>
          <p:nvPr/>
        </p:nvGrpSpPr>
        <p:grpSpPr bwMode="auto">
          <a:xfrm>
            <a:off x="1482004" y="2983578"/>
            <a:ext cx="6027738" cy="3419475"/>
            <a:chOff x="1524000" y="3228945"/>
            <a:chExt cx="6027558" cy="3419565"/>
          </a:xfrm>
        </p:grpSpPr>
        <p:sp>
          <p:nvSpPr>
            <p:cNvPr id="7176" name="TextBox 4"/>
            <p:cNvSpPr txBox="1">
              <a:spLocks noChangeArrowheads="1"/>
            </p:cNvSpPr>
            <p:nvPr/>
          </p:nvSpPr>
          <p:spPr bwMode="auto">
            <a:xfrm>
              <a:off x="1524000" y="3228945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7177" name="TextBox 5"/>
            <p:cNvSpPr txBox="1">
              <a:spLocks noChangeArrowheads="1"/>
            </p:cNvSpPr>
            <p:nvPr/>
          </p:nvSpPr>
          <p:spPr bwMode="auto">
            <a:xfrm>
              <a:off x="1828800" y="3750294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7178" name="TextBox 6"/>
            <p:cNvSpPr txBox="1">
              <a:spLocks noChangeArrowheads="1"/>
            </p:cNvSpPr>
            <p:nvPr/>
          </p:nvSpPr>
          <p:spPr bwMode="auto">
            <a:xfrm>
              <a:off x="1524000" y="624840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7179" name="TextBox 7"/>
            <p:cNvSpPr txBox="1">
              <a:spLocks noChangeArrowheads="1"/>
            </p:cNvSpPr>
            <p:nvPr/>
          </p:nvSpPr>
          <p:spPr bwMode="auto">
            <a:xfrm>
              <a:off x="1524000" y="5241915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7180" name="TextBox 10"/>
            <p:cNvSpPr txBox="1">
              <a:spLocks noChangeArrowheads="1"/>
            </p:cNvSpPr>
            <p:nvPr/>
          </p:nvSpPr>
          <p:spPr bwMode="auto">
            <a:xfrm>
              <a:off x="1524000" y="423543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B</a:t>
              </a:r>
            </a:p>
          </p:txBody>
        </p:sp>
        <p:cxnSp>
          <p:nvCxnSpPr>
            <p:cNvPr id="7181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1397135" y="3962400"/>
              <a:ext cx="609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2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1397135" y="5942806"/>
              <a:ext cx="609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3" name="Straight Arrow Connector 19"/>
            <p:cNvCxnSpPr>
              <a:cxnSpLocks noChangeShapeType="1"/>
            </p:cNvCxnSpPr>
            <p:nvPr/>
          </p:nvCxnSpPr>
          <p:spPr bwMode="auto">
            <a:xfrm rot="5400000">
              <a:off x="1397135" y="4952206"/>
              <a:ext cx="609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84" name="TextBox 20"/>
            <p:cNvSpPr txBox="1">
              <a:spLocks noChangeArrowheads="1"/>
            </p:cNvSpPr>
            <p:nvPr/>
          </p:nvSpPr>
          <p:spPr bwMode="auto">
            <a:xfrm>
              <a:off x="1828800" y="5791200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  <a:latin typeface="Arial" charset="0"/>
                </a:rPr>
                <a:t>z</a:t>
              </a:r>
            </a:p>
          </p:txBody>
        </p:sp>
        <p:sp>
          <p:nvSpPr>
            <p:cNvPr id="7185" name="TextBox 21"/>
            <p:cNvSpPr txBox="1">
              <a:spLocks noChangeArrowheads="1"/>
            </p:cNvSpPr>
            <p:nvPr/>
          </p:nvSpPr>
          <p:spPr bwMode="auto">
            <a:xfrm>
              <a:off x="1828800" y="4800600"/>
              <a:ext cx="533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7186" name="TextBox 22"/>
            <p:cNvSpPr txBox="1">
              <a:spLocks noChangeArrowheads="1"/>
            </p:cNvSpPr>
            <p:nvPr/>
          </p:nvSpPr>
          <p:spPr bwMode="auto">
            <a:xfrm>
              <a:off x="5791200" y="3228945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7187" name="TextBox 23"/>
            <p:cNvSpPr txBox="1">
              <a:spLocks noChangeArrowheads="1"/>
            </p:cNvSpPr>
            <p:nvPr/>
          </p:nvSpPr>
          <p:spPr bwMode="auto">
            <a:xfrm>
              <a:off x="6096000" y="3750294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7188" name="TextBox 25"/>
            <p:cNvSpPr txBox="1">
              <a:spLocks noChangeArrowheads="1"/>
            </p:cNvSpPr>
            <p:nvPr/>
          </p:nvSpPr>
          <p:spPr bwMode="auto">
            <a:xfrm>
              <a:off x="5731752" y="5029316"/>
              <a:ext cx="4572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7189" name="TextBox 26"/>
            <p:cNvSpPr txBox="1">
              <a:spLocks noChangeArrowheads="1"/>
            </p:cNvSpPr>
            <p:nvPr/>
          </p:nvSpPr>
          <p:spPr bwMode="auto">
            <a:xfrm>
              <a:off x="5791200" y="423543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Arial" charset="0"/>
                </a:rPr>
                <a:t>B</a:t>
              </a:r>
            </a:p>
          </p:txBody>
        </p:sp>
        <p:cxnSp>
          <p:nvCxnSpPr>
            <p:cNvPr id="7190" name="Straight Arrow Connector 27"/>
            <p:cNvCxnSpPr>
              <a:cxnSpLocks noChangeShapeType="1"/>
            </p:cNvCxnSpPr>
            <p:nvPr/>
          </p:nvCxnSpPr>
          <p:spPr bwMode="auto">
            <a:xfrm rot="5400000">
              <a:off x="5664335" y="3962400"/>
              <a:ext cx="609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1" name="Straight Arrow Connector 28"/>
            <p:cNvCxnSpPr>
              <a:cxnSpLocks noChangeShapeType="1"/>
            </p:cNvCxnSpPr>
            <p:nvPr/>
          </p:nvCxnSpPr>
          <p:spPr bwMode="auto">
            <a:xfrm rot="5400000">
              <a:off x="5664335" y="5942806"/>
              <a:ext cx="609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2" name="Straight Arrow Connector 29"/>
            <p:cNvCxnSpPr>
              <a:cxnSpLocks noChangeShapeType="1"/>
            </p:cNvCxnSpPr>
            <p:nvPr/>
          </p:nvCxnSpPr>
          <p:spPr bwMode="auto">
            <a:xfrm rot="5400000">
              <a:off x="5741329" y="4876800"/>
              <a:ext cx="4572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3" name="TextBox 31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5334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  <a:latin typeface="Arial" charset="0"/>
                </a:rPr>
                <a:t>y</a:t>
              </a:r>
            </a:p>
          </p:txBody>
        </p:sp>
        <p:grpSp>
          <p:nvGrpSpPr>
            <p:cNvPr id="7194" name="Group 37"/>
            <p:cNvGrpSpPr>
              <a:grpSpLocks/>
            </p:cNvGrpSpPr>
            <p:nvPr/>
          </p:nvGrpSpPr>
          <p:grpSpPr bwMode="auto">
            <a:xfrm>
              <a:off x="6096000" y="5715000"/>
              <a:ext cx="457994" cy="304800"/>
              <a:chOff x="7085806" y="5563394"/>
              <a:chExt cx="457994" cy="304800"/>
            </a:xfrm>
          </p:grpSpPr>
          <p:cxnSp>
            <p:nvCxnSpPr>
              <p:cNvPr id="7198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086600" y="5715000"/>
                <a:ext cx="4572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9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6934200" y="5715000"/>
                <a:ext cx="304800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195" name="TextBox 38"/>
            <p:cNvSpPr txBox="1">
              <a:spLocks noChangeArrowheads="1"/>
            </p:cNvSpPr>
            <p:nvPr/>
          </p:nvSpPr>
          <p:spPr bwMode="auto">
            <a:xfrm>
              <a:off x="6579918" y="5673765"/>
              <a:ext cx="9716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tx2"/>
                  </a:solidFill>
                  <a:latin typeface="Arial" charset="0"/>
                </a:rPr>
                <a:t>mutation</a:t>
              </a:r>
            </a:p>
          </p:txBody>
        </p:sp>
        <p:cxnSp>
          <p:nvCxnSpPr>
            <p:cNvPr id="7196" name="Straight Arrow Connector 41"/>
            <p:cNvCxnSpPr>
              <a:cxnSpLocks noChangeShapeType="1"/>
            </p:cNvCxnSpPr>
            <p:nvPr/>
          </p:nvCxnSpPr>
          <p:spPr bwMode="auto">
            <a:xfrm>
              <a:off x="2667000" y="5970629"/>
              <a:ext cx="2514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97" name="TextBox 42"/>
            <p:cNvSpPr txBox="1">
              <a:spLocks noChangeArrowheads="1"/>
            </p:cNvSpPr>
            <p:nvPr/>
          </p:nvSpPr>
          <p:spPr bwMode="auto">
            <a:xfrm>
              <a:off x="2971800" y="5512036"/>
              <a:ext cx="189105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84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chemeClr val="tx2"/>
                  </a:solidFill>
                  <a:latin typeface="Arial" charset="0"/>
                </a:rPr>
                <a:t>Mutation of enzyme z</a:t>
              </a:r>
            </a:p>
          </p:txBody>
        </p:sp>
      </p:grpSp>
      <p:sp>
        <p:nvSpPr>
          <p:cNvPr id="7173" name="TextBox 29"/>
          <p:cNvSpPr txBox="1">
            <a:spLocks noChangeArrowheads="1"/>
          </p:cNvSpPr>
          <p:nvPr/>
        </p:nvSpPr>
        <p:spPr bwMode="auto">
          <a:xfrm>
            <a:off x="2625113" y="3658797"/>
            <a:ext cx="251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charset="0"/>
              </a:rPr>
              <a:t>Concentration of C increases due to inactivation of z.  </a:t>
            </a:r>
          </a:p>
        </p:txBody>
      </p:sp>
      <p:cxnSp>
        <p:nvCxnSpPr>
          <p:cNvPr id="7174" name="Straight Arrow Connector 31"/>
          <p:cNvCxnSpPr>
            <a:cxnSpLocks noChangeShapeType="1"/>
          </p:cNvCxnSpPr>
          <p:nvPr/>
        </p:nvCxnSpPr>
        <p:spPr bwMode="auto">
          <a:xfrm>
            <a:off x="4947726" y="4716510"/>
            <a:ext cx="6858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TextBox 32"/>
          <p:cNvSpPr txBox="1">
            <a:spLocks noChangeArrowheads="1"/>
          </p:cNvSpPr>
          <p:nvPr/>
        </p:nvSpPr>
        <p:spPr bwMode="auto">
          <a:xfrm>
            <a:off x="5715000" y="62484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D is not made</a:t>
            </a:r>
          </a:p>
        </p:txBody>
      </p:sp>
    </p:spTree>
    <p:extLst>
      <p:ext uri="{BB962C8B-B14F-4D97-AF65-F5344CB8AC3E}">
        <p14:creationId xmlns:p14="http://schemas.microsoft.com/office/powerpoint/2010/main" val="1377045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685800" y="31242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Auxotrophic mutants:  Microbes that require a particular nutrient in order to grow because of a mutation inactivating the enzyme that makes this nutrient.  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09600" y="1752600"/>
            <a:ext cx="8001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Wild type microbes can make everything they need to grow from a simple salts solution containing a carbon source and nitrogen source. They are called “prototrophs”.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   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743200" y="533400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Prototrophs and Auxotrophs.  </a:t>
            </a:r>
          </a:p>
        </p:txBody>
      </p:sp>
    </p:spTree>
    <p:extLst>
      <p:ext uri="{BB962C8B-B14F-4D97-AF65-F5344CB8AC3E}">
        <p14:creationId xmlns:p14="http://schemas.microsoft.com/office/powerpoint/2010/main" val="3592425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pitchFamily="34" charset="-128"/>
                <a:cs typeface="Arial" charset="0"/>
              </a:rPr>
              <a:t>Replica Plating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838200" y="1219200"/>
            <a:ext cx="7467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8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charset="0"/>
              </a:rPr>
              <a:t>How do you recover mutants that won’t grow on minimal media? Replica plating technique…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9144000" cy="297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8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mRNA Splicing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34" y="990600"/>
            <a:ext cx="8759438" cy="4876800"/>
          </a:xfrm>
        </p:spPr>
        <p:txBody>
          <a:bodyPr/>
          <a:lstStyle/>
          <a:p>
            <a:r>
              <a:rPr lang="en-US" dirty="0"/>
              <a:t>Function</a:t>
            </a:r>
          </a:p>
          <a:p>
            <a:pPr lvl="1"/>
            <a:r>
              <a:rPr lang="en-US" dirty="0"/>
              <a:t>Allows for multiple versions of a protein to be produced by 1 gene</a:t>
            </a:r>
          </a:p>
          <a:p>
            <a:pPr lvl="1"/>
            <a:r>
              <a:rPr lang="en-US" dirty="0"/>
              <a:t>Important for mRNA export</a:t>
            </a:r>
          </a:p>
          <a:p>
            <a:pPr lvl="1"/>
            <a:r>
              <a:rPr lang="en-US" dirty="0"/>
              <a:t>Facilitates evolution by mixing and matching domains</a:t>
            </a:r>
          </a:p>
        </p:txBody>
      </p:sp>
      <p:pic>
        <p:nvPicPr>
          <p:cNvPr id="6" name="Picture 5" descr="figure_16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3934481" cy="2408464"/>
          </a:xfrm>
          <a:prstGeom prst="rect">
            <a:avLst/>
          </a:prstGeom>
        </p:spPr>
      </p:pic>
      <p:pic>
        <p:nvPicPr>
          <p:cNvPr id="7" name="Picture 6" descr="figure_16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33" y="3505200"/>
            <a:ext cx="5016710" cy="2404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33" y="5989864"/>
            <a:ext cx="484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Genomic DNA hybridized to mRNA</a:t>
            </a:r>
          </a:p>
        </p:txBody>
      </p:sp>
    </p:spTree>
    <p:extLst>
      <p:ext uri="{BB962C8B-B14F-4D97-AF65-F5344CB8AC3E}">
        <p14:creationId xmlns:p14="http://schemas.microsoft.com/office/powerpoint/2010/main" val="231828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mRNA Splicing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34" y="1371600"/>
            <a:ext cx="8605266" cy="1447800"/>
          </a:xfrm>
        </p:spPr>
        <p:txBody>
          <a:bodyPr/>
          <a:lstStyle/>
          <a:p>
            <a:r>
              <a:rPr lang="en-US" dirty="0"/>
              <a:t>How many proteins does one gene make?</a:t>
            </a:r>
          </a:p>
        </p:txBody>
      </p:sp>
      <p:pic>
        <p:nvPicPr>
          <p:cNvPr id="4" name="Picture 3" descr="figure_16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5" y="2209800"/>
            <a:ext cx="896784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6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Alternative mRNA Splicing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73647"/>
            <a:ext cx="7848600" cy="58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97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0" y="115824"/>
            <a:ext cx="533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mRNA Splicing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064"/>
            <a:ext cx="4352544" cy="65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3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mRNA Splicing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54140"/>
            <a:ext cx="8153400" cy="3733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Splicing and the </a:t>
            </a:r>
            <a:r>
              <a:rPr lang="en-US" dirty="0" err="1"/>
              <a:t>spliceosome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RNA/protein complex – </a:t>
            </a:r>
            <a:r>
              <a:rPr lang="en-US" dirty="0" err="1"/>
              <a:t>snRNPs</a:t>
            </a:r>
            <a:r>
              <a:rPr lang="en-US" dirty="0"/>
              <a:t>, U1, U2, U4-U6</a:t>
            </a:r>
          </a:p>
        </p:txBody>
      </p:sp>
      <p:pic>
        <p:nvPicPr>
          <p:cNvPr id="5" name="Picture 4" descr="figure_16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59692"/>
            <a:ext cx="6477000" cy="4486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9008" y="6071192"/>
            <a:ext cx="333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U1 </a:t>
            </a:r>
            <a:r>
              <a:rPr lang="en-US" dirty="0" err="1"/>
              <a:t>snRNP</a:t>
            </a:r>
            <a:r>
              <a:rPr lang="en-US" dirty="0"/>
              <a:t> is just one of 5.</a:t>
            </a:r>
          </a:p>
        </p:txBody>
      </p:sp>
    </p:spTree>
    <p:extLst>
      <p:ext uri="{BB962C8B-B14F-4D97-AF65-F5344CB8AC3E}">
        <p14:creationId xmlns:p14="http://schemas.microsoft.com/office/powerpoint/2010/main" val="269263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534400" cy="4718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Coordination of Transcription and mRNA processing</a:t>
            </a:r>
          </a:p>
        </p:txBody>
      </p:sp>
    </p:spTree>
    <p:extLst>
      <p:ext uri="{BB962C8B-B14F-4D97-AF65-F5344CB8AC3E}">
        <p14:creationId xmlns:p14="http://schemas.microsoft.com/office/powerpoint/2010/main" val="205906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03"/>
            <a:ext cx="8229600" cy="1143000"/>
          </a:xfrm>
        </p:spPr>
        <p:txBody>
          <a:bodyPr/>
          <a:lstStyle/>
          <a:p>
            <a:r>
              <a:rPr lang="en-US" dirty="0"/>
              <a:t>Small Interfering RNAs (</a:t>
            </a:r>
            <a:r>
              <a:rPr lang="en-US" dirty="0" err="1"/>
              <a:t>siRNA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45" y="1036651"/>
            <a:ext cx="5986666" cy="1990948"/>
          </a:xfrm>
        </p:spPr>
        <p:txBody>
          <a:bodyPr>
            <a:normAutofit/>
          </a:bodyPr>
          <a:lstStyle/>
          <a:p>
            <a:r>
              <a:rPr lang="en-US" sz="3000" dirty="0"/>
              <a:t>Previously demonstrated (1980’s):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8231-F97E-1E4E-BC81-F74F535AB378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676447" y="3306603"/>
            <a:ext cx="4779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40924" y="3591148"/>
            <a:ext cx="4779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30522" y="3306603"/>
            <a:ext cx="4779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2802" y="3791261"/>
            <a:ext cx="2430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Anti-sense RNA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27730" y="2635329"/>
            <a:ext cx="1679614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1380" y="2719397"/>
            <a:ext cx="2430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Target mRNA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82128" y="2375891"/>
            <a:ext cx="3810093" cy="2025987"/>
            <a:chOff x="3482128" y="2375891"/>
            <a:chExt cx="3810093" cy="2025987"/>
          </a:xfrm>
        </p:grpSpPr>
        <p:pic>
          <p:nvPicPr>
            <p:cNvPr id="8" name="Picture 7" descr="cell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538" y="3044906"/>
              <a:ext cx="1884683" cy="1356972"/>
            </a:xfrm>
            <a:prstGeom prst="rect">
              <a:avLst/>
            </a:prstGeom>
          </p:spPr>
        </p:pic>
        <p:sp>
          <p:nvSpPr>
            <p:cNvPr id="17" name="U-Turn Arrow 16"/>
            <p:cNvSpPr/>
            <p:nvPr/>
          </p:nvSpPr>
          <p:spPr>
            <a:xfrm>
              <a:off x="3482128" y="2375891"/>
              <a:ext cx="2703770" cy="655359"/>
            </a:xfrm>
            <a:prstGeom prst="uturn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Down Arrow 17"/>
          <p:cNvSpPr/>
          <p:nvPr/>
        </p:nvSpPr>
        <p:spPr>
          <a:xfrm>
            <a:off x="6185898" y="4697167"/>
            <a:ext cx="367302" cy="928509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43545" y="5775881"/>
            <a:ext cx="842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Anti-sense RNA hybridizes to target mRNA  causing target mRNA levels to decrease and decreasing translation of the mRNA by the ribosome.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055731" y="5126885"/>
            <a:ext cx="1679614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45887" y="5096424"/>
            <a:ext cx="4779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999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4559</TotalTime>
  <Words>760</Words>
  <Application>Microsoft Office PowerPoint</Application>
  <PresentationFormat>On-screen Show (4:3)</PresentationFormat>
  <Paragraphs>131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</vt:lpstr>
      <vt:lpstr>Office Theme</vt:lpstr>
      <vt:lpstr>Document</vt:lpstr>
      <vt:lpstr>Lecture 15 – mRNA splicing, nontranslated RNA &amp; one gene, one protein dogma</vt:lpstr>
      <vt:lpstr>Learning Goals</vt:lpstr>
      <vt:lpstr>mRNA Splicing</vt:lpstr>
      <vt:lpstr>mRNA Splicing</vt:lpstr>
      <vt:lpstr>PowerPoint Presentation</vt:lpstr>
      <vt:lpstr>PowerPoint Presentation</vt:lpstr>
      <vt:lpstr>mRNA Splicing</vt:lpstr>
      <vt:lpstr>PowerPoint Presentation</vt:lpstr>
      <vt:lpstr>Small Interfering RNAs (siRNA)</vt:lpstr>
      <vt:lpstr>Small Interfering RNAs (siRNA)</vt:lpstr>
      <vt:lpstr>RNA Interference</vt:lpstr>
      <vt:lpstr>Endogenous RNAi - MicroRNAs</vt:lpstr>
      <vt:lpstr>miRNA vs. siRNA</vt:lpstr>
      <vt:lpstr>tRNA</vt:lpstr>
      <vt:lpstr>tRNA Processing</vt:lpstr>
      <vt:lpstr>rRNA Processing</vt:lpstr>
      <vt:lpstr>The central dogma of molecular biology</vt:lpstr>
      <vt:lpstr>The Central Dogma is the Engine of Evolution</vt:lpstr>
      <vt:lpstr>Classical vs. modern definition of a gene</vt:lpstr>
      <vt:lpstr>PowerPoint Presentation</vt:lpstr>
      <vt:lpstr>“One Gene, One Enzyme” </vt:lpstr>
      <vt:lpstr>PowerPoint Presentation</vt:lpstr>
      <vt:lpstr>Replica Plating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 – Transcription Regulation</dc:title>
  <dc:creator>Brian</dc:creator>
  <cp:lastModifiedBy>C Glabe</cp:lastModifiedBy>
  <cp:revision>77</cp:revision>
  <dcterms:created xsi:type="dcterms:W3CDTF">2012-08-21T21:14:53Z</dcterms:created>
  <dcterms:modified xsi:type="dcterms:W3CDTF">2020-05-19T19:17:40Z</dcterms:modified>
</cp:coreProperties>
</file>