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951" r:id="rId1"/>
  </p:sldMasterIdLst>
  <p:notesMasterIdLst>
    <p:notesMasterId r:id="rId64"/>
  </p:notesMasterIdLst>
  <p:sldIdLst>
    <p:sldId id="256" r:id="rId2"/>
    <p:sldId id="323" r:id="rId3"/>
    <p:sldId id="324" r:id="rId4"/>
    <p:sldId id="257" r:id="rId5"/>
    <p:sldId id="258" r:id="rId6"/>
    <p:sldId id="259" r:id="rId7"/>
    <p:sldId id="269" r:id="rId8"/>
    <p:sldId id="281" r:id="rId9"/>
    <p:sldId id="282" r:id="rId10"/>
    <p:sldId id="283" r:id="rId11"/>
    <p:sldId id="325" r:id="rId12"/>
    <p:sldId id="270" r:id="rId13"/>
    <p:sldId id="271" r:id="rId14"/>
    <p:sldId id="280" r:id="rId15"/>
    <p:sldId id="284" r:id="rId16"/>
    <p:sldId id="272" r:id="rId17"/>
    <p:sldId id="320" r:id="rId18"/>
    <p:sldId id="285" r:id="rId19"/>
    <p:sldId id="321" r:id="rId20"/>
    <p:sldId id="322" r:id="rId21"/>
    <p:sldId id="287" r:id="rId22"/>
    <p:sldId id="288" r:id="rId23"/>
    <p:sldId id="289" r:id="rId24"/>
    <p:sldId id="297" r:id="rId25"/>
    <p:sldId id="273" r:id="rId26"/>
    <p:sldId id="274" r:id="rId27"/>
    <p:sldId id="326" r:id="rId28"/>
    <p:sldId id="275" r:id="rId29"/>
    <p:sldId id="279" r:id="rId30"/>
    <p:sldId id="276" r:id="rId31"/>
    <p:sldId id="277" r:id="rId32"/>
    <p:sldId id="278" r:id="rId33"/>
    <p:sldId id="290" r:id="rId34"/>
    <p:sldId id="292" r:id="rId35"/>
    <p:sldId id="291" r:id="rId36"/>
    <p:sldId id="293" r:id="rId37"/>
    <p:sldId id="294" r:id="rId38"/>
    <p:sldId id="295" r:id="rId39"/>
    <p:sldId id="296" r:id="rId40"/>
    <p:sldId id="32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4"/>
    <p:restoredTop sz="80119"/>
  </p:normalViewPr>
  <p:slideViewPr>
    <p:cSldViewPr snapToGrid="0" snapToObjects="1">
      <p:cViewPr varScale="1">
        <p:scale>
          <a:sx n="117" d="100"/>
          <a:sy n="117" d="100"/>
        </p:scale>
        <p:origin x="22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EA53A-6479-EB44-8594-4B9EEF5C85AD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5801E-9304-5446-8FCC-5EB33789F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0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20B22C77-45E8-6C43-8B64-F9165BA3027A}" type="slidenum">
              <a:rPr lang="en-US" altLang="en-US" sz="1200">
                <a:latin typeface="Arial" charset="0"/>
              </a:rPr>
              <a:pPr/>
              <a:t>4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783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A6206A6B-0C25-3C4C-B0C4-B5A9A1F84AAB}" type="slidenum">
              <a:rPr lang="en-US" altLang="en-US" sz="1200">
                <a:latin typeface="Arial" charset="0"/>
              </a:rPr>
              <a:pPr/>
              <a:t>5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121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250C85E4-136C-5341-9AD6-40EBFD333CBE}" type="slidenum">
              <a:rPr lang="en-US" altLang="en-US" sz="1200">
                <a:latin typeface="Arial" charset="0"/>
              </a:rPr>
              <a:pPr/>
              <a:t>8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045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4E53D84B-6A74-454F-BD72-78176178B031}" type="slidenum">
              <a:rPr lang="en-US" altLang="en-US" sz="1200">
                <a:latin typeface="Arial" charset="0"/>
              </a:rPr>
              <a:pPr/>
              <a:t>9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893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0C748BD-55F1-E242-B658-310488E5179C}" type="slidenum">
              <a:rPr lang="en-US" altLang="en-US" sz="1200">
                <a:latin typeface="Arial" charset="0"/>
              </a:rPr>
              <a:pPr/>
              <a:t>10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515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version of </a:t>
            </a:r>
            <a:r>
              <a:rPr lang="en-US" dirty="0" err="1" smtClean="0"/>
              <a:t>ArchStudio</a:t>
            </a:r>
            <a:r>
              <a:rPr lang="en-US" dirty="0" smtClean="0"/>
              <a:t> is actually larger</a:t>
            </a:r>
            <a:r>
              <a:rPr lang="en-US" baseline="0" dirty="0" smtClean="0"/>
              <a:t>, in terms of SLOC, than the version of Hadoop whose architecture we saw earlier.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5801E-9304-5446-8FCC-5EB33789F6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15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IRODS is only 84KSLOC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5801E-9304-5446-8FCC-5EB33789F6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05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7E2221-3930-A747-A818-716224176CAE}" type="slidenum">
              <a:rPr lang="en-US"/>
              <a:pPr/>
              <a:t>41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4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E0D16-0093-164F-9428-8711813545BD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C0F5-776A-8B4E-85AB-68AF863D6B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E0D16-0093-164F-9428-8711813545BD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C0F5-776A-8B4E-85AB-68AF863D6B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E0D16-0093-164F-9428-8711813545BD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C0F5-776A-8B4E-85AB-68AF863D6B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E0D16-0093-164F-9428-8711813545BD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C0F5-776A-8B4E-85AB-68AF863D6B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E0D16-0093-164F-9428-8711813545BD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C0F5-776A-8B4E-85AB-68AF863D6B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E0D16-0093-164F-9428-8711813545BD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C0F5-776A-8B4E-85AB-68AF863D6B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E0D16-0093-164F-9428-8711813545BD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C0F5-776A-8B4E-85AB-68AF863D6B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E0D16-0093-164F-9428-8711813545BD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C0F5-776A-8B4E-85AB-68AF863D6B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E0D16-0093-164F-9428-8711813545BD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C0F5-776A-8B4E-85AB-68AF863D6B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E0D16-0093-164F-9428-8711813545BD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C0F5-776A-8B4E-85AB-68AF863D6B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E0D16-0093-164F-9428-8711813545BD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C0F5-776A-8B4E-85AB-68AF863D6B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E0D16-0093-164F-9428-8711813545BD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8C0F5-776A-8B4E-85AB-68AF863D6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2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52" r:id="rId1"/>
    <p:sldLayoutId id="2147485953" r:id="rId2"/>
    <p:sldLayoutId id="2147485954" r:id="rId3"/>
    <p:sldLayoutId id="2147485955" r:id="rId4"/>
    <p:sldLayoutId id="2147485956" r:id="rId5"/>
    <p:sldLayoutId id="2147485957" r:id="rId6"/>
    <p:sldLayoutId id="2147485958" r:id="rId7"/>
    <p:sldLayoutId id="2147485959" r:id="rId8"/>
    <p:sldLayoutId id="2147485960" r:id="rId9"/>
    <p:sldLayoutId id="2147485961" r:id="rId10"/>
    <p:sldLayoutId id="21474859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Architecture Recovery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IN4MATX 221</a:t>
            </a:r>
          </a:p>
          <a:p>
            <a:r>
              <a:rPr lang="en-US" dirty="0" smtClean="0"/>
              <a:t>Fall 2016</a:t>
            </a:r>
          </a:p>
          <a:p>
            <a:r>
              <a:rPr lang="en-US" smtClean="0"/>
              <a:t>Slides by Joshua Garcia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7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8FBAC8"/>
              </a:buClr>
              <a:buSzPct val="70000"/>
              <a:buFont typeface="Monotype Sorts" charset="2"/>
              <a:buChar char="u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8FBAC8"/>
              </a:buClr>
              <a:buSzPct val="70000"/>
              <a:buFont typeface="Wingdings" charset="2"/>
              <a:buChar char="u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2832AD6-5819-6F46-A3A8-04FF93B677FF}" type="slidenum">
              <a:rPr lang="en-US" altLang="en-US" sz="1200">
                <a:latin typeface="Arial Black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200">
              <a:latin typeface="Arial Black" charset="0"/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Architecture </a:t>
            </a:r>
            <a:r>
              <a:rPr lang="en-US" altLang="en-US" dirty="0"/>
              <a:t>Recovery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If architectural degradation is allowed to occur, one will be forced to </a:t>
            </a:r>
            <a:r>
              <a:rPr lang="en-US" altLang="en-US" i="1" dirty="0"/>
              <a:t>recover</a:t>
            </a:r>
            <a:r>
              <a:rPr lang="en-US" altLang="en-US" dirty="0"/>
              <a:t> the system</a:t>
            </a:r>
            <a:r>
              <a:rPr lang="ja-JP" altLang="en-US" dirty="0"/>
              <a:t>’</a:t>
            </a:r>
            <a:r>
              <a:rPr lang="en-US" altLang="ja-JP" dirty="0"/>
              <a:t>s architecture sooner or later </a:t>
            </a:r>
          </a:p>
          <a:p>
            <a:pPr eaLnBrk="1" hangingPunct="1"/>
            <a:r>
              <a:rPr lang="en-US" altLang="en-US" i="1" dirty="0" smtClean="0"/>
              <a:t>Architecture </a:t>
            </a:r>
            <a:r>
              <a:rPr lang="en-US" altLang="en-US" i="1" dirty="0"/>
              <a:t>recovery</a:t>
            </a:r>
            <a:r>
              <a:rPr lang="en-US" altLang="en-US" dirty="0"/>
              <a:t> is the process of determining a software system</a:t>
            </a:r>
            <a:r>
              <a:rPr lang="ja-JP" altLang="en-US" dirty="0"/>
              <a:t>’</a:t>
            </a:r>
            <a:r>
              <a:rPr lang="en-US" altLang="ja-JP" dirty="0"/>
              <a:t>s architecture from its implementation-level </a:t>
            </a:r>
            <a:r>
              <a:rPr lang="en-US" altLang="ja-JP" dirty="0" smtClean="0"/>
              <a:t>artifacts</a:t>
            </a:r>
          </a:p>
          <a:p>
            <a:pPr lvl="1"/>
            <a:r>
              <a:rPr lang="en-US" altLang="ja-JP" dirty="0" smtClean="0"/>
              <a:t>Often called </a:t>
            </a:r>
            <a:r>
              <a:rPr lang="en-US" altLang="ja-JP" i="1" dirty="0" smtClean="0"/>
              <a:t>architecture reconstruction </a:t>
            </a:r>
            <a:r>
              <a:rPr lang="en-US" altLang="ja-JP" dirty="0" smtClean="0"/>
              <a:t>or </a:t>
            </a:r>
            <a:r>
              <a:rPr lang="en-US" altLang="ja-JP" i="1" dirty="0" smtClean="0"/>
              <a:t>architectural recovery</a:t>
            </a:r>
            <a:endParaRPr lang="en-US" altLang="ja-JP" i="1" dirty="0"/>
          </a:p>
          <a:p>
            <a:pPr eaLnBrk="1" hangingPunct="1"/>
            <a:r>
              <a:rPr lang="en-US" altLang="en-US" dirty="0"/>
              <a:t>Implementation-level artifacts can be</a:t>
            </a:r>
          </a:p>
          <a:p>
            <a:pPr lvl="1" eaLnBrk="1" hangingPunct="1"/>
            <a:r>
              <a:rPr lang="en-US" altLang="en-US" dirty="0"/>
              <a:t>Source code</a:t>
            </a:r>
          </a:p>
          <a:p>
            <a:pPr lvl="1" eaLnBrk="1" hangingPunct="1"/>
            <a:r>
              <a:rPr lang="en-US" altLang="en-US" dirty="0"/>
              <a:t>Executable files</a:t>
            </a:r>
          </a:p>
          <a:p>
            <a:pPr lvl="1" eaLnBrk="1" hangingPunct="1"/>
            <a:r>
              <a:rPr lang="en-US" altLang="en-US" dirty="0"/>
              <a:t>Java .class files</a:t>
            </a:r>
          </a:p>
        </p:txBody>
      </p:sp>
    </p:spTree>
    <p:extLst>
      <p:ext uri="{BB962C8B-B14F-4D97-AF65-F5344CB8AC3E}">
        <p14:creationId xmlns:p14="http://schemas.microsoft.com/office/powerpoint/2010/main" val="20542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Basic-Concepts Review</a:t>
            </a:r>
          </a:p>
          <a:p>
            <a:r>
              <a:rPr lang="en-US" dirty="0" smtClean="0"/>
              <a:t>Example Architectures</a:t>
            </a:r>
          </a:p>
          <a:p>
            <a:r>
              <a:rPr lang="en-US" dirty="0" smtClean="0"/>
              <a:t>Intermediate Concepts</a:t>
            </a:r>
          </a:p>
          <a:p>
            <a:r>
              <a:rPr lang="en-US" dirty="0" smtClean="0"/>
              <a:t>Comparative Analysis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rot="10800000">
            <a:off x="4506686" y="2481942"/>
            <a:ext cx="446314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often does architectural degradation occur?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look at more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itle 1"/>
          <p:cNvSpPr>
            <a:spLocks noGrp="1"/>
          </p:cNvSpPr>
          <p:nvPr>
            <p:ph type="title"/>
          </p:nvPr>
        </p:nvSpPr>
        <p:spPr>
          <a:xfrm>
            <a:off x="1981200" y="260394"/>
            <a:ext cx="8229600" cy="57780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Bash </a:t>
            </a:r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1676400" y="952500"/>
            <a:ext cx="449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Prescriptive Architecture</a:t>
            </a:r>
          </a:p>
        </p:txBody>
      </p:sp>
      <p:pic>
        <p:nvPicPr>
          <p:cNvPr id="7" name="Picture 6" descr="bash-article-diagr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40400"/>
            <a:ext cx="6096517" cy="4853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09" y="949608"/>
            <a:ext cx="6078947" cy="4888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7303" y="5836530"/>
            <a:ext cx="261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Descriptive Architecture</a:t>
            </a:r>
          </a:p>
        </p:txBody>
      </p:sp>
    </p:spTree>
    <p:extLst>
      <p:ext uri="{BB962C8B-B14F-4D97-AF65-F5344CB8AC3E}">
        <p14:creationId xmlns:p14="http://schemas.microsoft.com/office/powerpoint/2010/main" val="162397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1251 L -0.21429 -0.186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0" y="-8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Bash </a:t>
            </a:r>
            <a:r>
              <a:rPr lang="mr-IN" dirty="0" smtClean="0"/>
              <a:t>–</a:t>
            </a:r>
            <a:r>
              <a:rPr lang="en-US" dirty="0" smtClean="0"/>
              <a:t> Different Layout for Descriptive Architecture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60849"/>
            <a:ext cx="5181600" cy="248088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28094"/>
            <a:ext cx="5181600" cy="2946400"/>
          </a:xfr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84729" y="2041102"/>
            <a:ext cx="449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Prescriptive Architecture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019800" y="1924725"/>
            <a:ext cx="449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Descriptive Architecture </a:t>
            </a:r>
            <a:r>
              <a:rPr lang="mr-IN" dirty="0" smtClean="0">
                <a:latin typeface="Calibri" charset="0"/>
              </a:rPr>
              <a:t>–</a:t>
            </a:r>
            <a:r>
              <a:rPr lang="en-US" dirty="0" smtClean="0">
                <a:latin typeface="Calibri" charset="0"/>
              </a:rPr>
              <a:t> Concrete Layout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3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Prescriptive Architecture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Descriptive Architecture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3" y="2522071"/>
            <a:ext cx="5019437" cy="294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9787"/>
            <a:ext cx="4998729" cy="41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HadoopAll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6118" y="1295400"/>
            <a:ext cx="57197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Hadoop – Complete Architecture</a:t>
            </a:r>
          </a:p>
        </p:txBody>
      </p:sp>
    </p:spTree>
    <p:extLst>
      <p:ext uri="{BB962C8B-B14F-4D97-AF65-F5344CB8AC3E}">
        <p14:creationId xmlns:p14="http://schemas.microsoft.com/office/powerpoint/2010/main" val="176168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Chromium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Prescriptive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72" y="544286"/>
            <a:ext cx="5237083" cy="5889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57" y="1966573"/>
            <a:ext cx="4708197" cy="4365171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57943" y="6331744"/>
            <a:ext cx="3287486" cy="685801"/>
          </a:xfrm>
        </p:spPr>
        <p:txBody>
          <a:bodyPr/>
          <a:lstStyle/>
          <a:p>
            <a:r>
              <a:rPr lang="en-US" smtClean="0"/>
              <a:t>Multi-Process View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7184571" y="6416675"/>
            <a:ext cx="2797628" cy="506640"/>
          </a:xfrm>
        </p:spPr>
        <p:txBody>
          <a:bodyPr/>
          <a:lstStyle/>
          <a:p>
            <a:r>
              <a:rPr lang="en-US" dirty="0" smtClean="0"/>
              <a:t>Plugin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5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Chromium </a:t>
            </a:r>
            <a:r>
              <a:rPr lang="mr-IN" dirty="0" smtClean="0"/>
              <a:t>–</a:t>
            </a:r>
            <a:r>
              <a:rPr lang="en-US" dirty="0" smtClean="0"/>
              <a:t> Descriptive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15" y="1353671"/>
            <a:ext cx="11294427" cy="52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5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architectural degradation always this bad?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96" y="2473708"/>
            <a:ext cx="6671847" cy="402982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ArchStudio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Basic-Concepts Review</a:t>
            </a:r>
          </a:p>
          <a:p>
            <a:r>
              <a:rPr lang="en-US" dirty="0" smtClean="0"/>
              <a:t>Example Architectures</a:t>
            </a:r>
          </a:p>
          <a:p>
            <a:r>
              <a:rPr lang="en-US" dirty="0" smtClean="0"/>
              <a:t>Intermediate Concepts</a:t>
            </a:r>
          </a:p>
          <a:p>
            <a:r>
              <a:rPr lang="en-US" dirty="0" smtClean="0"/>
              <a:t>Comparative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3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09" y="335870"/>
            <a:ext cx="4853933" cy="2931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36" y="3402605"/>
            <a:ext cx="8766841" cy="338248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828800" y="1007272"/>
            <a:ext cx="3428999" cy="1275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/>
              <a:t>ArchStudio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Prescriptive Architecture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7457" y="4561115"/>
            <a:ext cx="2982686" cy="11042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 smtClean="0"/>
              <a:t>ArchStudio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Descriptive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06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/>
                <a:cs typeface="Calibri" pitchFamily="34" charset="0"/>
              </a:rPr>
              <a:t>iRODS – Prescriptive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4333DEE-F429-44BF-9172-E943D4C34D3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3315" name="Content Placeholder 4" descr="600px-irodsArch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lum bright="7000"/>
          </a:blip>
          <a:stretch>
            <a:fillRect/>
          </a:stretch>
        </p:blipFill>
        <p:spPr>
          <a:xfrm>
            <a:off x="2841625" y="1600200"/>
            <a:ext cx="6743700" cy="4495800"/>
          </a:xfrm>
        </p:spPr>
      </p:pic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3124200" y="6172201"/>
            <a:ext cx="624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Source: https://www.irods.org/index.php/Introduction_to_iRODS</a:t>
            </a:r>
          </a:p>
        </p:txBody>
      </p:sp>
    </p:spTree>
    <p:extLst>
      <p:ext uri="{BB962C8B-B14F-4D97-AF65-F5344CB8AC3E}">
        <p14:creationId xmlns:p14="http://schemas.microsoft.com/office/powerpoint/2010/main" val="161015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iRODS</a:t>
            </a:r>
            <a:r>
              <a:rPr lang="en-US" dirty="0" smtClean="0"/>
              <a:t> – Descriptive Architecture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B03AB2A-D8B2-466E-B688-EB47403C891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preDSS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524000"/>
            <a:ext cx="7010400" cy="5417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15400" y="5832802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Two-way dependency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144000" y="6169024"/>
            <a:ext cx="1066800" cy="158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220200" y="6627812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991600" y="6323012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One-way dependency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5484812"/>
            <a:ext cx="9144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Component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96400" y="5105400"/>
            <a:ext cx="914400" cy="304800"/>
          </a:xfrm>
          <a:prstGeom prst="rect">
            <a:avLst/>
          </a:prstGeom>
          <a:solidFill>
            <a:srgbClr val="D3EFE8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Layer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96400" y="4724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Legend:</a:t>
            </a:r>
          </a:p>
        </p:txBody>
      </p:sp>
    </p:spTree>
    <p:extLst>
      <p:ext uri="{BB962C8B-B14F-4D97-AF65-F5344CB8AC3E}">
        <p14:creationId xmlns:p14="http://schemas.microsoft.com/office/powerpoint/2010/main" val="139348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/>
                <a:cs typeface="Calibri" pitchFamily="34" charset="0"/>
              </a:rPr>
              <a:t>Architectural Degradation in </a:t>
            </a:r>
            <a:r>
              <a:rPr lang="en-US" dirty="0" err="1" smtClean="0">
                <a:ea typeface="ＭＳ Ｐゴシック"/>
                <a:cs typeface="Calibri" pitchFamily="34" charset="0"/>
              </a:rPr>
              <a:t>iRODS</a:t>
            </a:r>
            <a:endParaRPr lang="en-US" dirty="0" smtClean="0">
              <a:ea typeface="ＭＳ Ｐゴシック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5FFB53F0-D55E-47C9-993D-9E57DF4EE14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4339" name="Content Placeholder 4" descr="preDSSA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590800" y="1524000"/>
            <a:ext cx="7010400" cy="5417128"/>
          </a:xfrm>
        </p:spPr>
      </p:pic>
      <p:sp>
        <p:nvSpPr>
          <p:cNvPr id="5" name="Right Arrow 4"/>
          <p:cNvSpPr/>
          <p:nvPr/>
        </p:nvSpPr>
        <p:spPr>
          <a:xfrm rot="16200000">
            <a:off x="6324600" y="61722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6200000">
            <a:off x="5257800" y="61722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24400" y="6553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Bloated Components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" y="49530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Dependency Inversion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895600" y="28194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8730142">
            <a:off x="8915400" y="4114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915400" y="5832802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Two-way dependency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9144000" y="6169024"/>
            <a:ext cx="1066800" cy="158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752600" y="1676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Fully connected graph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9220200" y="6627812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991600" y="6323012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One-way dependency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296400" y="5484812"/>
            <a:ext cx="9144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Component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296400" y="5105400"/>
            <a:ext cx="914400" cy="304800"/>
          </a:xfrm>
          <a:prstGeom prst="rect">
            <a:avLst/>
          </a:prstGeom>
          <a:solidFill>
            <a:srgbClr val="D3EFE8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Layer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296400" y="4724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Legend: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28800" y="2667001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Skipping Layers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144000" y="3276601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Skipping Layers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2971800" y="5105400"/>
            <a:ext cx="1219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752600" y="5791200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Excessive Load on Component</a:t>
            </a:r>
          </a:p>
        </p:txBody>
      </p:sp>
      <p:sp>
        <p:nvSpPr>
          <p:cNvPr id="42" name="Right Arrow 41"/>
          <p:cNvSpPr/>
          <p:nvPr/>
        </p:nvSpPr>
        <p:spPr>
          <a:xfrm>
            <a:off x="2667000" y="6019800"/>
            <a:ext cx="1752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581400" y="1600200"/>
            <a:ext cx="45720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8730142">
            <a:off x="8059362" y="1850248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8534400" y="15341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Dependency Cycle</a:t>
            </a:r>
          </a:p>
        </p:txBody>
      </p:sp>
      <p:sp>
        <p:nvSpPr>
          <p:cNvPr id="48" name="Oval 47"/>
          <p:cNvSpPr/>
          <p:nvPr/>
        </p:nvSpPr>
        <p:spPr>
          <a:xfrm>
            <a:off x="4648200" y="5867400"/>
            <a:ext cx="4572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9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  <p:bldP spid="12" grpId="0"/>
      <p:bldP spid="12" grpId="1"/>
      <p:bldP spid="13" grpId="0" animBg="1"/>
      <p:bldP spid="13" grpId="1" animBg="1"/>
      <p:bldP spid="14" grpId="0" animBg="1"/>
      <p:bldP spid="14" grpId="1" animBg="1"/>
      <p:bldP spid="29" grpId="0"/>
      <p:bldP spid="29" grpId="1"/>
      <p:bldP spid="38" grpId="0"/>
      <p:bldP spid="38" grpId="1"/>
      <p:bldP spid="39" grpId="0"/>
      <p:bldP spid="39" grpId="1"/>
      <p:bldP spid="40" grpId="0" animBg="1"/>
      <p:bldP spid="40" grpId="1" animBg="1"/>
      <p:bldP spid="41" grpId="0"/>
      <p:bldP spid="41" grpId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47" grpId="0"/>
      <p:bldP spid="47" grpId="1"/>
      <p:bldP spid="48" grpId="0" animBg="1"/>
      <p:bldP spid="4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iRODS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Still Highly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746742" y="6392927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Content Placeholder 4" descr="preDSS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554" y="1317689"/>
            <a:ext cx="6096000" cy="52578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349" y="1268260"/>
            <a:ext cx="5396411" cy="5396411"/>
          </a:xfrm>
        </p:spPr>
      </p:pic>
      <p:sp>
        <p:nvSpPr>
          <p:cNvPr id="11" name="TextBox 10"/>
          <p:cNvSpPr txBox="1"/>
          <p:nvPr/>
        </p:nvSpPr>
        <p:spPr>
          <a:xfrm>
            <a:off x="3733800" y="6284667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800000"/>
                </a:solidFill>
                <a:latin typeface="Calibri" pitchFamily="34" charset="0"/>
              </a:rPr>
              <a:t>iRODS</a:t>
            </a:r>
            <a:r>
              <a:rPr lang="en-US" dirty="0">
                <a:solidFill>
                  <a:srgbClr val="800000"/>
                </a:solidFill>
                <a:latin typeface="Calibri" pitchFamily="34" charset="0"/>
              </a:rPr>
              <a:t> – Descriptive Architecture</a:t>
            </a:r>
          </a:p>
        </p:txBody>
      </p:sp>
    </p:spTree>
    <p:extLst>
      <p:ext uri="{BB962C8B-B14F-4D97-AF65-F5344CB8AC3E}">
        <p14:creationId xmlns:p14="http://schemas.microsoft.com/office/powerpoint/2010/main" val="181451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Bash – Descriptive Architecture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848" y="1496455"/>
            <a:ext cx="6078947" cy="4888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8247" y="3671048"/>
            <a:ext cx="40386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How do I get this architecture?</a:t>
            </a:r>
          </a:p>
        </p:txBody>
      </p:sp>
    </p:spTree>
    <p:extLst>
      <p:ext uri="{BB962C8B-B14F-4D97-AF65-F5344CB8AC3E}">
        <p14:creationId xmlns:p14="http://schemas.microsoft.com/office/powerpoint/2010/main" val="12729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z="3600" dirty="0"/>
              <a:t>Many Architecture Recovery Techniques</a:t>
            </a:r>
          </a:p>
        </p:txBody>
      </p:sp>
      <p:pic>
        <p:nvPicPr>
          <p:cNvPr id="4" name="Content Placeholder 3" descr="bash_acdc_clustered.circ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02272" y="990600"/>
            <a:ext cx="2122129" cy="2034730"/>
          </a:xfrm>
        </p:spPr>
      </p:pic>
      <p:pic>
        <p:nvPicPr>
          <p:cNvPr id="5" name="Picture 4" descr="bash_sahc3_bunch_clusters.do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1" y="833735"/>
            <a:ext cx="2920861" cy="2156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304800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Bash From ACDC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304800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Bash From Bunch</a:t>
            </a:r>
          </a:p>
        </p:txBody>
      </p:sp>
      <p:pic>
        <p:nvPicPr>
          <p:cNvPr id="8" name="Picture 7" descr="bash_zclusters_emweights.d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1" y="3733800"/>
            <a:ext cx="2418641" cy="205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0" y="571053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Bash From Zone-Based Recovery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6600" y="3657601"/>
            <a:ext cx="5715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Which technique do you choose?</a:t>
            </a:r>
          </a:p>
        </p:txBody>
      </p:sp>
    </p:spTree>
    <p:extLst>
      <p:ext uri="{BB962C8B-B14F-4D97-AF65-F5344CB8AC3E}">
        <p14:creationId xmlns:p14="http://schemas.microsoft.com/office/powerpoint/2010/main" val="132813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Basic-Concepts Review</a:t>
            </a:r>
          </a:p>
          <a:p>
            <a:r>
              <a:rPr lang="en-US" dirty="0" smtClean="0"/>
              <a:t>Example Architectures</a:t>
            </a:r>
          </a:p>
          <a:p>
            <a:r>
              <a:rPr lang="en-US" dirty="0" smtClean="0"/>
              <a:t>Intermediate Concepts</a:t>
            </a:r>
          </a:p>
          <a:p>
            <a:r>
              <a:rPr lang="en-US" dirty="0" smtClean="0"/>
              <a:t>Comparative Analysis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rot="10800000">
            <a:off x="4539343" y="2982685"/>
            <a:ext cx="446314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3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or Heuristics to Recover Architectures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Mapping principles</a:t>
            </a:r>
            <a:r>
              <a:rPr lang="en-US" dirty="0" smtClean="0"/>
              <a:t>: rules that determine mappings from implementation-level entities to architectural elements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94" y="2961556"/>
            <a:ext cx="2702111" cy="23480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34" y="2889669"/>
            <a:ext cx="3327401" cy="24199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7794" y="5444534"/>
            <a:ext cx="2653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Servlets grouped </a:t>
            </a:r>
            <a:r>
              <a:rPr lang="en-US" dirty="0" smtClean="0"/>
              <a:t>together as a Web Server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59761" y="5444534"/>
            <a:ext cx="2653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servlet mapped to a different 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6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Mapping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i="1" dirty="0" smtClean="0"/>
              <a:t>Generic principles</a:t>
            </a:r>
            <a:r>
              <a:rPr lang="en-US" dirty="0" smtClean="0"/>
              <a:t>: drawn from long-standing software-engineering principles</a:t>
            </a:r>
          </a:p>
          <a:p>
            <a:pPr lvl="1"/>
            <a:r>
              <a:rPr lang="en-US" dirty="0" smtClean="0"/>
              <a:t>Separation of concerns, isolation of change, coupling and cohesion</a:t>
            </a:r>
          </a:p>
          <a:p>
            <a:r>
              <a:rPr lang="en-US" i="1" dirty="0" smtClean="0"/>
              <a:t>Domain principles</a:t>
            </a:r>
            <a:r>
              <a:rPr lang="en-US" dirty="0" smtClean="0"/>
              <a:t>: mapping principles based on domain information</a:t>
            </a:r>
          </a:p>
          <a:p>
            <a:pPr lvl="1"/>
            <a:r>
              <a:rPr lang="en-US" dirty="0" smtClean="0"/>
              <a:t>Example domains include telecommunications, avionics, robotics, etc.</a:t>
            </a:r>
          </a:p>
          <a:p>
            <a:r>
              <a:rPr lang="en-US" i="1" dirty="0" smtClean="0"/>
              <a:t>Application principles</a:t>
            </a:r>
            <a:r>
              <a:rPr lang="en-US" dirty="0" smtClean="0"/>
              <a:t>: specific to application under recovery</a:t>
            </a:r>
          </a:p>
          <a:p>
            <a:r>
              <a:rPr lang="en-US" i="1" dirty="0" smtClean="0"/>
              <a:t>System-context principles</a:t>
            </a:r>
            <a:r>
              <a:rPr lang="en-US" dirty="0" smtClean="0"/>
              <a:t>: infrastructure</a:t>
            </a:r>
          </a:p>
          <a:p>
            <a:pPr lvl="1"/>
            <a:r>
              <a:rPr lang="en-US" dirty="0" smtClean="0"/>
              <a:t>Choice of OS, programming language, implementation framework, etc.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92" y="1690688"/>
            <a:ext cx="3807516" cy="3679172"/>
          </a:xfrm>
        </p:spPr>
      </p:pic>
    </p:spTree>
    <p:extLst>
      <p:ext uri="{BB962C8B-B14F-4D97-AF65-F5344CB8AC3E}">
        <p14:creationId xmlns:p14="http://schemas.microsoft.com/office/powerpoint/2010/main" val="6855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Basic-Concepts Review</a:t>
            </a:r>
          </a:p>
          <a:p>
            <a:r>
              <a:rPr lang="en-US" dirty="0" smtClean="0"/>
              <a:t>Example Architectures</a:t>
            </a:r>
          </a:p>
          <a:p>
            <a:r>
              <a:rPr lang="en-US" dirty="0" smtClean="0"/>
              <a:t>Intermediate Concepts</a:t>
            </a:r>
          </a:p>
          <a:p>
            <a:r>
              <a:rPr lang="en-US" dirty="0" smtClean="0"/>
              <a:t>Comparative Analysis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rot="10800000">
            <a:off x="4659086" y="1937657"/>
            <a:ext cx="446314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5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/>
              <a:t>Rules of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14400"/>
            <a:ext cx="8229600" cy="5791200"/>
          </a:xfrm>
        </p:spPr>
        <p:txBody>
          <a:bodyPr rtlCol="0"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Group based on isolated classes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Group based on generalization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Group based on aggregation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Group based on composition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Group based on two-way association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Identify domain classes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Merge classes with a single originating domain class association into domain class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Group classes along a domain class circular dependency path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Group classes along a path with a start node and end node that</a:t>
            </a:r>
            <a:br>
              <a:rPr lang="en-US" dirty="0" smtClean="0"/>
            </a:br>
            <a:r>
              <a:rPr lang="en-US" dirty="0" smtClean="0"/>
              <a:t>reference a domain class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Group classes along paths with the same end node, and whose start node references the same domain class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56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More </a:t>
            </a:r>
            <a:r>
              <a:rPr lang="en-US" altLang="en-US" dirty="0"/>
              <a:t>G</a:t>
            </a:r>
            <a:r>
              <a:rPr lang="en-US" altLang="en-US" dirty="0" smtClean="0"/>
              <a:t>eneric Mapping Principles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Domain class rules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Class with large majority of outgoing calls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Exclusion rules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Class with large majority of incoming calls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Utility classes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Heavily passed data-structures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Benchmarking and test classes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Additional groupings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By exception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By interface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By package if idealized architecture matches first-class component</a:t>
            </a:r>
          </a:p>
        </p:txBody>
      </p:sp>
    </p:spTree>
    <p:extLst>
      <p:ext uri="{BB962C8B-B14F-4D97-AF65-F5344CB8AC3E}">
        <p14:creationId xmlns:p14="http://schemas.microsoft.com/office/powerpoint/2010/main" val="8340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Domain Principles </a:t>
            </a:r>
            <a:r>
              <a:rPr lang="en-US" altLang="en-US" dirty="0"/>
              <a:t>for Distributed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5105400"/>
          </a:xfrm>
        </p:spPr>
        <p:txBody>
          <a:bodyPr rtlCol="0"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Infer distributor connectors from idealized architecture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Classes with methods and names similar to first-class components are domain classes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Classes importing network communication libraries are domain classes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latin typeface="Courier New"/>
                <a:cs typeface="Courier New"/>
              </a:rPr>
              <a:t>main()</a:t>
            </a:r>
            <a:r>
              <a:rPr lang="en-US" dirty="0" smtClean="0"/>
              <a:t> functions often identify first-class components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Classes deployed onto different hosts must be grouped separately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518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Process-Oriented Taxonomy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0626" y="1825625"/>
            <a:ext cx="6250747" cy="435133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6894576" y="2679192"/>
            <a:ext cx="219456" cy="155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7184136" y="2246376"/>
            <a:ext cx="219456" cy="155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7403592" y="1825625"/>
            <a:ext cx="219456" cy="155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8333232" y="2063496"/>
            <a:ext cx="219456" cy="155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0800000">
            <a:off x="8668512" y="2270760"/>
            <a:ext cx="219456" cy="155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8564880" y="3328416"/>
            <a:ext cx="219456" cy="155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7321296" y="5465064"/>
            <a:ext cx="219456" cy="155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8622792" y="5196840"/>
            <a:ext cx="219456" cy="155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7431024" y="4105656"/>
            <a:ext cx="219456" cy="155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7373112" y="4315301"/>
            <a:ext cx="219456" cy="155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0800000">
            <a:off x="6964680" y="2891853"/>
            <a:ext cx="219456" cy="155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0800000">
            <a:off x="8805672" y="2688336"/>
            <a:ext cx="219456" cy="155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276600" y="6418930"/>
            <a:ext cx="5276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Ducasse</a:t>
            </a:r>
            <a:r>
              <a:rPr lang="en-US" sz="1100" dirty="0" smtClean="0"/>
              <a:t> and </a:t>
            </a:r>
            <a:r>
              <a:rPr lang="en-US" sz="1100" dirty="0" err="1" smtClean="0"/>
              <a:t>Pollet</a:t>
            </a:r>
            <a:r>
              <a:rPr lang="en-US" sz="1100" dirty="0" smtClean="0"/>
              <a:t>. Software Architecture Reconstruction: A Process-Oriented Taxonomy.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2206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Recovery -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Redocumentation</a:t>
            </a:r>
            <a:r>
              <a:rPr lang="en-US" dirty="0" smtClean="0"/>
              <a:t> and Understanding</a:t>
            </a:r>
          </a:p>
          <a:p>
            <a:r>
              <a:rPr lang="en-US" dirty="0" smtClean="0"/>
              <a:t>Reuse</a:t>
            </a:r>
          </a:p>
          <a:p>
            <a:r>
              <a:rPr lang="en-US" dirty="0" smtClean="0"/>
              <a:t>Conformance</a:t>
            </a:r>
          </a:p>
          <a:p>
            <a:r>
              <a:rPr lang="en-US" dirty="0" smtClean="0"/>
              <a:t>Co-Evolution</a:t>
            </a:r>
          </a:p>
          <a:p>
            <a:r>
              <a:rPr lang="en-US" dirty="0" smtClean="0"/>
              <a:t>Analysis</a:t>
            </a:r>
          </a:p>
          <a:p>
            <a:r>
              <a:rPr lang="en-US" dirty="0" smtClean="0"/>
              <a:t>Evolution and Maintenance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rot="10800000">
            <a:off x="2383536" y="4001294"/>
            <a:ext cx="341376" cy="256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0800000">
            <a:off x="5187696" y="4501166"/>
            <a:ext cx="341376" cy="256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3154680" y="2961926"/>
            <a:ext cx="341376" cy="256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6635496" y="1925606"/>
            <a:ext cx="341376" cy="256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6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Recovery -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Source Code</a:t>
            </a:r>
          </a:p>
          <a:p>
            <a:r>
              <a:rPr lang="en-US" dirty="0" smtClean="0"/>
              <a:t>Textual Information</a:t>
            </a:r>
          </a:p>
          <a:p>
            <a:r>
              <a:rPr lang="en-US" dirty="0" smtClean="0"/>
              <a:t>Dynamic Information</a:t>
            </a:r>
          </a:p>
          <a:p>
            <a:r>
              <a:rPr lang="en-US" dirty="0" smtClean="0"/>
              <a:t>Physical Organization</a:t>
            </a:r>
          </a:p>
          <a:p>
            <a:r>
              <a:rPr lang="en-US" dirty="0" smtClean="0"/>
              <a:t>Human Organization</a:t>
            </a:r>
          </a:p>
          <a:p>
            <a:r>
              <a:rPr lang="en-US" dirty="0" smtClean="0"/>
              <a:t>Historical Information</a:t>
            </a:r>
          </a:p>
          <a:p>
            <a:r>
              <a:rPr lang="en-US" dirty="0" smtClean="0"/>
              <a:t>Human Expertise</a:t>
            </a:r>
          </a:p>
          <a:p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0800000">
            <a:off x="3051048" y="1941059"/>
            <a:ext cx="405384" cy="290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4072128" y="2450075"/>
            <a:ext cx="405384" cy="290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4274820" y="3480299"/>
            <a:ext cx="405384" cy="290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3752088" y="5002723"/>
            <a:ext cx="405384" cy="290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6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Recovery -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Quasi-Manual</a:t>
            </a:r>
          </a:p>
          <a:p>
            <a:pPr lvl="1"/>
            <a:r>
              <a:rPr lang="en-US" dirty="0" smtClean="0"/>
              <a:t>Construction</a:t>
            </a:r>
          </a:p>
          <a:p>
            <a:pPr lvl="1"/>
            <a:r>
              <a:rPr lang="en-US" dirty="0" smtClean="0"/>
              <a:t>Exploration</a:t>
            </a:r>
          </a:p>
          <a:p>
            <a:r>
              <a:rPr lang="en-US" dirty="0" smtClean="0"/>
              <a:t>Quasi-Automatic</a:t>
            </a:r>
          </a:p>
          <a:p>
            <a:pPr lvl="1"/>
            <a:r>
              <a:rPr lang="en-US" dirty="0" smtClean="0"/>
              <a:t>Clustering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1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Bottom-Up Process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5656" y="1825625"/>
            <a:ext cx="3820687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6418930"/>
            <a:ext cx="5276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Ducasse</a:t>
            </a:r>
            <a:r>
              <a:rPr lang="en-US" sz="1100" dirty="0" smtClean="0"/>
              <a:t> and </a:t>
            </a:r>
            <a:r>
              <a:rPr lang="en-US" sz="1100" dirty="0" err="1" smtClean="0"/>
              <a:t>Pollet</a:t>
            </a:r>
            <a:r>
              <a:rPr lang="en-US" sz="1100" dirty="0" smtClean="0"/>
              <a:t>. Software Architecture Reconstruction: A Process-Oriented Taxonomy.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4369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Top-Down Process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864" y="1825625"/>
            <a:ext cx="6788272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6418930"/>
            <a:ext cx="5276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Ducasse</a:t>
            </a:r>
            <a:r>
              <a:rPr lang="en-US" sz="1100" dirty="0" smtClean="0"/>
              <a:t> and </a:t>
            </a:r>
            <a:r>
              <a:rPr lang="en-US" sz="1100" dirty="0" err="1" smtClean="0"/>
              <a:t>Pollet</a:t>
            </a:r>
            <a:r>
              <a:rPr lang="en-US" sz="1100" dirty="0" smtClean="0"/>
              <a:t>. Software Architecture Reconstruction: A Process-Oriented Taxonomy.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13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Process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3153" y="554608"/>
            <a:ext cx="5040312" cy="61388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39258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Resulting architecture is informed by both low-level extraction and high-level hypothesizing and refinement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Temporal Aspect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Design decisions are made and unmade over a system</a:t>
            </a:r>
            <a:r>
              <a:rPr lang="ja-JP" altLang="en-US" dirty="0"/>
              <a:t>’</a:t>
            </a:r>
            <a:r>
              <a:rPr lang="en-US" altLang="ja-JP" dirty="0"/>
              <a:t>s lifetime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 dirty="0"/>
              <a:t>	</a:t>
            </a:r>
            <a:r>
              <a:rPr lang="en-US" altLang="en-US" dirty="0">
                <a:sym typeface="Wingdings" charset="2"/>
              </a:rPr>
              <a:t> Architecture has a temporal aspect</a:t>
            </a:r>
          </a:p>
          <a:p>
            <a:pPr eaLnBrk="1" hangingPunct="1"/>
            <a:r>
              <a:rPr lang="en-US" altLang="en-US" dirty="0"/>
              <a:t>At any given point in time the system has only one architecture</a:t>
            </a:r>
          </a:p>
          <a:p>
            <a:pPr eaLnBrk="1" hangingPunct="1"/>
            <a:r>
              <a:rPr lang="en-US" altLang="en-US" dirty="0"/>
              <a:t>A system</a:t>
            </a:r>
            <a:r>
              <a:rPr lang="ja-JP" altLang="en-US" dirty="0"/>
              <a:t>’</a:t>
            </a:r>
            <a:r>
              <a:rPr lang="en-US" altLang="ja-JP" dirty="0"/>
              <a:t>s architecture will change over time</a:t>
            </a:r>
            <a:endParaRPr lang="en-US" altLang="en-US" dirty="0"/>
          </a:p>
        </p:txBody>
      </p:sp>
      <p:sp>
        <p:nvSpPr>
          <p:cNvPr id="245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8FBAC8"/>
              </a:buClr>
              <a:buSzPct val="70000"/>
              <a:buFont typeface="Monotype Sorts" charset="2"/>
              <a:buChar char="u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8FBAC8"/>
              </a:buClr>
              <a:buSzPct val="70000"/>
              <a:buFont typeface="Wingdings" charset="2"/>
              <a:buChar char="u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504234-99B5-F941-95E7-F430E99084AD}" type="slidenum">
              <a:rPr lang="en-US" altLang="en-US" sz="1200">
                <a:latin typeface="Arial Black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20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46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Basic-Concepts Review</a:t>
            </a:r>
          </a:p>
          <a:p>
            <a:r>
              <a:rPr lang="en-US" dirty="0" smtClean="0"/>
              <a:t>Example Architectures</a:t>
            </a:r>
          </a:p>
          <a:p>
            <a:r>
              <a:rPr lang="en-US" dirty="0" smtClean="0"/>
              <a:t>Intermediate Concepts</a:t>
            </a:r>
          </a:p>
          <a:p>
            <a:r>
              <a:rPr lang="en-US" dirty="0" smtClean="0"/>
              <a:t>Comparative Analysis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rot="10800000">
            <a:off x="4408714" y="3483428"/>
            <a:ext cx="446314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3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78" y="25771"/>
            <a:ext cx="8350392" cy="1108496"/>
          </a:xfrm>
        </p:spPr>
        <p:txBody>
          <a:bodyPr/>
          <a:lstStyle/>
          <a:p>
            <a:r>
              <a:rPr lang="en-US" sz="3900" dirty="0"/>
              <a:t>What Are These Techniques?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9802" y="1033270"/>
            <a:ext cx="8674100" cy="47879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600" dirty="0"/>
              <a:t>ACDC – Algorithm for Comprehension-Driven Clustering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Structural pattern-based clustering [</a:t>
            </a:r>
            <a:r>
              <a:rPr lang="en-US" sz="2000" dirty="0" err="1"/>
              <a:t>Tzerpos</a:t>
            </a:r>
            <a:r>
              <a:rPr lang="en-US" sz="2000" dirty="0"/>
              <a:t> WCRE 2000]</a:t>
            </a:r>
          </a:p>
          <a:p>
            <a:pPr>
              <a:spcBef>
                <a:spcPts val="300"/>
              </a:spcBef>
            </a:pPr>
            <a:r>
              <a:rPr lang="en-US" sz="2600" dirty="0"/>
              <a:t>ARC – Architecture Recovery Using Concerns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Concern-based hierarchical clustering [Garcia ASE 2011]</a:t>
            </a:r>
          </a:p>
          <a:p>
            <a:pPr>
              <a:spcBef>
                <a:spcPts val="300"/>
              </a:spcBef>
            </a:pPr>
            <a:r>
              <a:rPr lang="en-US" sz="2600" dirty="0"/>
              <a:t>Bunch-NAHC &amp; Bunch-SAHC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Hill-climbing for maximizing modularization </a:t>
            </a:r>
            <a:r>
              <a:rPr lang="en-US" sz="2000" i="1" dirty="0"/>
              <a:t>[</a:t>
            </a:r>
            <a:r>
              <a:rPr lang="en-US" sz="2000" i="1" dirty="0" err="1"/>
              <a:t>Mancoridis</a:t>
            </a:r>
            <a:r>
              <a:rPr lang="en-US" sz="2000" i="1" dirty="0"/>
              <a:t> ICSM 1999]</a:t>
            </a:r>
          </a:p>
          <a:p>
            <a:pPr>
              <a:spcBef>
                <a:spcPts val="300"/>
              </a:spcBef>
            </a:pPr>
            <a:r>
              <a:rPr lang="en-US" sz="2600" dirty="0"/>
              <a:t>LIMBO – </a:t>
            </a:r>
            <a:r>
              <a:rPr lang="en-US" sz="2600" dirty="0" err="1"/>
              <a:t>scaLable</a:t>
            </a:r>
            <a:r>
              <a:rPr lang="en-US" sz="2600" dirty="0"/>
              <a:t> </a:t>
            </a:r>
            <a:r>
              <a:rPr lang="en-US" sz="2600" dirty="0" err="1"/>
              <a:t>InforMation</a:t>
            </a:r>
            <a:r>
              <a:rPr lang="en-US" sz="2600" dirty="0"/>
              <a:t> </a:t>
            </a:r>
            <a:r>
              <a:rPr lang="en-US" sz="2600" dirty="0" err="1"/>
              <a:t>BOttleneck</a:t>
            </a:r>
            <a:endParaRPr lang="en-US" sz="2600" dirty="0"/>
          </a:p>
          <a:p>
            <a:pPr lvl="1">
              <a:spcBef>
                <a:spcPts val="300"/>
              </a:spcBef>
            </a:pPr>
            <a:r>
              <a:rPr lang="en-US" sz="2000" dirty="0"/>
              <a:t>Probabilistic hierarchical clustering [</a:t>
            </a:r>
            <a:r>
              <a:rPr lang="en-US" sz="2000" dirty="0" err="1"/>
              <a:t>Andritsos</a:t>
            </a:r>
            <a:r>
              <a:rPr lang="en-US" sz="2000" dirty="0"/>
              <a:t> TSE 2005]</a:t>
            </a:r>
          </a:p>
          <a:p>
            <a:pPr>
              <a:spcBef>
                <a:spcPts val="300"/>
              </a:spcBef>
            </a:pPr>
            <a:r>
              <a:rPr lang="en-US" sz="2600" dirty="0"/>
              <a:t>WCA-UE &amp; WCA-UENM – Weighted Combined Algorithm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Dependency-based clustering [</a:t>
            </a:r>
            <a:r>
              <a:rPr lang="en-US" sz="2000" dirty="0" err="1"/>
              <a:t>Maqbool</a:t>
            </a:r>
            <a:r>
              <a:rPr lang="en-US" sz="2000" dirty="0"/>
              <a:t> TSE 2007, </a:t>
            </a:r>
            <a:r>
              <a:rPr lang="en-US" sz="2000" dirty="0" err="1"/>
              <a:t>Naseem</a:t>
            </a:r>
            <a:r>
              <a:rPr lang="en-US" sz="2000" dirty="0"/>
              <a:t> CSMR 2011]</a:t>
            </a:r>
          </a:p>
          <a:p>
            <a:pPr>
              <a:spcBef>
                <a:spcPts val="300"/>
              </a:spcBef>
            </a:pPr>
            <a:r>
              <a:rPr lang="en-US" sz="2600" dirty="0"/>
              <a:t>ZBR – Zone-Based Recovery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Hierarchical clustering based on textual information [</a:t>
            </a:r>
            <a:r>
              <a:rPr lang="en-US" sz="2000" dirty="0" err="1"/>
              <a:t>Corazza</a:t>
            </a:r>
            <a:r>
              <a:rPr lang="en-US" sz="2000" dirty="0"/>
              <a:t> CSMR 2011]</a:t>
            </a:r>
          </a:p>
          <a:p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They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Grouping of implementation-level entities</a:t>
            </a:r>
          </a:p>
          <a:p>
            <a:r>
              <a:rPr lang="en-US" dirty="0" smtClean="0"/>
              <a:t>Three types of recovery criteria</a:t>
            </a:r>
          </a:p>
          <a:p>
            <a:pPr lvl="1"/>
            <a:r>
              <a:rPr lang="en-US" dirty="0" smtClean="0"/>
              <a:t>Similarity Measure</a:t>
            </a:r>
          </a:p>
          <a:p>
            <a:pPr lvl="1"/>
            <a:r>
              <a:rPr lang="en-US" dirty="0" smtClean="0"/>
              <a:t>Objective Function</a:t>
            </a:r>
          </a:p>
          <a:p>
            <a:pPr lvl="1"/>
            <a:r>
              <a:rPr lang="en-US" dirty="0" smtClean="0"/>
              <a:t>Patterns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0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z="3600" dirty="0"/>
              <a:t>Do They Really Work?</a:t>
            </a:r>
          </a:p>
        </p:txBody>
      </p:sp>
      <p:pic>
        <p:nvPicPr>
          <p:cNvPr id="4" name="Content Placeholder 3" descr="bash_acdc_clustered.circ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28956" y="746684"/>
            <a:ext cx="2122129" cy="2034730"/>
          </a:xfrm>
        </p:spPr>
      </p:pic>
      <p:pic>
        <p:nvPicPr>
          <p:cNvPr id="5" name="Picture 4" descr="bash_sahc3_bunch_clusters.do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3782" y="3521503"/>
            <a:ext cx="2920861" cy="2156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9694" y="277044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Bash from </a:t>
            </a:r>
            <a:r>
              <a:rPr lang="en-US" sz="2400" dirty="0">
                <a:solidFill>
                  <a:srgbClr val="10253F"/>
                </a:solidFill>
              </a:rPr>
              <a:t>ACDC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52381" y="570212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Bash from </a:t>
            </a:r>
            <a:r>
              <a:rPr lang="en-US" sz="2400" dirty="0">
                <a:solidFill>
                  <a:srgbClr val="10253F"/>
                </a:solidFill>
              </a:rPr>
              <a:t>Bunch</a:t>
            </a:r>
          </a:p>
        </p:txBody>
      </p:sp>
      <p:pic>
        <p:nvPicPr>
          <p:cNvPr id="8" name="Picture 7" descr="bash_zclusters_emweights.d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1" y="3759033"/>
            <a:ext cx="2418641" cy="205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39000" y="5702125"/>
            <a:ext cx="211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Bash from </a:t>
            </a:r>
            <a:r>
              <a:rPr lang="en-US" sz="2400" dirty="0">
                <a:solidFill>
                  <a:srgbClr val="10253F"/>
                </a:solidFill>
              </a:rPr>
              <a:t>ZBR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5090" y="746685"/>
            <a:ext cx="2682348" cy="21569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48092" y="2819514"/>
            <a:ext cx="278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Bash “Ground Truth”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4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More In-Depth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933" y="1352551"/>
            <a:ext cx="8939887" cy="5003800"/>
          </a:xfrm>
        </p:spPr>
        <p:txBody>
          <a:bodyPr>
            <a:normAutofit/>
          </a:bodyPr>
          <a:lstStyle/>
          <a:p>
            <a:r>
              <a:rPr lang="en-US" sz="2400" dirty="0"/>
              <a:t>Compared architecture-recovery techniques </a:t>
            </a:r>
          </a:p>
          <a:p>
            <a:r>
              <a:rPr lang="en-US" sz="2400" dirty="0"/>
              <a:t>Eight architectures of six open-source systems</a:t>
            </a:r>
          </a:p>
          <a:p>
            <a:r>
              <a:rPr lang="en-US" sz="2400" dirty="0"/>
              <a:t>Obtained ground-truths for each</a:t>
            </a:r>
          </a:p>
          <a:p>
            <a:pPr lvl="4"/>
            <a:endParaRPr lang="en-US" sz="1050" dirty="0"/>
          </a:p>
          <a:p>
            <a:pPr lvl="1">
              <a:buNone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44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453561"/>
              </p:ext>
            </p:extLst>
          </p:nvPr>
        </p:nvGraphicFramePr>
        <p:xfrm>
          <a:off x="838200" y="2914651"/>
          <a:ext cx="10058400" cy="3131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3200"/>
                <a:gridCol w="1473200"/>
                <a:gridCol w="2692400"/>
                <a:gridCol w="1473200"/>
                <a:gridCol w="1473200"/>
                <a:gridCol w="1473200"/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u="none" strike="noStrike" dirty="0">
                          <a:effectLst/>
                        </a:rPr>
                        <a:t>System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u="none" strike="noStrike">
                          <a:effectLst/>
                        </a:rPr>
                        <a:t>Ver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u="none" strike="noStrike">
                          <a:effectLst/>
                        </a:rPr>
                        <a:t>Dom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u="none" strike="noStrike">
                          <a:effectLst/>
                        </a:rPr>
                        <a:t>Lang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u="none" strike="noStrike">
                          <a:effectLst/>
                        </a:rPr>
                        <a:t>SLOC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u="none" strike="noStrike" dirty="0">
                          <a:effectLst/>
                        </a:rPr>
                        <a:t>Comps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ArchStudio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4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IDE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Java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2200" u="none" strike="noStrike">
                          <a:effectLst/>
                        </a:rPr>
                        <a:t>280K</a:t>
                      </a:r>
                      <a:endParaRPr lang="is-I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54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Bash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2200" u="none" strike="noStrike">
                          <a:effectLst/>
                        </a:rPr>
                        <a:t>1.14.4</a:t>
                      </a:r>
                      <a:endParaRPr lang="hr-HR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OS Shell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70K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2200" u="none" strike="noStrike" dirty="0">
                          <a:effectLst/>
                        </a:rPr>
                        <a:t>25</a:t>
                      </a:r>
                      <a:endParaRPr lang="is-I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Hadoop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2200" u="none" strike="noStrike">
                          <a:effectLst/>
                        </a:rPr>
                        <a:t>0.19.0</a:t>
                      </a:r>
                      <a:endParaRPr lang="hr-HR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Data Processing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Java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2200" u="none" strike="noStrike">
                          <a:effectLst/>
                        </a:rPr>
                        <a:t>200K</a:t>
                      </a:r>
                      <a:endParaRPr lang="is-I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2200" u="none" strike="noStrike" dirty="0">
                          <a:effectLst/>
                        </a:rPr>
                        <a:t>68</a:t>
                      </a:r>
                      <a:endParaRPr lang="is-I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Linux-C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2200" u="none" strike="noStrike">
                          <a:effectLst/>
                        </a:rPr>
                        <a:t>2.0.27</a:t>
                      </a:r>
                      <a:endParaRPr lang="hr-HR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OS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750K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7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Linux-D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2200" u="none" strike="noStrike">
                          <a:effectLst/>
                        </a:rPr>
                        <a:t>2.0.27</a:t>
                      </a:r>
                      <a:endParaRPr lang="hr-HR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OS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750K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2200" u="none" strike="noStrike" dirty="0">
                          <a:effectLst/>
                        </a:rPr>
                        <a:t>120</a:t>
                      </a:r>
                      <a:endParaRPr lang="is-I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Mozilla-C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200" u="none" strike="noStrike">
                          <a:effectLst/>
                        </a:rPr>
                        <a:t>1.3</a:t>
                      </a:r>
                      <a:endParaRPr lang="nb-NO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Browser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200" u="none" strike="noStrike">
                          <a:effectLst/>
                        </a:rPr>
                        <a:t>C/C++</a:t>
                      </a:r>
                      <a:endParaRPr lang="mr-IN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4M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</a:rPr>
                        <a:t>10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Mozilla-D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200" u="none" strike="noStrike">
                          <a:effectLst/>
                        </a:rPr>
                        <a:t>1.3</a:t>
                      </a:r>
                      <a:endParaRPr lang="nb-NO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Browser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200" u="none" strike="noStrike">
                          <a:effectLst/>
                        </a:rPr>
                        <a:t>C/C++</a:t>
                      </a:r>
                      <a:endParaRPr lang="mr-IN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4M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2200" u="none" strike="noStrike" dirty="0">
                          <a:effectLst/>
                        </a:rPr>
                        <a:t>233</a:t>
                      </a:r>
                      <a:endParaRPr lang="is-I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OODT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200" u="none" strike="noStrike">
                          <a:effectLst/>
                        </a:rPr>
                        <a:t>0.2</a:t>
                      </a:r>
                      <a:endParaRPr lang="nb-NO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Data Management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</a:rPr>
                        <a:t>Java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2200" u="none" strike="noStrike">
                          <a:effectLst/>
                        </a:rPr>
                        <a:t>180K</a:t>
                      </a:r>
                      <a:endParaRPr lang="fi-FI" sz="2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2200" u="none" strike="noStrike" dirty="0">
                          <a:effectLst/>
                        </a:rPr>
                        <a:t>217</a:t>
                      </a:r>
                      <a:endParaRPr lang="is-I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01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3513" y="2060885"/>
            <a:ext cx="4136571" cy="437170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ARC’s Resulting Architecture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Proximity to Ground Truth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838200" y="1374356"/>
            <a:ext cx="8674100" cy="4787900"/>
          </a:xfrm>
        </p:spPr>
        <p:txBody>
          <a:bodyPr/>
          <a:lstStyle/>
          <a:p>
            <a:r>
              <a:rPr lang="en-US" dirty="0" err="1" smtClean="0"/>
              <a:t>MoJoFM</a:t>
            </a:r>
            <a:r>
              <a:rPr lang="en-US" dirty="0" smtClean="0"/>
              <a:t> metric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972800" y="6400800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164784" y="2602993"/>
            <a:ext cx="1571881" cy="1389009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1160426" y="4758366"/>
            <a:ext cx="1571881" cy="1389009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7" name="Oval 6"/>
          <p:cNvSpPr/>
          <p:nvPr/>
        </p:nvSpPr>
        <p:spPr>
          <a:xfrm>
            <a:off x="3189532" y="2607344"/>
            <a:ext cx="1571881" cy="1389009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8" name="Oval 7"/>
          <p:cNvSpPr/>
          <p:nvPr/>
        </p:nvSpPr>
        <p:spPr>
          <a:xfrm>
            <a:off x="3137283" y="4740955"/>
            <a:ext cx="1571881" cy="1389009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9" name="Oval 8"/>
          <p:cNvSpPr/>
          <p:nvPr/>
        </p:nvSpPr>
        <p:spPr>
          <a:xfrm>
            <a:off x="5819520" y="2616054"/>
            <a:ext cx="1571881" cy="1389009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A’</a:t>
            </a:r>
          </a:p>
        </p:txBody>
      </p:sp>
      <p:sp>
        <p:nvSpPr>
          <p:cNvPr id="10" name="Oval 9"/>
          <p:cNvSpPr/>
          <p:nvPr/>
        </p:nvSpPr>
        <p:spPr>
          <a:xfrm>
            <a:off x="5815162" y="4771427"/>
            <a:ext cx="1571881" cy="1389009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C’</a:t>
            </a:r>
          </a:p>
        </p:txBody>
      </p:sp>
      <p:sp>
        <p:nvSpPr>
          <p:cNvPr id="11" name="Oval 10"/>
          <p:cNvSpPr/>
          <p:nvPr/>
        </p:nvSpPr>
        <p:spPr>
          <a:xfrm>
            <a:off x="7826850" y="2620405"/>
            <a:ext cx="1571881" cy="1389009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B’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08100" y="3232184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15740" y="3612092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46660" y="5439809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63636" y="3240889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14355" y="5457219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66118" y="3284434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36084" y="5388188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96152" y="5388188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096250" y="3240889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666682" y="3240889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78218" y="2065240"/>
            <a:ext cx="4136571" cy="437170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Ground-Truth Architecture</a:t>
            </a:r>
          </a:p>
        </p:txBody>
      </p:sp>
    </p:spTree>
    <p:extLst>
      <p:ext uri="{BB962C8B-B14F-4D97-AF65-F5344CB8AC3E}">
        <p14:creationId xmlns:p14="http://schemas.microsoft.com/office/powerpoint/2010/main" val="55984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3.95833E-6 0.00023 C -0.00065 0.00301 -0.00144 0.00717 -0.00209 0.01111 C -0.00313 0.0169 -0.00313 0.01574 -0.00378 0.02268 C -0.00456 0.025 -0.00456 0.02801 -0.00482 0.03125 C -0.0056 0.03379 -0.00625 0.03611 -0.0069 0.03889 C -0.0073 0.04051 -0.0073 0.0419 -0.00795 0.04398 C -0.00795 0.04514 -0.00873 0.04629 -0.00873 0.04745 L -0.00977 0.0537 C -0.01003 0.05555 -0.01042 0.05717 -0.01081 0.05903 C -0.0125 0.07106 -0.01081 0.0625 -0.0125 0.07685 C -0.01315 0.08217 -0.01355 0.08078 -0.01459 0.08565 C -0.01498 0.08727 -0.01719 0.10115 -0.01823 0.10347 L -0.02032 0.1074 C -0.02071 0.1125 -0.02201 0.1243 -0.02201 0.12893 C -0.02201 0.13217 -0.02136 0.13565 -0.02136 0.13912 C -0.02136 0.14375 -0.02175 0.14838 -0.02201 0.15301 C -0.0224 0.15532 -0.02344 0.16435 -0.02409 0.1669 C -0.02409 0.16805 -0.02487 0.16944 -0.02487 0.1706 C -0.02552 0.17268 -0.02552 0.175 -0.02592 0.17708 C -0.02657 0.17963 -0.02761 0.18194 -0.028 0.18472 C -0.02826 0.18703 -0.02826 0.18889 -0.02865 0.19097 C -0.02904 0.19236 -0.02969 0.19352 -0.02969 0.1949 L -0.03073 0.20115 C -0.03112 0.20324 -0.03217 0.20532 -0.03243 0.2074 C -0.03282 0.21088 -0.03321 0.21435 -0.03347 0.21759 C -0.03386 0.2199 -0.03438 0.22176 -0.03438 0.22407 C -0.03438 0.22986 -0.03425 0.23588 -0.03347 0.2419 C -0.03321 0.24514 -0.0306 0.26412 -0.02917 0.26666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1.66667E-6 0.00023 C 0.00117 -0.00556 0.00221 -0.01111 0.00364 -0.01667 C 0.00456 -0.01921 0.00586 -0.02153 0.00664 -0.02431 C 0.00716 -0.02616 0.00716 -0.02847 0.00742 -0.03056 C 0.01211 -0.05532 0.01042 -0.04815 0.0151 -0.06481 C 0.01614 -0.07361 0.01771 -0.08889 0.01888 -0.09537 C 0.0194 -0.09768 0.02083 -0.09954 0.02187 -0.10162 C 0.02226 -0.10602 0.022 -0.11018 0.02278 -0.11435 C 0.02435 -0.12384 0.02656 -0.1331 0.02851 -0.14236 C 0.02956 -0.14699 0.03073 -0.15162 0.03138 -0.15625 L 0.03333 -0.17014 C 0.0345 -0.1919 0.03333 -0.18032 0.03607 -0.19815 C 0.03646 -0.20023 0.03659 -0.20255 0.03711 -0.2044 C 0.0375 -0.20625 0.03841 -0.20787 0.03906 -0.20949 C 0.03919 -0.21389 0.03945 -0.21806 0.03997 -0.22222 C 0.04049 -0.22569 0.04167 -0.22893 0.0418 -0.23241 C 0.04258 -0.24329 0.04258 -0.2544 0.04284 -0.26551 C 0.04232 -0.27477 0.04232 -0.2831 0.04101 -0.29213 C 0.04062 -0.29352 0.0401 -0.29468 0.03997 -0.29583 C 0.03958 -0.29838 0.03945 -0.30093 0.03906 -0.30347 C 0.03906 -0.30324 0.03659 -0.31296 0.03607 -0.31505 C 0.03581 -0.3162 0.03581 -0.31759 0.03528 -0.31875 L 0.03333 -0.32245 " pathEditMode="relative" rAng="0" ptsTypes="AAAAAAAAAAAAAAAAAAAAAAAA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Proximity Results</a:t>
            </a:r>
            <a:endParaRPr lang="en-US" dirty="0"/>
          </a:p>
        </p:txBody>
      </p:sp>
      <p:pic>
        <p:nvPicPr>
          <p:cNvPr id="4" name="Content Placeholder 3" descr="Table IIa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92" b="-192"/>
          <a:stretch>
            <a:fillRect/>
          </a:stretch>
        </p:blipFill>
        <p:spPr>
          <a:xfrm>
            <a:off x="1527048" y="1371600"/>
            <a:ext cx="9140840" cy="504553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972800" y="6400800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2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Proximity </a:t>
            </a:r>
            <a:r>
              <a:rPr lang="en-US" dirty="0"/>
              <a:t>Results</a:t>
            </a:r>
          </a:p>
        </p:txBody>
      </p:sp>
      <p:pic>
        <p:nvPicPr>
          <p:cNvPr id="4" name="Content Placeholder 3" descr="Table IIa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92" b="-192"/>
          <a:stretch>
            <a:fillRect/>
          </a:stretch>
        </p:blipFill>
        <p:spPr>
          <a:xfrm>
            <a:off x="1527048" y="1371600"/>
            <a:ext cx="9140840" cy="504553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972800" y="6400800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47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25784" y="2198480"/>
            <a:ext cx="1750423" cy="168946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Proximity </a:t>
            </a:r>
            <a:r>
              <a:rPr lang="en-US" dirty="0"/>
              <a:t>Results</a:t>
            </a:r>
          </a:p>
        </p:txBody>
      </p:sp>
      <p:pic>
        <p:nvPicPr>
          <p:cNvPr id="4" name="Content Placeholder 3" descr="Table IIa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92" b="-192"/>
          <a:stretch>
            <a:fillRect/>
          </a:stretch>
        </p:blipFill>
        <p:spPr>
          <a:xfrm>
            <a:off x="1527048" y="1371600"/>
            <a:ext cx="9140840" cy="504553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972800" y="6400800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48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752115" y="5101047"/>
            <a:ext cx="1724297" cy="95794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6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Proximity </a:t>
            </a:r>
            <a:r>
              <a:rPr lang="en-US" dirty="0"/>
              <a:t>Results</a:t>
            </a:r>
          </a:p>
        </p:txBody>
      </p:sp>
      <p:pic>
        <p:nvPicPr>
          <p:cNvPr id="4" name="Content Placeholder 3" descr="Table IIb.jpg"/>
          <p:cNvPicPr>
            <a:picLocks noGrp="1" noChangeAspect="1"/>
          </p:cNvPicPr>
          <p:nvPr>
            <p:ph idx="1"/>
          </p:nvPr>
        </p:nvPicPr>
        <p:blipFill>
          <a:blip r:embed="rId2"/>
          <a:srcRect t="-72" b="-72"/>
          <a:stretch>
            <a:fillRect/>
          </a:stretch>
        </p:blipFill>
        <p:spPr>
          <a:xfrm>
            <a:off x="1524000" y="1371600"/>
            <a:ext cx="9113306" cy="503033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972800" y="6400800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49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95407" y="1980329"/>
            <a:ext cx="3805644" cy="185492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144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Prescriptive vs. Descriptive Architecture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133600"/>
            <a:ext cx="8229600" cy="4191000"/>
          </a:xfrm>
        </p:spPr>
        <p:txBody>
          <a:bodyPr/>
          <a:lstStyle/>
          <a:p>
            <a:pPr eaLnBrk="1" hangingPunct="1"/>
            <a:r>
              <a:rPr lang="en-US" altLang="en-US" dirty="0"/>
              <a:t>A system</a:t>
            </a:r>
            <a:r>
              <a:rPr lang="ja-JP" altLang="en-US" dirty="0"/>
              <a:t>’</a:t>
            </a:r>
            <a:r>
              <a:rPr lang="en-US" altLang="ja-JP" dirty="0"/>
              <a:t>s </a:t>
            </a:r>
            <a:r>
              <a:rPr lang="en-US" altLang="ja-JP" i="1" dirty="0"/>
              <a:t>prescriptive architecture</a:t>
            </a:r>
            <a:r>
              <a:rPr lang="en-US" altLang="ja-JP" dirty="0"/>
              <a:t> captures the design decisions made prior to the system</a:t>
            </a:r>
            <a:r>
              <a:rPr lang="ja-JP" altLang="en-US" dirty="0"/>
              <a:t>’</a:t>
            </a:r>
            <a:r>
              <a:rPr lang="en-US" altLang="ja-JP" dirty="0"/>
              <a:t>s construction</a:t>
            </a:r>
          </a:p>
          <a:p>
            <a:pPr lvl="1"/>
            <a:r>
              <a:rPr lang="en-US" altLang="en-US" dirty="0"/>
              <a:t>It is the </a:t>
            </a:r>
            <a:r>
              <a:rPr lang="en-US" altLang="en-US" i="1" dirty="0" smtClean="0"/>
              <a:t>as-conceived, as-intended, as-documented, </a:t>
            </a:r>
            <a:r>
              <a:rPr lang="en-US" altLang="en-US" dirty="0" smtClean="0"/>
              <a:t>or</a:t>
            </a:r>
            <a:r>
              <a:rPr lang="en-US" altLang="en-US" i="1" dirty="0" smtClean="0"/>
              <a:t> conceptual </a:t>
            </a:r>
            <a:r>
              <a:rPr lang="en-US" altLang="en-US" dirty="0" smtClean="0"/>
              <a:t>architecture</a:t>
            </a:r>
            <a:endParaRPr lang="en-US" altLang="en-US" dirty="0"/>
          </a:p>
          <a:p>
            <a:pPr eaLnBrk="1" hangingPunct="1"/>
            <a:r>
              <a:rPr lang="en-US" altLang="en-US" dirty="0"/>
              <a:t>A system</a:t>
            </a:r>
            <a:r>
              <a:rPr lang="ja-JP" altLang="en-US" dirty="0"/>
              <a:t>’</a:t>
            </a:r>
            <a:r>
              <a:rPr lang="en-US" altLang="ja-JP" dirty="0"/>
              <a:t>s </a:t>
            </a:r>
            <a:r>
              <a:rPr lang="en-US" altLang="ja-JP" i="1" dirty="0"/>
              <a:t>descriptive architecture</a:t>
            </a:r>
            <a:r>
              <a:rPr lang="en-US" altLang="ja-JP" dirty="0"/>
              <a:t> describes how the system has been built</a:t>
            </a:r>
          </a:p>
          <a:p>
            <a:pPr lvl="1" eaLnBrk="1" hangingPunct="1"/>
            <a:r>
              <a:rPr lang="en-US" altLang="en-US" dirty="0"/>
              <a:t>It is the </a:t>
            </a:r>
            <a:r>
              <a:rPr lang="en-US" altLang="en-US" i="1" dirty="0" smtClean="0"/>
              <a:t>as-implemented</a:t>
            </a:r>
            <a:r>
              <a:rPr lang="en-US" altLang="en-US" dirty="0" smtClean="0"/>
              <a:t>, </a:t>
            </a:r>
            <a:r>
              <a:rPr lang="en-US" altLang="en-US" i="1" dirty="0" smtClean="0"/>
              <a:t>as-realized, </a:t>
            </a:r>
            <a:r>
              <a:rPr lang="en-US" altLang="en-US" dirty="0" smtClean="0"/>
              <a:t>or</a:t>
            </a:r>
            <a:r>
              <a:rPr lang="en-US" altLang="en-US" i="1" dirty="0" smtClean="0"/>
              <a:t> concrete</a:t>
            </a:r>
            <a:r>
              <a:rPr lang="en-US" altLang="en-US" dirty="0" smtClean="0"/>
              <a:t> </a:t>
            </a:r>
            <a:r>
              <a:rPr lang="en-US" altLang="en-US" dirty="0"/>
              <a:t>architecture</a:t>
            </a:r>
          </a:p>
        </p:txBody>
      </p:sp>
      <p:sp>
        <p:nvSpPr>
          <p:cNvPr id="2662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8FBAC8"/>
              </a:buClr>
              <a:buSzPct val="70000"/>
              <a:buFont typeface="Monotype Sorts" charset="2"/>
              <a:buChar char="u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8FBAC8"/>
              </a:buClr>
              <a:buSzPct val="70000"/>
              <a:buFont typeface="Wingdings" charset="2"/>
              <a:buChar char="u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EA41705-0A6B-CD43-9A38-5ACEF2EC3A76}" type="slidenum">
              <a:rPr lang="en-US" altLang="en-US" sz="1200">
                <a:latin typeface="Arial Black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200" dirty="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Results</a:t>
            </a:r>
          </a:p>
        </p:txBody>
      </p:sp>
      <p:pic>
        <p:nvPicPr>
          <p:cNvPr id="4" name="Content Placeholder 3" descr="Table IIb.jpg"/>
          <p:cNvPicPr>
            <a:picLocks noGrp="1" noChangeAspect="1"/>
          </p:cNvPicPr>
          <p:nvPr>
            <p:ph idx="1"/>
          </p:nvPr>
        </p:nvPicPr>
        <p:blipFill>
          <a:blip r:embed="rId2"/>
          <a:srcRect t="-72" b="-72"/>
          <a:stretch>
            <a:fillRect/>
          </a:stretch>
        </p:blipFill>
        <p:spPr>
          <a:xfrm>
            <a:off x="1524000" y="1371600"/>
            <a:ext cx="9113306" cy="5030332"/>
          </a:xfrm>
        </p:spPr>
      </p:pic>
      <p:sp>
        <p:nvSpPr>
          <p:cNvPr id="5" name="TextBox 4"/>
          <p:cNvSpPr txBox="1">
            <a:spLocks/>
          </p:cNvSpPr>
          <p:nvPr/>
        </p:nvSpPr>
        <p:spPr>
          <a:xfrm>
            <a:off x="3753721" y="2074345"/>
            <a:ext cx="5178551" cy="34163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i="1" dirty="0" smtClean="0">
                <a:latin typeface="Arial"/>
                <a:cs typeface="Arial"/>
              </a:rPr>
              <a:t>Average </a:t>
            </a:r>
            <a:r>
              <a:rPr lang="en-US" sz="3600" i="1" dirty="0">
                <a:latin typeface="Arial"/>
                <a:cs typeface="Arial"/>
              </a:rPr>
              <a:t>Proximity</a:t>
            </a:r>
          </a:p>
          <a:p>
            <a:pPr algn="ctr"/>
            <a:r>
              <a:rPr lang="en-US" sz="3600" i="1" dirty="0">
                <a:latin typeface="Arial"/>
                <a:cs typeface="Arial"/>
              </a:rPr>
              <a:t>45%</a:t>
            </a:r>
          </a:p>
          <a:p>
            <a:pPr algn="ctr"/>
            <a:r>
              <a:rPr lang="en-US" sz="3600" i="1" dirty="0">
                <a:latin typeface="Arial"/>
                <a:cs typeface="Arial"/>
              </a:rPr>
              <a:t>ARC Proximity</a:t>
            </a:r>
          </a:p>
          <a:p>
            <a:pPr algn="ctr"/>
            <a:r>
              <a:rPr lang="en-US" sz="3600" i="1" dirty="0">
                <a:latin typeface="Arial"/>
                <a:cs typeface="Arial"/>
              </a:rPr>
              <a:t>60%</a:t>
            </a:r>
          </a:p>
          <a:p>
            <a:pPr algn="ctr"/>
            <a:r>
              <a:rPr lang="en-US" sz="3600" i="1" dirty="0">
                <a:latin typeface="Arial"/>
                <a:cs typeface="Arial"/>
              </a:rPr>
              <a:t>ACDC Proximity</a:t>
            </a:r>
          </a:p>
          <a:p>
            <a:pPr algn="ctr"/>
            <a:r>
              <a:rPr lang="en-US" sz="3600" i="1" dirty="0">
                <a:latin typeface="Arial"/>
                <a:cs typeface="Arial"/>
              </a:rPr>
              <a:t>56</a:t>
            </a:r>
            <a:r>
              <a:rPr lang="en-US" sz="3600" i="1" dirty="0" smtClean="0">
                <a:latin typeface="Arial"/>
                <a:cs typeface="Arial"/>
              </a:rPr>
              <a:t>%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972800" y="6400800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0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Clusters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7048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cluster-to-cluster (c2c)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972800" y="6400800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51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75461" y="4438406"/>
                <a:ext cx="4578369" cy="775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𝑚𝑒𝑎𝑠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nary>
                                <m:naryPr>
                                  <m:chr m:val="⋂"/>
                                  <m:subHide m:val="on"/>
                                  <m:supHide m:val="on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nary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×100%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461" y="4438406"/>
                <a:ext cx="4578369" cy="77527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3339758" y="1987186"/>
            <a:ext cx="1865780" cy="176977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3878574" y="2668628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4388590" y="2672979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56180" y="3060150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6365986" y="1987186"/>
            <a:ext cx="1865780" cy="176977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4802" y="2668628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14818" y="2672979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82408" y="3060150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8128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Clusters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972800" y="6400800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52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75460" y="4428881"/>
                <a:ext cx="4629794" cy="7805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𝑚𝑒𝑎𝑠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{1,2}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{1,2,4}</m:t>
                              </m:r>
                            </m:e>
                          </m:d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×100%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60" y="4428880"/>
                <a:ext cx="4629794" cy="78053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3339758" y="1977661"/>
            <a:ext cx="1865780" cy="176977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3878574" y="2659103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4388590" y="2663454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56180" y="3050625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6365986" y="1977661"/>
            <a:ext cx="1865780" cy="176977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4802" y="2659103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14818" y="2663454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82408" y="3050625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11623" y="2612594"/>
            <a:ext cx="1084387" cy="82466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34207" y="4819147"/>
            <a:ext cx="1084387" cy="39640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838200" y="152704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cluster-to-cluster (c2c) analysis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67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Clusters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972800" y="6400800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53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75460" y="4428881"/>
                <a:ext cx="4629794" cy="7805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𝑚𝑒𝑎𝑠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{1,2}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{1,2,4}</m:t>
                              </m:r>
                            </m:e>
                          </m:d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×100%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60" y="4428880"/>
                <a:ext cx="4629794" cy="78053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3339758" y="1977661"/>
            <a:ext cx="1865780" cy="176977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3878574" y="2659103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4388590" y="2663454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56180" y="3050625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6365986" y="1977661"/>
            <a:ext cx="1865780" cy="176977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4802" y="2659103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14818" y="2663454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82408" y="3050625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11623" y="2612594"/>
            <a:ext cx="1084387" cy="39640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83495" y="2599739"/>
            <a:ext cx="1084387" cy="39640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34207" y="4393652"/>
            <a:ext cx="1084387" cy="39640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38200" y="1527048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cluster-to-cluster (c2c) analysis</a:t>
            </a:r>
          </a:p>
        </p:txBody>
      </p:sp>
    </p:spTree>
    <p:extLst>
      <p:ext uri="{BB962C8B-B14F-4D97-AF65-F5344CB8AC3E}">
        <p14:creationId xmlns:p14="http://schemas.microsoft.com/office/powerpoint/2010/main" val="198521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Clusters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972800" y="6400800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54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64235" y="4428880"/>
                <a:ext cx="246061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66%= </m:t>
                      </m:r>
                      <m:f>
                        <m:f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×100%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235" y="4428880"/>
                <a:ext cx="2460610" cy="69384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3339758" y="1977661"/>
            <a:ext cx="1865780" cy="176977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3878574" y="2659103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4388590" y="2663454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56180" y="3050625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6365986" y="1977661"/>
            <a:ext cx="1865780" cy="176977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4802" y="2659103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14818" y="2663454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82408" y="3050625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38200" y="1527048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cluster-to-cluster (c2c) analysis</a:t>
            </a:r>
          </a:p>
        </p:txBody>
      </p:sp>
    </p:spTree>
    <p:extLst>
      <p:ext uri="{BB962C8B-B14F-4D97-AF65-F5344CB8AC3E}">
        <p14:creationId xmlns:p14="http://schemas.microsoft.com/office/powerpoint/2010/main" val="1346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Comparison</a:t>
            </a:r>
            <a:endParaRPr lang="en-US" dirty="0"/>
          </a:p>
        </p:txBody>
      </p:sp>
      <p:pic>
        <p:nvPicPr>
          <p:cNvPr id="4" name="Content Placeholder 3" descr="Table Va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26" b="-126"/>
          <a:stretch>
            <a:fillRect/>
          </a:stretch>
        </p:blipFill>
        <p:spPr>
          <a:xfrm>
            <a:off x="1524000" y="1343850"/>
            <a:ext cx="9140840" cy="504553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972800" y="6400800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55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17074" y="2294709"/>
            <a:ext cx="1994263" cy="400594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14155" y="3570511"/>
            <a:ext cx="1001486" cy="277803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56374" y="1499238"/>
            <a:ext cx="2059106" cy="31744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9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Comparison</a:t>
            </a:r>
            <a:endParaRPr lang="en-US" dirty="0"/>
          </a:p>
        </p:txBody>
      </p:sp>
      <p:pic>
        <p:nvPicPr>
          <p:cNvPr id="4" name="Content Placeholder 3" descr="Table Vb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26" b="-126"/>
          <a:stretch>
            <a:fillRect/>
          </a:stretch>
        </p:blipFill>
        <p:spPr>
          <a:xfrm>
            <a:off x="1524000" y="1394839"/>
            <a:ext cx="9131300" cy="504026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972800" y="6400800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56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95407" y="2227217"/>
            <a:ext cx="3805644" cy="185492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05311" y="5575086"/>
            <a:ext cx="1926953" cy="28995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9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Comparison</a:t>
            </a:r>
            <a:endParaRPr lang="en-US" dirty="0"/>
          </a:p>
        </p:txBody>
      </p:sp>
      <p:pic>
        <p:nvPicPr>
          <p:cNvPr id="4" name="Content Placeholder 3" descr="Table Vb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26" b="-126"/>
          <a:stretch>
            <a:fillRect/>
          </a:stretch>
        </p:blipFill>
        <p:spPr>
          <a:xfrm>
            <a:off x="1524000" y="1399032"/>
            <a:ext cx="9131300" cy="5040264"/>
          </a:xfrm>
        </p:spPr>
      </p:pic>
      <p:sp>
        <p:nvSpPr>
          <p:cNvPr id="5" name="TextBox 4"/>
          <p:cNvSpPr txBox="1"/>
          <p:nvPr/>
        </p:nvSpPr>
        <p:spPr>
          <a:xfrm>
            <a:off x="1981201" y="1919823"/>
            <a:ext cx="8232577" cy="34163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i="1" dirty="0" smtClean="0">
                <a:latin typeface="Arial"/>
                <a:cs typeface="Arial"/>
              </a:rPr>
              <a:t>Average </a:t>
            </a:r>
            <a:r>
              <a:rPr lang="en-US" sz="3600" i="1" dirty="0">
                <a:latin typeface="Arial"/>
                <a:cs typeface="Arial"/>
              </a:rPr>
              <a:t>Cluster Similarity</a:t>
            </a:r>
          </a:p>
          <a:p>
            <a:pPr algn="ctr"/>
            <a:r>
              <a:rPr lang="en-US" sz="3600" i="1" dirty="0">
                <a:latin typeface="Arial"/>
                <a:cs typeface="Arial"/>
              </a:rPr>
              <a:t>20%</a:t>
            </a:r>
          </a:p>
          <a:p>
            <a:pPr algn="ctr"/>
            <a:r>
              <a:rPr lang="en-US" sz="3600" i="1" dirty="0">
                <a:latin typeface="Arial"/>
                <a:cs typeface="Arial"/>
              </a:rPr>
              <a:t>ARC Cluster Similarity</a:t>
            </a:r>
          </a:p>
          <a:p>
            <a:pPr algn="ctr"/>
            <a:r>
              <a:rPr lang="en-US" sz="3600" i="1" dirty="0">
                <a:latin typeface="Arial"/>
                <a:cs typeface="Arial"/>
              </a:rPr>
              <a:t>56%</a:t>
            </a:r>
          </a:p>
          <a:p>
            <a:pPr algn="ctr"/>
            <a:r>
              <a:rPr lang="en-US" sz="3600" i="1" dirty="0">
                <a:latin typeface="Arial"/>
                <a:cs typeface="Arial"/>
              </a:rPr>
              <a:t>ACDC Cluster Similarity</a:t>
            </a:r>
          </a:p>
          <a:p>
            <a:pPr algn="ctr"/>
            <a:r>
              <a:rPr lang="en-US" sz="3600" i="1" dirty="0">
                <a:latin typeface="Arial"/>
                <a:cs typeface="Arial"/>
              </a:rPr>
              <a:t>31</a:t>
            </a:r>
            <a:r>
              <a:rPr lang="en-US" sz="3600" i="1" dirty="0" smtClean="0">
                <a:latin typeface="Arial"/>
                <a:cs typeface="Arial"/>
              </a:rPr>
              <a:t>%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Recovery-Criteria Indicators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 Function</a:t>
            </a:r>
          </a:p>
          <a:p>
            <a:r>
              <a:rPr lang="en-US" dirty="0" smtClean="0"/>
              <a:t>Patterns</a:t>
            </a:r>
          </a:p>
          <a:p>
            <a:r>
              <a:rPr lang="en-US" dirty="0"/>
              <a:t>Similarity </a:t>
            </a:r>
            <a:r>
              <a:rPr lang="en-US" dirty="0" smtClean="0"/>
              <a:t>Measure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Criteria Indicator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3594"/>
            <a:ext cx="10515600" cy="4351338"/>
          </a:xfrm>
        </p:spPr>
        <p:txBody>
          <a:bodyPr/>
          <a:lstStyle/>
          <a:p>
            <a:r>
              <a:rPr lang="en-US" dirty="0" smtClean="0"/>
              <a:t>Similarity Measure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81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59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083632" y="2203777"/>
            <a:ext cx="1865780" cy="176977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3622448" y="2885219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2464" y="2889570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3900054" y="3276741"/>
            <a:ext cx="269966" cy="252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78574" y="4540821"/>
                <a:ext cx="76097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𝑐𝑟𝑖𝑡</m:t>
                      </m:r>
                      <m:r>
                        <a:rPr lang="en-US" sz="2000" i="1" baseline="-25000">
                          <a:latin typeface="Cambria Math" panose="02040503050406030204" pitchFamily="18" charset="0"/>
                        </a:rPr>
                        <m:t>𝑠𝑖𝑚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74" y="4540820"/>
                <a:ext cx="760978" cy="307777"/>
              </a:xfrm>
              <a:prstGeom prst="rect">
                <a:avLst/>
              </a:prstGeom>
              <a:blipFill rotWithShape="0">
                <a:blip r:embed="rId2"/>
                <a:stretch>
                  <a:fillRect l="-7200" r="-32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81138" y="4667335"/>
                <a:ext cx="2500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138" y="4667334"/>
                <a:ext cx="250068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9756" r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59416" y="4487961"/>
                <a:ext cx="3691716" cy="597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𝑆𝑖𝑚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𝑆𝑖𝑚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2,3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𝑆𝑖𝑚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(1,3)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416" y="4487960"/>
                <a:ext cx="3691716" cy="5973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3015924" y="4459386"/>
            <a:ext cx="3735209" cy="33289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7657099" y="1613594"/>
          <a:ext cx="2707102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3551"/>
                <a:gridCol w="1353551"/>
              </a:tblGrid>
              <a:tr h="3574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Class 1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48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00"/>
                          </a:solidFill>
                        </a:rPr>
                        <a:t>Concern</a:t>
                      </a:r>
                      <a:endParaRPr lang="en-US" sz="2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00"/>
                          </a:solidFill>
                        </a:rPr>
                        <a:t>Probability</a:t>
                      </a:r>
                      <a:endParaRPr lang="en-US" sz="2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748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Weather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48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Messaging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48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Strategies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0.3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7657099" y="3875088"/>
          <a:ext cx="2707102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3551"/>
                <a:gridCol w="1353551"/>
              </a:tblGrid>
              <a:tr h="3574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Class 2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48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00"/>
                          </a:solidFill>
                        </a:rPr>
                        <a:t>Concern</a:t>
                      </a:r>
                      <a:endParaRPr lang="en-US" sz="2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mtClean="0">
                          <a:solidFill>
                            <a:srgbClr val="000000"/>
                          </a:solidFill>
                        </a:rPr>
                        <a:t>Probability</a:t>
                      </a:r>
                      <a:endParaRPr lang="en-US" sz="2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748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Weather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48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Messaging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48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Strategies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0.8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3009416" y="4453120"/>
            <a:ext cx="1123048" cy="33289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9" name="Group 18"/>
          <p:cNvGrpSpPr/>
          <p:nvPr/>
        </p:nvGrpSpPr>
        <p:grpSpPr>
          <a:xfrm>
            <a:off x="3015923" y="4405495"/>
            <a:ext cx="1129014" cy="434409"/>
            <a:chOff x="1491923" y="4405494"/>
            <a:chExt cx="1129014" cy="434409"/>
          </a:xfrm>
        </p:grpSpPr>
        <p:sp>
          <p:nvSpPr>
            <p:cNvPr id="17" name="TextBox 16"/>
            <p:cNvSpPr txBox="1"/>
            <p:nvPr/>
          </p:nvSpPr>
          <p:spPr>
            <a:xfrm>
              <a:off x="1491923" y="4405494"/>
              <a:ext cx="111654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rgbClr val="99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74510" y="4439793"/>
              <a:ext cx="5464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990000"/>
                  </a:solidFill>
                </a:rPr>
                <a:t>0.7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358722" y="4386444"/>
            <a:ext cx="9929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99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19993" y="4439793"/>
            <a:ext cx="546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90000"/>
                </a:solidFill>
              </a:rPr>
              <a:t>0.8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46974" y="4406637"/>
            <a:ext cx="11323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99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73232" y="4439793"/>
            <a:ext cx="651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90000"/>
                </a:solidFill>
              </a:rPr>
              <a:t>1.0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607126" y="4477504"/>
            <a:ext cx="1129015" cy="534993"/>
            <a:chOff x="1491923" y="4405494"/>
            <a:chExt cx="1129015" cy="534993"/>
          </a:xfrm>
        </p:grpSpPr>
        <p:sp>
          <p:nvSpPr>
            <p:cNvPr id="27" name="TextBox 26"/>
            <p:cNvSpPr txBox="1"/>
            <p:nvPr/>
          </p:nvSpPr>
          <p:spPr>
            <a:xfrm>
              <a:off x="1491923" y="4405494"/>
              <a:ext cx="111654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rgbClr val="99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70774" y="4540377"/>
              <a:ext cx="6501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990000"/>
                  </a:solidFill>
                </a:rPr>
                <a:t>0.83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588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6" grpId="1" animBg="1"/>
      <p:bldP spid="22" grpId="0" animBg="1"/>
      <p:bldP spid="20" grpId="0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8229600" cy="838200"/>
          </a:xfrm>
        </p:spPr>
        <p:txBody>
          <a:bodyPr>
            <a:normAutofit/>
          </a:bodyPr>
          <a:lstStyle/>
          <a:p>
            <a:r>
              <a:rPr lang="en-US" altLang="en-US" dirty="0"/>
              <a:t>Two Architectures Side-by-Side</a:t>
            </a:r>
          </a:p>
        </p:txBody>
      </p:sp>
      <p:pic>
        <p:nvPicPr>
          <p:cNvPr id="28674" name="Picture 5" descr="Figure03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95438"/>
            <a:ext cx="2871788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6"/>
          <p:cNvSpPr txBox="1">
            <a:spLocks noChangeArrowheads="1"/>
          </p:cNvSpPr>
          <p:nvPr/>
        </p:nvSpPr>
        <p:spPr bwMode="auto">
          <a:xfrm>
            <a:off x="3124200" y="5764214"/>
            <a:ext cx="2514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i="1">
                <a:solidFill>
                  <a:srgbClr val="800000"/>
                </a:solidFill>
                <a:latin typeface="Calibri" charset="0"/>
              </a:rPr>
              <a:t>Prescriptive Architecture</a:t>
            </a:r>
          </a:p>
        </p:txBody>
      </p:sp>
      <p:sp>
        <p:nvSpPr>
          <p:cNvPr id="28676" name="TextBox 7"/>
          <p:cNvSpPr txBox="1">
            <a:spLocks noChangeArrowheads="1"/>
          </p:cNvSpPr>
          <p:nvPr/>
        </p:nvSpPr>
        <p:spPr bwMode="auto">
          <a:xfrm>
            <a:off x="7432676" y="5764214"/>
            <a:ext cx="2397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i="1">
                <a:solidFill>
                  <a:srgbClr val="800000"/>
                </a:solidFill>
                <a:latin typeface="Calibri" charset="0"/>
              </a:rPr>
              <a:t>Descriptive Architecture</a:t>
            </a:r>
          </a:p>
        </p:txBody>
      </p:sp>
      <p:grpSp>
        <p:nvGrpSpPr>
          <p:cNvPr id="28677" name="Group 16"/>
          <p:cNvGrpSpPr>
            <a:grpSpLocks/>
          </p:cNvGrpSpPr>
          <p:nvPr/>
        </p:nvGrpSpPr>
        <p:grpSpPr bwMode="auto">
          <a:xfrm>
            <a:off x="1600200" y="1600201"/>
            <a:ext cx="3824288" cy="4137025"/>
            <a:chOff x="457200" y="1600200"/>
            <a:chExt cx="3824848" cy="4137470"/>
          </a:xfrm>
        </p:grpSpPr>
        <p:pic>
          <p:nvPicPr>
            <p:cNvPr id="28682" name="Picture 4" descr="Figure03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600200"/>
              <a:ext cx="3748648" cy="4137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83" name="Group 15"/>
            <p:cNvGrpSpPr>
              <a:grpSpLocks/>
            </p:cNvGrpSpPr>
            <p:nvPr/>
          </p:nvGrpSpPr>
          <p:grpSpPr bwMode="auto">
            <a:xfrm>
              <a:off x="457200" y="1600200"/>
              <a:ext cx="1669295" cy="1195915"/>
              <a:chOff x="457200" y="1600200"/>
              <a:chExt cx="1669295" cy="119591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57200" y="1600200"/>
                <a:ext cx="1598847" cy="11431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09622" y="2033635"/>
                <a:ext cx="1219378" cy="7620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829001" y="2644888"/>
                <a:ext cx="149247" cy="1286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" name="Right Triangle 13"/>
              <p:cNvSpPr/>
              <p:nvPr/>
            </p:nvSpPr>
            <p:spPr>
              <a:xfrm rot="8480664">
                <a:off x="1973485" y="2703632"/>
                <a:ext cx="152422" cy="76208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</a:bodyPr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724400" y="1752600"/>
            <a:ext cx="4808538" cy="1066800"/>
            <a:chOff x="3200401" y="1752602"/>
            <a:chExt cx="4809066" cy="1066799"/>
          </a:xfrm>
        </p:grpSpPr>
        <p:cxnSp>
          <p:nvCxnSpPr>
            <p:cNvPr id="28680" name="Straight Arrow Connector 14"/>
            <p:cNvCxnSpPr>
              <a:cxnSpLocks noChangeShapeType="1"/>
            </p:cNvCxnSpPr>
            <p:nvPr/>
          </p:nvCxnSpPr>
          <p:spPr bwMode="auto">
            <a:xfrm rot="5400000">
              <a:off x="3090335" y="1862668"/>
              <a:ext cx="990600" cy="770467"/>
            </a:xfrm>
            <a:prstGeom prst="straightConnector1">
              <a:avLst/>
            </a:prstGeom>
            <a:noFill/>
            <a:ln w="1905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1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7128934" y="1938867"/>
              <a:ext cx="990600" cy="770467"/>
            </a:xfrm>
            <a:prstGeom prst="straightConnector1">
              <a:avLst/>
            </a:prstGeom>
            <a:noFill/>
            <a:ln w="1905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322514" y="1952625"/>
            <a:ext cx="7589837" cy="3302000"/>
          </a:xfrm>
          <a:prstGeom prst="rect">
            <a:avLst/>
          </a:prstGeom>
          <a:solidFill>
            <a:srgbClr val="000066">
              <a:alpha val="89803"/>
            </a:srgbClr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lIns="0" tIns="0" rIns="0" bIns="46038" anchor="ctr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en-US" sz="2800">
                <a:solidFill>
                  <a:srgbClr val="FFFF99"/>
                </a:solidFill>
                <a:latin typeface="Helvetica" charset="0"/>
              </a:rPr>
              <a:t> Which architecture is </a:t>
            </a:r>
            <a:r>
              <a:rPr lang="ja-JP" altLang="en-US" sz="2800">
                <a:solidFill>
                  <a:srgbClr val="FFFF99"/>
                </a:solidFill>
                <a:latin typeface="Helvetica" charset="0"/>
              </a:rPr>
              <a:t>“</a:t>
            </a:r>
            <a:r>
              <a:rPr lang="en-US" altLang="ja-JP" sz="2800">
                <a:solidFill>
                  <a:srgbClr val="FFFF99"/>
                </a:solidFill>
                <a:latin typeface="Helvetica" charset="0"/>
              </a:rPr>
              <a:t>correct</a:t>
            </a:r>
            <a:r>
              <a:rPr lang="ja-JP" altLang="en-US" sz="2800">
                <a:solidFill>
                  <a:srgbClr val="FFFF99"/>
                </a:solidFill>
                <a:latin typeface="Helvetica" charset="0"/>
              </a:rPr>
              <a:t>”</a:t>
            </a:r>
            <a:r>
              <a:rPr lang="en-US" altLang="ja-JP" sz="2800">
                <a:solidFill>
                  <a:srgbClr val="FFFF99"/>
                </a:solidFill>
                <a:latin typeface="Helvetica" charset="0"/>
              </a:rPr>
              <a:t>? </a:t>
            </a:r>
          </a:p>
          <a:p>
            <a:pPr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en-US" sz="2800">
                <a:solidFill>
                  <a:srgbClr val="FFFF99"/>
                </a:solidFill>
                <a:latin typeface="Helvetica" charset="0"/>
              </a:rPr>
              <a:t> Are the two architectures consistent with </a:t>
            </a:r>
            <a:br>
              <a:rPr lang="en-US" altLang="en-US" sz="2800">
                <a:solidFill>
                  <a:srgbClr val="FFFF99"/>
                </a:solidFill>
                <a:latin typeface="Helvetica" charset="0"/>
              </a:rPr>
            </a:br>
            <a:r>
              <a:rPr lang="en-US" altLang="en-US" sz="1600">
                <a:solidFill>
                  <a:srgbClr val="FFFF99"/>
                </a:solidFill>
                <a:latin typeface="Helvetica" charset="0"/>
              </a:rPr>
              <a:t>  </a:t>
            </a:r>
            <a:r>
              <a:rPr lang="en-US" altLang="en-US" sz="2800">
                <a:solidFill>
                  <a:srgbClr val="FFFF99"/>
                </a:solidFill>
                <a:latin typeface="Helvetica" charset="0"/>
              </a:rPr>
              <a:t>one another? </a:t>
            </a:r>
          </a:p>
          <a:p>
            <a:pPr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en-US" sz="2800">
                <a:solidFill>
                  <a:srgbClr val="FFFF99"/>
                </a:solidFill>
                <a:latin typeface="Helvetica" charset="0"/>
              </a:rPr>
              <a:t> What criteria are used to establish the</a:t>
            </a:r>
            <a:br>
              <a:rPr lang="en-US" altLang="en-US" sz="2800">
                <a:solidFill>
                  <a:srgbClr val="FFFF99"/>
                </a:solidFill>
                <a:latin typeface="Helvetica" charset="0"/>
              </a:rPr>
            </a:br>
            <a:r>
              <a:rPr lang="en-US" altLang="en-US" sz="1800">
                <a:solidFill>
                  <a:srgbClr val="FFFF99"/>
                </a:solidFill>
                <a:latin typeface="Helvetica" charset="0"/>
              </a:rPr>
              <a:t>  </a:t>
            </a:r>
            <a:r>
              <a:rPr lang="en-US" altLang="en-US" sz="2800">
                <a:solidFill>
                  <a:srgbClr val="FFFF99"/>
                </a:solidFill>
                <a:latin typeface="Helvetica" charset="0"/>
              </a:rPr>
              <a:t>consistency between the two architectures? </a:t>
            </a:r>
          </a:p>
          <a:p>
            <a:pPr eaLnBrk="1" hangingPunct="1">
              <a:spcBef>
                <a:spcPct val="20000"/>
              </a:spcBef>
              <a:buFont typeface="Wingdings" charset="2"/>
              <a:buChar char="§"/>
            </a:pPr>
            <a:r>
              <a:rPr lang="en-US" altLang="en-US" sz="2800">
                <a:solidFill>
                  <a:srgbClr val="FFFF99"/>
                </a:solidFill>
                <a:latin typeface="Helvetica" charset="0"/>
              </a:rPr>
              <a:t> On what information is the answer to the</a:t>
            </a:r>
            <a:br>
              <a:rPr lang="en-US" altLang="en-US" sz="2800">
                <a:solidFill>
                  <a:srgbClr val="FFFF99"/>
                </a:solidFill>
                <a:latin typeface="Helvetica" charset="0"/>
              </a:rPr>
            </a:br>
            <a:r>
              <a:rPr lang="en-US" altLang="en-US" sz="2800">
                <a:solidFill>
                  <a:srgbClr val="FFFF99"/>
                </a:solidFill>
                <a:latin typeface="Helvetica" charset="0"/>
              </a:rPr>
              <a:t> </a:t>
            </a:r>
            <a:r>
              <a:rPr lang="en-US" altLang="en-US" sz="1400">
                <a:solidFill>
                  <a:srgbClr val="FFFF99"/>
                </a:solidFill>
                <a:latin typeface="Helvetica" charset="0"/>
              </a:rPr>
              <a:t> </a:t>
            </a:r>
            <a:r>
              <a:rPr lang="en-US" altLang="en-US" sz="2800">
                <a:solidFill>
                  <a:srgbClr val="FFFF99"/>
                </a:solidFill>
                <a:latin typeface="Helvetica" charset="0"/>
              </a:rPr>
              <a:t>preceding questions based?  </a:t>
            </a:r>
          </a:p>
        </p:txBody>
      </p:sp>
    </p:spTree>
    <p:extLst>
      <p:ext uri="{BB962C8B-B14F-4D97-AF65-F5344CB8AC3E}">
        <p14:creationId xmlns:p14="http://schemas.microsoft.com/office/powerpoint/2010/main" val="342528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Effectiveness of Clustering Criteria</a:t>
            </a:r>
            <a:endParaRPr lang="en-US" dirty="0"/>
          </a:p>
        </p:txBody>
      </p:sp>
      <p:pic>
        <p:nvPicPr>
          <p:cNvPr id="4" name="Content Placeholder 3" descr="Table VIIa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92" b="-192"/>
          <a:stretch>
            <a:fillRect/>
          </a:stretch>
        </p:blipFill>
        <p:spPr>
          <a:xfrm>
            <a:off x="1524000" y="1349119"/>
            <a:ext cx="9131300" cy="504026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972800" y="6400800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60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85211" y="2181496"/>
            <a:ext cx="5782492" cy="410173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38846" y="2181495"/>
            <a:ext cx="979714" cy="410173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18560" y="2185845"/>
            <a:ext cx="936174" cy="410173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32444" y="1397463"/>
            <a:ext cx="1961003" cy="44125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Effectiveness of Clustering Criteria</a:t>
            </a:r>
            <a:endParaRPr lang="en-US" dirty="0"/>
          </a:p>
        </p:txBody>
      </p:sp>
      <p:pic>
        <p:nvPicPr>
          <p:cNvPr id="4" name="Content Placeholder 3" descr="Table VIIb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92" b="-192"/>
          <a:stretch>
            <a:fillRect/>
          </a:stretch>
        </p:blipFill>
        <p:spPr>
          <a:xfrm>
            <a:off x="1524000" y="1470125"/>
            <a:ext cx="9144000" cy="504727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972800" y="6400800"/>
            <a:ext cx="2057400" cy="365125"/>
          </a:xfrm>
          <a:prstGeom prst="rect">
            <a:avLst/>
          </a:prstGeom>
        </p:spPr>
        <p:txBody>
          <a:bodyPr/>
          <a:lstStyle/>
          <a:p>
            <a:fld id="{F9D75211-B56A-46E0-B2DF-E3E374DEED3E}" type="slidenum">
              <a:rPr lang="en-US" smtClean="0"/>
              <a:t>61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81201" y="3027820"/>
            <a:ext cx="8232577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i="1" dirty="0" smtClean="0">
                <a:latin typeface="Arial"/>
                <a:cs typeface="Arial"/>
              </a:rPr>
              <a:t>ACDC’s </a:t>
            </a:r>
            <a:r>
              <a:rPr lang="en-US" sz="3600" i="1" dirty="0">
                <a:latin typeface="Arial"/>
                <a:cs typeface="Arial"/>
              </a:rPr>
              <a:t>criterion on average 30% better than ARC’s </a:t>
            </a:r>
            <a:r>
              <a:rPr lang="en-US" sz="3600" i="1" dirty="0" smtClean="0">
                <a:latin typeface="Arial"/>
                <a:cs typeface="Arial"/>
              </a:rPr>
              <a:t>criterion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63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Takeaways from Comparative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Significant room for improvement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 semantics-based recovery improves accuracy</a:t>
            </a:r>
          </a:p>
          <a:p>
            <a:endParaRPr lang="en-US" dirty="0"/>
          </a:p>
          <a:p>
            <a:r>
              <a:rPr lang="en-US" dirty="0" smtClean="0"/>
              <a:t>Multi-criterion approach performed well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Criteria indicators are useful for evaluating recovery techniques</a:t>
            </a:r>
          </a:p>
        </p:txBody>
      </p:sp>
    </p:spTree>
    <p:extLst>
      <p:ext uri="{BB962C8B-B14F-4D97-AF65-F5344CB8AC3E}">
        <p14:creationId xmlns:p14="http://schemas.microsoft.com/office/powerpoint/2010/main" val="89304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Figure03-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8694" y="1411439"/>
            <a:ext cx="2871304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8"/>
          <p:cNvGrpSpPr/>
          <p:nvPr/>
        </p:nvGrpSpPr>
        <p:grpSpPr>
          <a:xfrm>
            <a:off x="6884894" y="1645024"/>
            <a:ext cx="2667000" cy="3657600"/>
            <a:chOff x="5334000" y="1828800"/>
            <a:chExt cx="2667000" cy="3657600"/>
          </a:xfrm>
        </p:grpSpPr>
        <p:cxnSp>
          <p:nvCxnSpPr>
            <p:cNvPr id="18" name="Straight Connector 17"/>
            <p:cNvCxnSpPr/>
            <p:nvPr/>
          </p:nvCxnSpPr>
          <p:spPr bwMode="auto">
            <a:xfrm rot="5400000" flipH="1" flipV="1">
              <a:off x="4838700" y="2324100"/>
              <a:ext cx="3657600" cy="2667000"/>
            </a:xfrm>
            <a:prstGeom prst="line">
              <a:avLst/>
            </a:prstGeom>
            <a:solidFill>
              <a:schemeClr val="accent1"/>
            </a:solidFill>
            <a:ln w="381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16200000" flipH="1">
              <a:off x="4874602" y="2338997"/>
              <a:ext cx="3585796" cy="2667000"/>
            </a:xfrm>
            <a:prstGeom prst="line">
              <a:avLst/>
            </a:prstGeom>
            <a:solidFill>
              <a:schemeClr val="accent1"/>
            </a:solidFill>
            <a:ln w="381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75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18538"/>
              </p:ext>
            </p:extLst>
          </p:nvPr>
        </p:nvGraphicFramePr>
        <p:xfrm>
          <a:off x="5056094" y="1302124"/>
          <a:ext cx="68580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8" name="Bitmap Image" r:id="rId4" imgW="7020905" imgH="3809524" progId="">
                  <p:embed/>
                </p:oleObj>
              </mc:Choice>
              <mc:Fallback>
                <p:oleObj name="Bitmap Image" r:id="rId4" imgW="7020905" imgH="38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6094" y="1302124"/>
                        <a:ext cx="68580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Hard Is This?</a:t>
            </a:r>
            <a:endParaRPr lang="en-US" dirty="0"/>
          </a:p>
        </p:txBody>
      </p:sp>
      <p:grpSp>
        <p:nvGrpSpPr>
          <p:cNvPr id="4" name="Group 16"/>
          <p:cNvGrpSpPr/>
          <p:nvPr/>
        </p:nvGrpSpPr>
        <p:grpSpPr>
          <a:xfrm>
            <a:off x="1779494" y="1403724"/>
            <a:ext cx="3824848" cy="4137470"/>
            <a:chOff x="457200" y="1600200"/>
            <a:chExt cx="3824848" cy="4137470"/>
          </a:xfrm>
        </p:grpSpPr>
        <p:pic>
          <p:nvPicPr>
            <p:cNvPr id="11" name="Picture 4" descr="Figure03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400" y="1600200"/>
              <a:ext cx="3748648" cy="4137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5"/>
            <p:cNvGrpSpPr/>
            <p:nvPr/>
          </p:nvGrpSpPr>
          <p:grpSpPr>
            <a:xfrm>
              <a:off x="457200" y="1600200"/>
              <a:ext cx="1669295" cy="1195915"/>
              <a:chOff x="457200" y="1600200"/>
              <a:chExt cx="1669295" cy="1195915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57200" y="1600200"/>
                <a:ext cx="1600200" cy="1143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09600" y="2034115"/>
                <a:ext cx="1219200" cy="76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828799" y="2644775"/>
                <a:ext cx="150281" cy="1291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Triangle 15"/>
              <p:cNvSpPr/>
              <p:nvPr/>
            </p:nvSpPr>
            <p:spPr>
              <a:xfrm rot="8480664">
                <a:off x="1974095" y="2703949"/>
                <a:ext cx="152400" cy="76200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2846294" y="6113838"/>
            <a:ext cx="2514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800000"/>
                </a:solidFill>
                <a:latin typeface="Calibri" charset="0"/>
              </a:rPr>
              <a:t>Prescriptive Architecture</a:t>
            </a: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7154770" y="6113838"/>
            <a:ext cx="2397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800000"/>
                </a:solidFill>
                <a:latin typeface="Calibri" charset="0"/>
              </a:rPr>
              <a:t>Descriptive Architecture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7470223" y="899016"/>
            <a:ext cx="3333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8FBAC8"/>
              </a:buClr>
              <a:buSzPct val="70000"/>
              <a:buFont typeface="Monotype Sorts" charset="2"/>
              <a:buChar char="u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8FBAC8"/>
              </a:buClr>
              <a:buSzPct val="70000"/>
              <a:buFont typeface="Wingdings" charset="2"/>
              <a:buChar char="u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rial" charset="0"/>
              </a:rPr>
              <a:t>Complex and virtually</a:t>
            </a:r>
            <a:br>
              <a:rPr lang="en-US" altLang="en-US">
                <a:latin typeface="Arial" charset="0"/>
              </a:rPr>
            </a:br>
            <a:r>
              <a:rPr lang="en-US" altLang="en-US">
                <a:latin typeface="Arial" charset="0"/>
              </a:rPr>
              <a:t>incomprehensible!</a:t>
            </a:r>
          </a:p>
        </p:txBody>
      </p:sp>
    </p:spTree>
    <p:extLst>
      <p:ext uri="{BB962C8B-B14F-4D97-AF65-F5344CB8AC3E}">
        <p14:creationId xmlns:p14="http://schemas.microsoft.com/office/powerpoint/2010/main" val="1855167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5EBAD14C-148F-7246-9DEE-F01E28FBA04A}" type="slidenum">
              <a:rPr lang="en-US" altLang="en-US" sz="1200">
                <a:latin typeface="Arial Black" charset="0"/>
              </a:rPr>
              <a:pPr/>
              <a:t>8</a:t>
            </a:fld>
            <a:endParaRPr lang="en-US" altLang="en-US" sz="1200">
              <a:latin typeface="Arial Black" charset="0"/>
            </a:endParaRPr>
          </a:p>
        </p:txBody>
      </p:sp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/>
              <a:t>Architectural Evolution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1828800"/>
            <a:ext cx="8229600" cy="41910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/>
              <a:t>When a system evolves, ideally its prescriptive architecture is modified first</a:t>
            </a:r>
          </a:p>
          <a:p>
            <a:pPr eaLnBrk="1" hangingPunct="1"/>
            <a:r>
              <a:rPr lang="en-US" altLang="en-US"/>
              <a:t>In practice, the system – and thus its descriptive architecture – is often directly modified </a:t>
            </a:r>
          </a:p>
          <a:p>
            <a:pPr eaLnBrk="1" hangingPunct="1"/>
            <a:r>
              <a:rPr lang="en-US" altLang="en-US"/>
              <a:t>This happens because of</a:t>
            </a:r>
          </a:p>
          <a:p>
            <a:pPr lvl="1" eaLnBrk="1" hangingPunct="1"/>
            <a:r>
              <a:rPr lang="en-US" altLang="en-US"/>
              <a:t>Developer sloppiness</a:t>
            </a:r>
          </a:p>
          <a:p>
            <a:pPr lvl="1" eaLnBrk="1" hangingPunct="1"/>
            <a:r>
              <a:rPr lang="en-US" altLang="en-US"/>
              <a:t>Perception of short deadlines which prevent thinking through and documenting </a:t>
            </a:r>
          </a:p>
          <a:p>
            <a:pPr lvl="1" eaLnBrk="1" hangingPunct="1"/>
            <a:r>
              <a:rPr lang="en-US" altLang="en-US"/>
              <a:t>Lack of documented prescriptive architecture</a:t>
            </a:r>
          </a:p>
          <a:p>
            <a:pPr lvl="1" eaLnBrk="1" hangingPunct="1"/>
            <a:r>
              <a:rPr lang="en-US" altLang="en-US"/>
              <a:t>Need or desire for code optimizations</a:t>
            </a:r>
          </a:p>
          <a:p>
            <a:pPr lvl="1" eaLnBrk="1" hangingPunct="1"/>
            <a:r>
              <a:rPr lang="en-US" altLang="en-US"/>
              <a:t>Inadequate techniques or tool support</a:t>
            </a:r>
          </a:p>
        </p:txBody>
      </p:sp>
    </p:spTree>
    <p:extLst>
      <p:ext uri="{BB962C8B-B14F-4D97-AF65-F5344CB8AC3E}">
        <p14:creationId xmlns:p14="http://schemas.microsoft.com/office/powerpoint/2010/main" val="208682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8FBAC8"/>
              </a:buClr>
              <a:buSzPct val="70000"/>
              <a:buFont typeface="Monotype Sorts" charset="2"/>
              <a:buChar char="u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rgbClr val="8FBAC8"/>
              </a:buClr>
              <a:buSzPct val="70000"/>
              <a:buFont typeface="Wingdings" charset="2"/>
              <a:buChar char="u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B2E983C-466D-7243-A516-FABB5EF0BEE5}" type="slidenum">
              <a:rPr lang="en-US" altLang="en-US" sz="1200">
                <a:latin typeface="Arial Black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200">
              <a:latin typeface="Arial Black" charset="0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Architectural Degradation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7772400" cy="4986338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Two related concepts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Architectural drift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Architectural erosion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i="1"/>
              <a:t>Architectural drift</a:t>
            </a:r>
            <a:r>
              <a:rPr lang="en-US" altLang="en-US"/>
              <a:t> is introduction of principal design decisions into a system</a:t>
            </a:r>
            <a:r>
              <a:rPr lang="ja-JP" altLang="en-US"/>
              <a:t>’</a:t>
            </a:r>
            <a:r>
              <a:rPr lang="en-US" altLang="ja-JP"/>
              <a:t>s descriptive architecture that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are not included in, encompassed by, or implied by the prescriptive architecture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but which do not violate any of the prescriptive architecture</a:t>
            </a:r>
            <a:r>
              <a:rPr lang="ja-JP" altLang="en-US"/>
              <a:t>’</a:t>
            </a:r>
            <a:r>
              <a:rPr lang="en-US" altLang="ja-JP"/>
              <a:t>s design decisions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i="1"/>
              <a:t>Architectural erosion </a:t>
            </a:r>
            <a:r>
              <a:rPr lang="en-US" altLang="en-US"/>
              <a:t>is the introduction of architectural design decisions into a system</a:t>
            </a:r>
            <a:r>
              <a:rPr lang="ja-JP" altLang="en-US"/>
              <a:t>’</a:t>
            </a:r>
            <a:r>
              <a:rPr lang="en-US" altLang="ja-JP"/>
              <a:t>s descriptive architecture that violate its prescriptive architecture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41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1297</TotalTime>
  <Words>1342</Words>
  <Application>Microsoft Macintosh PowerPoint</Application>
  <PresentationFormat>Widescreen</PresentationFormat>
  <Paragraphs>446</Paragraphs>
  <Slides>62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5" baseType="lpstr">
      <vt:lpstr>Calibri Light</vt:lpstr>
      <vt:lpstr>Cambria Math</vt:lpstr>
      <vt:lpstr>Mangal</vt:lpstr>
      <vt:lpstr>ＭＳ Ｐゴシック</vt:lpstr>
      <vt:lpstr>Yu Gothic</vt:lpstr>
      <vt:lpstr>Arial</vt:lpstr>
      <vt:lpstr>Arial Black</vt:lpstr>
      <vt:lpstr>Calibri</vt:lpstr>
      <vt:lpstr>Courier New</vt:lpstr>
      <vt:lpstr>Helvetica</vt:lpstr>
      <vt:lpstr>Wingdings</vt:lpstr>
      <vt:lpstr>Office Theme</vt:lpstr>
      <vt:lpstr>Bitmap Image</vt:lpstr>
      <vt:lpstr>Architecture Recovery</vt:lpstr>
      <vt:lpstr>Outline</vt:lpstr>
      <vt:lpstr>Outline</vt:lpstr>
      <vt:lpstr>Temporal Aspect</vt:lpstr>
      <vt:lpstr>Prescriptive vs. Descriptive Architecture</vt:lpstr>
      <vt:lpstr>Two Architectures Side-by-Side</vt:lpstr>
      <vt:lpstr>How Hard Is This?</vt:lpstr>
      <vt:lpstr>Architectural Evolution</vt:lpstr>
      <vt:lpstr>Architectural Degradation</vt:lpstr>
      <vt:lpstr>Architecture Recovery</vt:lpstr>
      <vt:lpstr>Outline</vt:lpstr>
      <vt:lpstr>How often does architectural degradation occur?</vt:lpstr>
      <vt:lpstr>Bash </vt:lpstr>
      <vt:lpstr>Bash – Different Layout for Descriptive Architecture</vt:lpstr>
      <vt:lpstr>Hadoop</vt:lpstr>
      <vt:lpstr>Hadoop – Complete Architecture</vt:lpstr>
      <vt:lpstr>Chromium –  Prescriptive</vt:lpstr>
      <vt:lpstr>Chromium – Descriptive Architecture</vt:lpstr>
      <vt:lpstr>Is architectural degradation always this bad?</vt:lpstr>
      <vt:lpstr>PowerPoint Presentation</vt:lpstr>
      <vt:lpstr>iRODS – Prescriptive Architecture</vt:lpstr>
      <vt:lpstr>iRODS – Descriptive Architecture</vt:lpstr>
      <vt:lpstr>Architectural Degradation in iRODS</vt:lpstr>
      <vt:lpstr>iRODS – Still Highly Complex</vt:lpstr>
      <vt:lpstr>Bash – Descriptive Architecture</vt:lpstr>
      <vt:lpstr>Many Architecture Recovery Techniques</vt:lpstr>
      <vt:lpstr>Outline</vt:lpstr>
      <vt:lpstr>Rules or Heuristics to Recover Architectures</vt:lpstr>
      <vt:lpstr>Types of Mapping Principles</vt:lpstr>
      <vt:lpstr>Rules of Focus</vt:lpstr>
      <vt:lpstr>More Generic Mapping Principles</vt:lpstr>
      <vt:lpstr>Domain Principles for Distributed Systems</vt:lpstr>
      <vt:lpstr>A Process-Oriented Taxonomy</vt:lpstr>
      <vt:lpstr>Architecture Recovery - Goals</vt:lpstr>
      <vt:lpstr>Architecture Recovery - Inputs</vt:lpstr>
      <vt:lpstr>Architecture Recovery - Techniques</vt:lpstr>
      <vt:lpstr>Bottom-Up Process</vt:lpstr>
      <vt:lpstr>Top-Down Process</vt:lpstr>
      <vt:lpstr>Hybrid Process</vt:lpstr>
      <vt:lpstr>Outline</vt:lpstr>
      <vt:lpstr>What Are These Techniques?</vt:lpstr>
      <vt:lpstr>How Do They Work?</vt:lpstr>
      <vt:lpstr>Do They Really Work?</vt:lpstr>
      <vt:lpstr>A More In-Depth Study</vt:lpstr>
      <vt:lpstr>Proximity to Ground Truth</vt:lpstr>
      <vt:lpstr>Proximity Results</vt:lpstr>
      <vt:lpstr>Proximity Results</vt:lpstr>
      <vt:lpstr>Proximity Results</vt:lpstr>
      <vt:lpstr>Proximity Results</vt:lpstr>
      <vt:lpstr>Proximity Results</vt:lpstr>
      <vt:lpstr>Comparing Clusters</vt:lpstr>
      <vt:lpstr>Comparing Clusters</vt:lpstr>
      <vt:lpstr>Comparing Clusters</vt:lpstr>
      <vt:lpstr>Comparing Clusters</vt:lpstr>
      <vt:lpstr>Cluster Comparison</vt:lpstr>
      <vt:lpstr>Cluster Comparison</vt:lpstr>
      <vt:lpstr>Cluster Comparison</vt:lpstr>
      <vt:lpstr>Recovery-Criteria Indicators</vt:lpstr>
      <vt:lpstr>Criteria Indicator Example</vt:lpstr>
      <vt:lpstr>Effectiveness of Clustering Criteria</vt:lpstr>
      <vt:lpstr>Effectiveness of Clustering Criteria</vt:lpstr>
      <vt:lpstr>Takeaways from Comparative Analysis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Architecture Recovery</dc:title>
  <dc:creator>Joshua Garcia</dc:creator>
  <cp:lastModifiedBy>Joshua Garcia</cp:lastModifiedBy>
  <cp:revision>143</cp:revision>
  <dcterms:created xsi:type="dcterms:W3CDTF">2016-11-14T05:23:55Z</dcterms:created>
  <dcterms:modified xsi:type="dcterms:W3CDTF">2016-11-15T03:14:26Z</dcterms:modified>
</cp:coreProperties>
</file>