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</p:sldMasterIdLst>
  <p:notesMasterIdLst>
    <p:notesMasterId r:id="rId46"/>
  </p:notesMasterIdLst>
  <p:handoutMasterIdLst>
    <p:handoutMasterId r:id="rId47"/>
  </p:handoutMasterIdLst>
  <p:sldIdLst>
    <p:sldId id="256" r:id="rId2"/>
    <p:sldId id="539" r:id="rId3"/>
    <p:sldId id="361" r:id="rId4"/>
    <p:sldId id="537" r:id="rId5"/>
    <p:sldId id="503" r:id="rId6"/>
    <p:sldId id="504" r:id="rId7"/>
    <p:sldId id="543" r:id="rId8"/>
    <p:sldId id="470" r:id="rId9"/>
    <p:sldId id="556" r:id="rId10"/>
    <p:sldId id="500" r:id="rId11"/>
    <p:sldId id="544" r:id="rId12"/>
    <p:sldId id="474" r:id="rId13"/>
    <p:sldId id="502" r:id="rId14"/>
    <p:sldId id="558" r:id="rId15"/>
    <p:sldId id="559" r:id="rId16"/>
    <p:sldId id="476" r:id="rId17"/>
    <p:sldId id="510" r:id="rId18"/>
    <p:sldId id="545" r:id="rId19"/>
    <p:sldId id="560" r:id="rId20"/>
    <p:sldId id="511" r:id="rId21"/>
    <p:sldId id="548" r:id="rId22"/>
    <p:sldId id="512" r:id="rId23"/>
    <p:sldId id="513" r:id="rId24"/>
    <p:sldId id="561" r:id="rId25"/>
    <p:sldId id="514" r:id="rId26"/>
    <p:sldId id="562" r:id="rId27"/>
    <p:sldId id="515" r:id="rId28"/>
    <p:sldId id="516" r:id="rId29"/>
    <p:sldId id="550" r:id="rId30"/>
    <p:sldId id="551" r:id="rId31"/>
    <p:sldId id="552" r:id="rId32"/>
    <p:sldId id="553" r:id="rId33"/>
    <p:sldId id="554" r:id="rId34"/>
    <p:sldId id="555" r:id="rId35"/>
    <p:sldId id="546" r:id="rId36"/>
    <p:sldId id="518" r:id="rId37"/>
    <p:sldId id="373" r:id="rId38"/>
    <p:sldId id="532" r:id="rId39"/>
    <p:sldId id="519" r:id="rId40"/>
    <p:sldId id="520" r:id="rId41"/>
    <p:sldId id="547" r:id="rId42"/>
    <p:sldId id="540" r:id="rId43"/>
    <p:sldId id="557" r:id="rId44"/>
    <p:sldId id="541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8181"/>
    <a:srgbClr val="000000"/>
    <a:srgbClr val="00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24" autoAdjust="0"/>
    <p:restoredTop sz="91150" autoAdjust="0"/>
  </p:normalViewPr>
  <p:slideViewPr>
    <p:cSldViewPr>
      <p:cViewPr>
        <p:scale>
          <a:sx n="170" d="100"/>
          <a:sy n="170" d="100"/>
        </p:scale>
        <p:origin x="2056" y="6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24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16"/>
    </p:cViewPr>
  </p:sorterViewPr>
  <p:notesViewPr>
    <p:cSldViewPr snapToGrid="0" snapToObjects="1">
      <p:cViewPr varScale="1">
        <p:scale>
          <a:sx n="117" d="100"/>
          <a:sy n="117" d="100"/>
        </p:scale>
        <p:origin x="-4024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Yuan:Dev:malek-repository:papers:2016:ARMOUR:res:GSP_results%20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Users:Yuan:Dev:malek-repository:papers:2016:ARMOUR:res:GSP_results%20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Mining Time (ms)</a:t>
            </a:r>
          </a:p>
        </c:rich>
      </c:tx>
      <c:layout>
        <c:manualLayout>
          <c:xMode val="edge"/>
          <c:yMode val="edge"/>
          <c:x val="0.365920209973753"/>
          <c:y val="0.018633540372670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9454566354388"/>
          <c:y val="0.129950114931286"/>
          <c:w val="0.818551706036745"/>
          <c:h val="0.7688915244290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'Revised Comp Efficiency'!$C$2</c:f>
              <c:strCache>
                <c:ptCount val="1"/>
                <c:pt idx="0">
                  <c:v>ARM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'Revised Comp Efficiency'!$B$3:$B$6</c:f>
              <c:strCache>
                <c:ptCount val="4"/>
                <c:pt idx="0">
                  <c:v>10 users</c:v>
                </c:pt>
                <c:pt idx="1">
                  <c:v>20 users</c:v>
                </c:pt>
                <c:pt idx="2">
                  <c:v>50 users</c:v>
                </c:pt>
                <c:pt idx="3">
                  <c:v>100 users</c:v>
                </c:pt>
              </c:strCache>
            </c:strRef>
          </c:cat>
          <c:val>
            <c:numRef>
              <c:f>'Revised Comp Efficiency'!$C$3:$C$6</c:f>
              <c:numCache>
                <c:formatCode>_-* #,##0_-;\-* #,##0_-;_-* "-"??_-;_-@_-</c:formatCode>
                <c:ptCount val="4"/>
                <c:pt idx="0">
                  <c:v>23028.0</c:v>
                </c:pt>
                <c:pt idx="1">
                  <c:v>44776.0</c:v>
                </c:pt>
                <c:pt idx="2">
                  <c:v>116784.0</c:v>
                </c:pt>
                <c:pt idx="3">
                  <c:v>196520.0</c:v>
                </c:pt>
              </c:numCache>
            </c:numRef>
          </c:val>
        </c:ser>
        <c:ser>
          <c:idx val="1"/>
          <c:order val="1"/>
          <c:tx>
            <c:strRef>
              <c:f>'Revised Comp Efficiency'!$D$2</c:f>
              <c:strCache>
                <c:ptCount val="1"/>
                <c:pt idx="0">
                  <c:v>GSP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'Revised Comp Efficiency'!$B$3:$B$6</c:f>
              <c:strCache>
                <c:ptCount val="4"/>
                <c:pt idx="0">
                  <c:v>10 users</c:v>
                </c:pt>
                <c:pt idx="1">
                  <c:v>20 users</c:v>
                </c:pt>
                <c:pt idx="2">
                  <c:v>50 users</c:v>
                </c:pt>
                <c:pt idx="3">
                  <c:v>100 users</c:v>
                </c:pt>
              </c:strCache>
            </c:strRef>
          </c:cat>
          <c:val>
            <c:numRef>
              <c:f>'Revised Comp Efficiency'!$D$3:$D$6</c:f>
              <c:numCache>
                <c:formatCode>General</c:formatCode>
                <c:ptCount val="4"/>
                <c:pt idx="0">
                  <c:v>315.0</c:v>
                </c:pt>
                <c:pt idx="1">
                  <c:v>347.0</c:v>
                </c:pt>
                <c:pt idx="2">
                  <c:v>356.0</c:v>
                </c:pt>
                <c:pt idx="3">
                  <c:v>436.0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59786240"/>
        <c:axId val="-2059784784"/>
      </c:barChart>
      <c:catAx>
        <c:axId val="-2059786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059784784"/>
        <c:crosses val="autoZero"/>
        <c:auto val="1"/>
        <c:lblAlgn val="ctr"/>
        <c:lblOffset val="100"/>
        <c:noMultiLvlLbl val="0"/>
      </c:catAx>
      <c:valAx>
        <c:axId val="-2059784784"/>
        <c:scaling>
          <c:logBase val="10.0"/>
          <c:orientation val="minMax"/>
        </c:scaling>
        <c:delete val="0"/>
        <c:axPos val="l"/>
        <c:majorGridlines/>
        <c:numFmt formatCode="_-* #,##0_-;\-* #,##0_-;_-* &quot;-&quot;??_-;_-@_-" sourceLinked="1"/>
        <c:majorTickMark val="out"/>
        <c:minorTickMark val="none"/>
        <c:tickLblPos val="nextTo"/>
        <c:crossAx val="-2059786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08914610673666"/>
          <c:y val="0.126872646353988"/>
          <c:w val="0.224882064741907"/>
          <c:h val="0.099629774539052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solidFill>
      <a:srgbClr val="AAAAAA">
        <a:lumMod val="20000"/>
        <a:lumOff val="80000"/>
      </a:srgbClr>
    </a:solidFill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200">
          <a:latin typeface="Times New Roman"/>
          <a:cs typeface="Times New Roman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Detection Time per</a:t>
            </a:r>
            <a:r>
              <a:rPr lang="en-US" baseline="0"/>
              <a:t> Event (ms)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8558422384702"/>
          <c:y val="0.130841121495327"/>
          <c:w val="0.851820866141732"/>
          <c:h val="0.768390610052248"/>
        </c:manualLayout>
      </c:layout>
      <c:barChart>
        <c:barDir val="col"/>
        <c:grouping val="clustered"/>
        <c:varyColors val="0"/>
        <c:ser>
          <c:idx val="0"/>
          <c:order val="0"/>
          <c:tx>
            <c:v>ARM</c:v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'Revised Comp Efficiency'!$J$3:$J$6</c:f>
              <c:strCache>
                <c:ptCount val="4"/>
                <c:pt idx="0">
                  <c:v>10 users</c:v>
                </c:pt>
                <c:pt idx="1">
                  <c:v>20 users</c:v>
                </c:pt>
                <c:pt idx="2">
                  <c:v>50 users</c:v>
                </c:pt>
                <c:pt idx="3">
                  <c:v>100 users</c:v>
                </c:pt>
              </c:strCache>
            </c:strRef>
          </c:cat>
          <c:val>
            <c:numRef>
              <c:f>'Revised Comp Efficiency'!$K$3:$K$6</c:f>
              <c:numCache>
                <c:formatCode>_-* #,##0_-;\-* #,##0_-;_-* "-"??_-;_-@_-</c:formatCode>
                <c:ptCount val="4"/>
                <c:pt idx="0">
                  <c:v>357.0</c:v>
                </c:pt>
                <c:pt idx="1">
                  <c:v>476.0</c:v>
                </c:pt>
                <c:pt idx="2">
                  <c:v>857.0</c:v>
                </c:pt>
                <c:pt idx="3">
                  <c:v>3362.0</c:v>
                </c:pt>
              </c:numCache>
            </c:numRef>
          </c:val>
        </c:ser>
        <c:ser>
          <c:idx val="1"/>
          <c:order val="1"/>
          <c:tx>
            <c:v>GSP</c:v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'Revised Comp Efficiency'!$J$3:$J$6</c:f>
              <c:strCache>
                <c:ptCount val="4"/>
                <c:pt idx="0">
                  <c:v>10 users</c:v>
                </c:pt>
                <c:pt idx="1">
                  <c:v>20 users</c:v>
                </c:pt>
                <c:pt idx="2">
                  <c:v>50 users</c:v>
                </c:pt>
                <c:pt idx="3">
                  <c:v>100 users</c:v>
                </c:pt>
              </c:strCache>
            </c:strRef>
          </c:cat>
          <c:val>
            <c:numRef>
              <c:f>'Revised Comp Efficiency'!$L$3:$L$6</c:f>
              <c:numCache>
                <c:formatCode>General</c:formatCode>
                <c:ptCount val="4"/>
                <c:pt idx="0">
                  <c:v>28.0</c:v>
                </c:pt>
                <c:pt idx="1">
                  <c:v>26.0</c:v>
                </c:pt>
                <c:pt idx="2">
                  <c:v>29.0</c:v>
                </c:pt>
                <c:pt idx="3">
                  <c:v>35.0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9576544"/>
        <c:axId val="-2059574144"/>
      </c:barChart>
      <c:catAx>
        <c:axId val="-2059576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059574144"/>
        <c:crosses val="autoZero"/>
        <c:auto val="1"/>
        <c:lblAlgn val="ctr"/>
        <c:lblOffset val="100"/>
        <c:noMultiLvlLbl val="0"/>
      </c:catAx>
      <c:valAx>
        <c:axId val="-2059574144"/>
        <c:scaling>
          <c:logBase val="10.0"/>
          <c:orientation val="minMax"/>
        </c:scaling>
        <c:delete val="0"/>
        <c:axPos val="l"/>
        <c:majorGridlines/>
        <c:numFmt formatCode="_-* #,##0_-;\-* #,##0_-;_-* &quot;-&quot;??_-;_-@_-" sourceLinked="1"/>
        <c:majorTickMark val="out"/>
        <c:minorTickMark val="none"/>
        <c:tickLblPos val="nextTo"/>
        <c:crossAx val="-2059576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65275590551181"/>
          <c:y val="0.156846959550617"/>
          <c:w val="0.223117266591676"/>
          <c:h val="0.0944057693722864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solidFill>
      <a:srgbClr val="EEEEEE"/>
    </a:solidFill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200">
          <a:latin typeface="Times New Roman"/>
          <a:cs typeface="Times New Roman"/>
        </a:defRPr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AE768E-7452-D841-9F85-CBB4BB93300A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4ECDC5-4948-F740-A681-3D6CAE2F415B}">
      <dgm:prSet custT="1"/>
      <dgm:spPr/>
      <dgm:t>
        <a:bodyPr lIns="0"/>
        <a:lstStyle/>
        <a:p>
          <a:pPr rtl="0"/>
          <a:r>
            <a:rPr lang="en-US" sz="1400" dirty="0" smtClean="0">
              <a:solidFill>
                <a:srgbClr val="000090"/>
              </a:solidFill>
              <a:latin typeface="Arial Narrow"/>
              <a:cs typeface="Arial Narrow"/>
            </a:rPr>
            <a:t>Mining</a:t>
          </a:r>
          <a:endParaRPr lang="en-US" sz="1400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B0DD4482-D631-494A-96AF-1CBEC60D480C}" type="parTrans" cxnId="{EC33FB9F-0642-5644-983E-5020325D07B0}">
      <dgm:prSet/>
      <dgm:spPr/>
      <dgm:t>
        <a:bodyPr/>
        <a:lstStyle/>
        <a:p>
          <a:endParaRPr lang="en-US" sz="20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07928FA8-E91E-1142-9B80-02B59541CCFC}" type="sibTrans" cxnId="{EC33FB9F-0642-5644-983E-5020325D07B0}">
      <dgm:prSet/>
      <dgm:spPr/>
      <dgm:t>
        <a:bodyPr/>
        <a:lstStyle/>
        <a:p>
          <a:endParaRPr lang="en-US" sz="20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A14BE4E1-A5FA-EA4F-89C4-7F2EC5571370}">
      <dgm:prSet custT="1"/>
      <dgm:spPr>
        <a:solidFill>
          <a:schemeClr val="bg2">
            <a:lumMod val="20000"/>
            <a:lumOff val="80000"/>
          </a:schemeClr>
        </a:solidFill>
      </dgm:spPr>
      <dgm:t>
        <a:bodyPr lIns="0"/>
        <a:lstStyle/>
        <a:p>
          <a:pPr rtl="0"/>
          <a:r>
            <a:rPr lang="en-US" sz="1400" dirty="0" smtClean="0">
              <a:solidFill>
                <a:srgbClr val="000090"/>
              </a:solidFill>
              <a:latin typeface="Arial Narrow"/>
              <a:cs typeface="Arial Narrow"/>
            </a:rPr>
            <a:t>Detection</a:t>
          </a:r>
          <a:endParaRPr lang="en-US" sz="1400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13585DAD-DC00-C446-9196-FC88C22AF280}" type="parTrans" cxnId="{05725221-C5ED-AA44-B8B4-D3B0982B0FD1}">
      <dgm:prSet/>
      <dgm:spPr/>
      <dgm:t>
        <a:bodyPr/>
        <a:lstStyle/>
        <a:p>
          <a:endParaRPr lang="en-US" sz="20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9204B644-EB1C-A341-A6D3-B1AFDF860FA9}" type="sibTrans" cxnId="{05725221-C5ED-AA44-B8B4-D3B0982B0FD1}">
      <dgm:prSet/>
      <dgm:spPr/>
      <dgm:t>
        <a:bodyPr/>
        <a:lstStyle/>
        <a:p>
          <a:endParaRPr lang="en-US" sz="20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B5ADB5EC-9768-F04B-B631-F8DC2714722F}">
      <dgm:prSet custT="1"/>
      <dgm:spPr>
        <a:solidFill>
          <a:schemeClr val="bg2">
            <a:lumMod val="20000"/>
            <a:lumOff val="80000"/>
          </a:schemeClr>
        </a:solidFill>
      </dgm:spPr>
      <dgm:t>
        <a:bodyPr lIns="0"/>
        <a:lstStyle/>
        <a:p>
          <a:pPr rtl="0"/>
          <a:r>
            <a:rPr lang="en-US" sz="1400" dirty="0" smtClean="0">
              <a:solidFill>
                <a:srgbClr val="000090"/>
              </a:solidFill>
              <a:latin typeface="Arial Narrow"/>
              <a:cs typeface="Arial Narrow"/>
            </a:rPr>
            <a:t>Mitigation</a:t>
          </a:r>
          <a:endParaRPr lang="en-US" sz="1400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1896C5F9-24B5-D240-A0F7-022F907528E2}" type="parTrans" cxnId="{01C6FD70-C27B-3F46-A65C-5ADA36B273F9}">
      <dgm:prSet/>
      <dgm:spPr/>
      <dgm:t>
        <a:bodyPr/>
        <a:lstStyle/>
        <a:p>
          <a:endParaRPr lang="en-US" sz="20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B81D286B-4A42-B941-B10F-3553E5F8F42E}" type="sibTrans" cxnId="{01C6FD70-C27B-3F46-A65C-5ADA36B273F9}">
      <dgm:prSet/>
      <dgm:spPr/>
      <dgm:t>
        <a:bodyPr/>
        <a:lstStyle/>
        <a:p>
          <a:endParaRPr lang="en-US" sz="20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1CFE7125-DC22-BB4F-8898-B035C9EBC702}" type="pres">
      <dgm:prSet presAssocID="{72AE768E-7452-D841-9F85-CBB4BB93300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206133-5865-F242-AEE5-8A5AA0487076}" type="pres">
      <dgm:prSet presAssocID="{BE4ECDC5-4948-F740-A681-3D6CAE2F415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B30350-8A27-D648-84D4-BD971C4FBCA2}" type="pres">
      <dgm:prSet presAssocID="{07928FA8-E91E-1142-9B80-02B59541CCFC}" presName="parTxOnlySpace" presStyleCnt="0"/>
      <dgm:spPr/>
    </dgm:pt>
    <dgm:pt modelId="{C2611212-36EB-2C4B-A122-14C1D597F0F6}" type="pres">
      <dgm:prSet presAssocID="{A14BE4E1-A5FA-EA4F-89C4-7F2EC557137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BCDCD0-A06B-4941-BF9D-388E52106B3E}" type="pres">
      <dgm:prSet presAssocID="{9204B644-EB1C-A341-A6D3-B1AFDF860FA9}" presName="parTxOnlySpace" presStyleCnt="0"/>
      <dgm:spPr/>
    </dgm:pt>
    <dgm:pt modelId="{172E860A-A45C-6D40-9D57-A9A44E1C59B7}" type="pres">
      <dgm:prSet presAssocID="{B5ADB5EC-9768-F04B-B631-F8DC2714722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B16C50-A12B-2444-A4A0-A6D53673223C}" type="presOf" srcId="{B5ADB5EC-9768-F04B-B631-F8DC2714722F}" destId="{172E860A-A45C-6D40-9D57-A9A44E1C59B7}" srcOrd="0" destOrd="0" presId="urn:microsoft.com/office/officeart/2005/8/layout/chevron1"/>
    <dgm:cxn modelId="{C5E4E1F0-AA2C-C540-80BF-B8A2C0DC8043}" type="presOf" srcId="{BE4ECDC5-4948-F740-A681-3D6CAE2F415B}" destId="{29206133-5865-F242-AEE5-8A5AA0487076}" srcOrd="0" destOrd="0" presId="urn:microsoft.com/office/officeart/2005/8/layout/chevron1"/>
    <dgm:cxn modelId="{01C6FD70-C27B-3F46-A65C-5ADA36B273F9}" srcId="{72AE768E-7452-D841-9F85-CBB4BB93300A}" destId="{B5ADB5EC-9768-F04B-B631-F8DC2714722F}" srcOrd="2" destOrd="0" parTransId="{1896C5F9-24B5-D240-A0F7-022F907528E2}" sibTransId="{B81D286B-4A42-B941-B10F-3553E5F8F42E}"/>
    <dgm:cxn modelId="{A52A184D-6B25-114D-85CB-20903035B3CB}" type="presOf" srcId="{A14BE4E1-A5FA-EA4F-89C4-7F2EC5571370}" destId="{C2611212-36EB-2C4B-A122-14C1D597F0F6}" srcOrd="0" destOrd="0" presId="urn:microsoft.com/office/officeart/2005/8/layout/chevron1"/>
    <dgm:cxn modelId="{EC33FB9F-0642-5644-983E-5020325D07B0}" srcId="{72AE768E-7452-D841-9F85-CBB4BB93300A}" destId="{BE4ECDC5-4948-F740-A681-3D6CAE2F415B}" srcOrd="0" destOrd="0" parTransId="{B0DD4482-D631-494A-96AF-1CBEC60D480C}" sibTransId="{07928FA8-E91E-1142-9B80-02B59541CCFC}"/>
    <dgm:cxn modelId="{CDDA2FB0-0537-804D-A0E5-9044A959E112}" type="presOf" srcId="{72AE768E-7452-D841-9F85-CBB4BB93300A}" destId="{1CFE7125-DC22-BB4F-8898-B035C9EBC702}" srcOrd="0" destOrd="0" presId="urn:microsoft.com/office/officeart/2005/8/layout/chevron1"/>
    <dgm:cxn modelId="{05725221-C5ED-AA44-B8B4-D3B0982B0FD1}" srcId="{72AE768E-7452-D841-9F85-CBB4BB93300A}" destId="{A14BE4E1-A5FA-EA4F-89C4-7F2EC5571370}" srcOrd="1" destOrd="0" parTransId="{13585DAD-DC00-C446-9196-FC88C22AF280}" sibTransId="{9204B644-EB1C-A341-A6D3-B1AFDF860FA9}"/>
    <dgm:cxn modelId="{C9A352C8-5DCC-024B-B9EA-705BF8CDEA30}" type="presParOf" srcId="{1CFE7125-DC22-BB4F-8898-B035C9EBC702}" destId="{29206133-5865-F242-AEE5-8A5AA0487076}" srcOrd="0" destOrd="0" presId="urn:microsoft.com/office/officeart/2005/8/layout/chevron1"/>
    <dgm:cxn modelId="{4272B3BC-BCAC-734E-AA52-E5B362CEC886}" type="presParOf" srcId="{1CFE7125-DC22-BB4F-8898-B035C9EBC702}" destId="{D1B30350-8A27-D648-84D4-BD971C4FBCA2}" srcOrd="1" destOrd="0" presId="urn:microsoft.com/office/officeart/2005/8/layout/chevron1"/>
    <dgm:cxn modelId="{B7E5D0A3-69E0-9D40-89B5-C07BAF40DEA0}" type="presParOf" srcId="{1CFE7125-DC22-BB4F-8898-B035C9EBC702}" destId="{C2611212-36EB-2C4B-A122-14C1D597F0F6}" srcOrd="2" destOrd="0" presId="urn:microsoft.com/office/officeart/2005/8/layout/chevron1"/>
    <dgm:cxn modelId="{BB2F914C-9C63-B242-A945-D9649E25F2C1}" type="presParOf" srcId="{1CFE7125-DC22-BB4F-8898-B035C9EBC702}" destId="{35BCDCD0-A06B-4941-BF9D-388E52106B3E}" srcOrd="3" destOrd="0" presId="urn:microsoft.com/office/officeart/2005/8/layout/chevron1"/>
    <dgm:cxn modelId="{6CE589A1-D010-D14E-AEC6-A3DD058B2D2B}" type="presParOf" srcId="{1CFE7125-DC22-BB4F-8898-B035C9EBC702}" destId="{172E860A-A45C-6D40-9D57-A9A44E1C59B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2AE768E-7452-D841-9F85-CBB4BB93300A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4ECDC5-4948-F740-A681-3D6CAE2F415B}">
      <dgm:prSet custT="1"/>
      <dgm:spPr>
        <a:solidFill>
          <a:srgbClr val="DFDFDF"/>
        </a:solidFill>
      </dgm:spPr>
      <dgm:t>
        <a:bodyPr lIns="0"/>
        <a:lstStyle/>
        <a:p>
          <a:pPr rtl="0"/>
          <a:r>
            <a:rPr lang="en-US" sz="1400" smtClean="0">
              <a:solidFill>
                <a:srgbClr val="000090"/>
              </a:solidFill>
              <a:latin typeface="Arial Narrow"/>
              <a:cs typeface="Arial Narrow"/>
            </a:rPr>
            <a:t>Mining</a:t>
          </a:r>
          <a:endParaRPr lang="en-US" sz="14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B0DD4482-D631-494A-96AF-1CBEC60D480C}" type="parTrans" cxnId="{EC33FB9F-0642-5644-983E-5020325D07B0}">
      <dgm:prSet/>
      <dgm:spPr/>
      <dgm:t>
        <a:bodyPr/>
        <a:lstStyle/>
        <a:p>
          <a:endParaRPr lang="en-US" sz="20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07928FA8-E91E-1142-9B80-02B59541CCFC}" type="sibTrans" cxnId="{EC33FB9F-0642-5644-983E-5020325D07B0}">
      <dgm:prSet/>
      <dgm:spPr/>
      <dgm:t>
        <a:bodyPr/>
        <a:lstStyle/>
        <a:p>
          <a:endParaRPr lang="en-US" sz="20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A14BE4E1-A5FA-EA4F-89C4-7F2EC5571370}">
      <dgm:prSet custT="1"/>
      <dgm:spPr>
        <a:solidFill>
          <a:srgbClr val="DFDFDF"/>
        </a:solidFill>
      </dgm:spPr>
      <dgm:t>
        <a:bodyPr lIns="0"/>
        <a:lstStyle/>
        <a:p>
          <a:pPr rtl="0"/>
          <a:r>
            <a:rPr lang="en-US" sz="1400" smtClean="0">
              <a:solidFill>
                <a:srgbClr val="000090"/>
              </a:solidFill>
              <a:latin typeface="Arial Narrow"/>
              <a:cs typeface="Arial Narrow"/>
            </a:rPr>
            <a:t>Detection</a:t>
          </a:r>
          <a:endParaRPr lang="en-US" sz="14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13585DAD-DC00-C446-9196-FC88C22AF280}" type="parTrans" cxnId="{05725221-C5ED-AA44-B8B4-D3B0982B0FD1}">
      <dgm:prSet/>
      <dgm:spPr/>
      <dgm:t>
        <a:bodyPr/>
        <a:lstStyle/>
        <a:p>
          <a:endParaRPr lang="en-US" sz="20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9204B644-EB1C-A341-A6D3-B1AFDF860FA9}" type="sibTrans" cxnId="{05725221-C5ED-AA44-B8B4-D3B0982B0FD1}">
      <dgm:prSet/>
      <dgm:spPr/>
      <dgm:t>
        <a:bodyPr/>
        <a:lstStyle/>
        <a:p>
          <a:endParaRPr lang="en-US" sz="20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B5ADB5EC-9768-F04B-B631-F8DC2714722F}">
      <dgm:prSet custT="1"/>
      <dgm:spPr/>
      <dgm:t>
        <a:bodyPr lIns="0"/>
        <a:lstStyle/>
        <a:p>
          <a:pPr rtl="0"/>
          <a:r>
            <a:rPr lang="en-US" sz="1400" smtClean="0">
              <a:solidFill>
                <a:srgbClr val="000090"/>
              </a:solidFill>
              <a:latin typeface="Arial Narrow"/>
              <a:cs typeface="Arial Narrow"/>
            </a:rPr>
            <a:t>Mitigation</a:t>
          </a:r>
          <a:endParaRPr lang="en-US" sz="14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1896C5F9-24B5-D240-A0F7-022F907528E2}" type="parTrans" cxnId="{01C6FD70-C27B-3F46-A65C-5ADA36B273F9}">
      <dgm:prSet/>
      <dgm:spPr/>
      <dgm:t>
        <a:bodyPr/>
        <a:lstStyle/>
        <a:p>
          <a:endParaRPr lang="en-US" sz="20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B81D286B-4A42-B941-B10F-3553E5F8F42E}" type="sibTrans" cxnId="{01C6FD70-C27B-3F46-A65C-5ADA36B273F9}">
      <dgm:prSet/>
      <dgm:spPr/>
      <dgm:t>
        <a:bodyPr/>
        <a:lstStyle/>
        <a:p>
          <a:endParaRPr lang="en-US" sz="20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1CFE7125-DC22-BB4F-8898-B035C9EBC702}" type="pres">
      <dgm:prSet presAssocID="{72AE768E-7452-D841-9F85-CBB4BB93300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206133-5865-F242-AEE5-8A5AA0487076}" type="pres">
      <dgm:prSet presAssocID="{BE4ECDC5-4948-F740-A681-3D6CAE2F415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B30350-8A27-D648-84D4-BD971C4FBCA2}" type="pres">
      <dgm:prSet presAssocID="{07928FA8-E91E-1142-9B80-02B59541CCFC}" presName="parTxOnlySpace" presStyleCnt="0"/>
      <dgm:spPr/>
    </dgm:pt>
    <dgm:pt modelId="{C2611212-36EB-2C4B-A122-14C1D597F0F6}" type="pres">
      <dgm:prSet presAssocID="{A14BE4E1-A5FA-EA4F-89C4-7F2EC557137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BCDCD0-A06B-4941-BF9D-388E52106B3E}" type="pres">
      <dgm:prSet presAssocID="{9204B644-EB1C-A341-A6D3-B1AFDF860FA9}" presName="parTxOnlySpace" presStyleCnt="0"/>
      <dgm:spPr/>
    </dgm:pt>
    <dgm:pt modelId="{172E860A-A45C-6D40-9D57-A9A44E1C59B7}" type="pres">
      <dgm:prSet presAssocID="{B5ADB5EC-9768-F04B-B631-F8DC2714722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72F72B-59DA-9249-9942-AC26D639B838}" type="presOf" srcId="{B5ADB5EC-9768-F04B-B631-F8DC2714722F}" destId="{172E860A-A45C-6D40-9D57-A9A44E1C59B7}" srcOrd="0" destOrd="0" presId="urn:microsoft.com/office/officeart/2005/8/layout/chevron1"/>
    <dgm:cxn modelId="{DB56CCA0-C74C-3540-BD49-1756974BF4CF}" type="presOf" srcId="{BE4ECDC5-4948-F740-A681-3D6CAE2F415B}" destId="{29206133-5865-F242-AEE5-8A5AA0487076}" srcOrd="0" destOrd="0" presId="urn:microsoft.com/office/officeart/2005/8/layout/chevron1"/>
    <dgm:cxn modelId="{01C6FD70-C27B-3F46-A65C-5ADA36B273F9}" srcId="{72AE768E-7452-D841-9F85-CBB4BB93300A}" destId="{B5ADB5EC-9768-F04B-B631-F8DC2714722F}" srcOrd="2" destOrd="0" parTransId="{1896C5F9-24B5-D240-A0F7-022F907528E2}" sibTransId="{B81D286B-4A42-B941-B10F-3553E5F8F42E}"/>
    <dgm:cxn modelId="{A16E0A48-93C0-DF40-B9BC-A0AE7BCFBC39}" type="presOf" srcId="{A14BE4E1-A5FA-EA4F-89C4-7F2EC5571370}" destId="{C2611212-36EB-2C4B-A122-14C1D597F0F6}" srcOrd="0" destOrd="0" presId="urn:microsoft.com/office/officeart/2005/8/layout/chevron1"/>
    <dgm:cxn modelId="{05725221-C5ED-AA44-B8B4-D3B0982B0FD1}" srcId="{72AE768E-7452-D841-9F85-CBB4BB93300A}" destId="{A14BE4E1-A5FA-EA4F-89C4-7F2EC5571370}" srcOrd="1" destOrd="0" parTransId="{13585DAD-DC00-C446-9196-FC88C22AF280}" sibTransId="{9204B644-EB1C-A341-A6D3-B1AFDF860FA9}"/>
    <dgm:cxn modelId="{9B9030CD-FFD1-BF43-8258-41D0DF612060}" type="presOf" srcId="{72AE768E-7452-D841-9F85-CBB4BB93300A}" destId="{1CFE7125-DC22-BB4F-8898-B035C9EBC702}" srcOrd="0" destOrd="0" presId="urn:microsoft.com/office/officeart/2005/8/layout/chevron1"/>
    <dgm:cxn modelId="{EC33FB9F-0642-5644-983E-5020325D07B0}" srcId="{72AE768E-7452-D841-9F85-CBB4BB93300A}" destId="{BE4ECDC5-4948-F740-A681-3D6CAE2F415B}" srcOrd="0" destOrd="0" parTransId="{B0DD4482-D631-494A-96AF-1CBEC60D480C}" sibTransId="{07928FA8-E91E-1142-9B80-02B59541CCFC}"/>
    <dgm:cxn modelId="{40407BE4-48E9-FE43-81A7-0F804A8629D6}" type="presParOf" srcId="{1CFE7125-DC22-BB4F-8898-B035C9EBC702}" destId="{29206133-5865-F242-AEE5-8A5AA0487076}" srcOrd="0" destOrd="0" presId="urn:microsoft.com/office/officeart/2005/8/layout/chevron1"/>
    <dgm:cxn modelId="{0729CBC5-69B7-E34E-A8CC-742F0FE67F5E}" type="presParOf" srcId="{1CFE7125-DC22-BB4F-8898-B035C9EBC702}" destId="{D1B30350-8A27-D648-84D4-BD971C4FBCA2}" srcOrd="1" destOrd="0" presId="urn:microsoft.com/office/officeart/2005/8/layout/chevron1"/>
    <dgm:cxn modelId="{DB9B7DA2-54C0-6E49-9293-B9DAC1AA8381}" type="presParOf" srcId="{1CFE7125-DC22-BB4F-8898-B035C9EBC702}" destId="{C2611212-36EB-2C4B-A122-14C1D597F0F6}" srcOrd="2" destOrd="0" presId="urn:microsoft.com/office/officeart/2005/8/layout/chevron1"/>
    <dgm:cxn modelId="{B6F5C0E1-5279-CE41-952C-15512C86090B}" type="presParOf" srcId="{1CFE7125-DC22-BB4F-8898-B035C9EBC702}" destId="{35BCDCD0-A06B-4941-BF9D-388E52106B3E}" srcOrd="3" destOrd="0" presId="urn:microsoft.com/office/officeart/2005/8/layout/chevron1"/>
    <dgm:cxn modelId="{D5364FCF-C40E-E94B-99BF-BD6494F4671F}" type="presParOf" srcId="{1CFE7125-DC22-BB4F-8898-B035C9EBC702}" destId="{172E860A-A45C-6D40-9D57-A9A44E1C59B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2AE768E-7452-D841-9F85-CBB4BB93300A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4ECDC5-4948-F740-A681-3D6CAE2F415B}">
      <dgm:prSet custT="1"/>
      <dgm:spPr>
        <a:solidFill>
          <a:srgbClr val="DFDFDF"/>
        </a:solidFill>
      </dgm:spPr>
      <dgm:t>
        <a:bodyPr lIns="0"/>
        <a:lstStyle/>
        <a:p>
          <a:pPr rtl="0"/>
          <a:r>
            <a:rPr lang="en-US" sz="1400" smtClean="0">
              <a:solidFill>
                <a:srgbClr val="000090"/>
              </a:solidFill>
              <a:latin typeface="Arial Narrow"/>
              <a:cs typeface="Arial Narrow"/>
            </a:rPr>
            <a:t>Mining</a:t>
          </a:r>
          <a:endParaRPr lang="en-US" sz="14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B0DD4482-D631-494A-96AF-1CBEC60D480C}" type="parTrans" cxnId="{EC33FB9F-0642-5644-983E-5020325D07B0}">
      <dgm:prSet/>
      <dgm:spPr/>
      <dgm:t>
        <a:bodyPr/>
        <a:lstStyle/>
        <a:p>
          <a:endParaRPr lang="en-US" sz="20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07928FA8-E91E-1142-9B80-02B59541CCFC}" type="sibTrans" cxnId="{EC33FB9F-0642-5644-983E-5020325D07B0}">
      <dgm:prSet/>
      <dgm:spPr/>
      <dgm:t>
        <a:bodyPr/>
        <a:lstStyle/>
        <a:p>
          <a:endParaRPr lang="en-US" sz="20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A14BE4E1-A5FA-EA4F-89C4-7F2EC5571370}">
      <dgm:prSet custT="1"/>
      <dgm:spPr>
        <a:solidFill>
          <a:srgbClr val="DFDFDF"/>
        </a:solidFill>
      </dgm:spPr>
      <dgm:t>
        <a:bodyPr lIns="0"/>
        <a:lstStyle/>
        <a:p>
          <a:pPr rtl="0"/>
          <a:r>
            <a:rPr lang="en-US" sz="1400" smtClean="0">
              <a:solidFill>
                <a:srgbClr val="000090"/>
              </a:solidFill>
              <a:latin typeface="Arial Narrow"/>
              <a:cs typeface="Arial Narrow"/>
            </a:rPr>
            <a:t>Detection</a:t>
          </a:r>
          <a:endParaRPr lang="en-US" sz="14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13585DAD-DC00-C446-9196-FC88C22AF280}" type="parTrans" cxnId="{05725221-C5ED-AA44-B8B4-D3B0982B0FD1}">
      <dgm:prSet/>
      <dgm:spPr/>
      <dgm:t>
        <a:bodyPr/>
        <a:lstStyle/>
        <a:p>
          <a:endParaRPr lang="en-US" sz="20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9204B644-EB1C-A341-A6D3-B1AFDF860FA9}" type="sibTrans" cxnId="{05725221-C5ED-AA44-B8B4-D3B0982B0FD1}">
      <dgm:prSet/>
      <dgm:spPr/>
      <dgm:t>
        <a:bodyPr/>
        <a:lstStyle/>
        <a:p>
          <a:endParaRPr lang="en-US" sz="20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B5ADB5EC-9768-F04B-B631-F8DC2714722F}">
      <dgm:prSet custT="1"/>
      <dgm:spPr/>
      <dgm:t>
        <a:bodyPr lIns="0"/>
        <a:lstStyle/>
        <a:p>
          <a:pPr rtl="0"/>
          <a:r>
            <a:rPr lang="en-US" sz="1400" smtClean="0">
              <a:solidFill>
                <a:srgbClr val="000090"/>
              </a:solidFill>
              <a:latin typeface="Arial Narrow"/>
              <a:cs typeface="Arial Narrow"/>
            </a:rPr>
            <a:t>Mitigation</a:t>
          </a:r>
          <a:endParaRPr lang="en-US" sz="14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1896C5F9-24B5-D240-A0F7-022F907528E2}" type="parTrans" cxnId="{01C6FD70-C27B-3F46-A65C-5ADA36B273F9}">
      <dgm:prSet/>
      <dgm:spPr/>
      <dgm:t>
        <a:bodyPr/>
        <a:lstStyle/>
        <a:p>
          <a:endParaRPr lang="en-US" sz="20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B81D286B-4A42-B941-B10F-3553E5F8F42E}" type="sibTrans" cxnId="{01C6FD70-C27B-3F46-A65C-5ADA36B273F9}">
      <dgm:prSet/>
      <dgm:spPr/>
      <dgm:t>
        <a:bodyPr/>
        <a:lstStyle/>
        <a:p>
          <a:endParaRPr lang="en-US" sz="20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1CFE7125-DC22-BB4F-8898-B035C9EBC702}" type="pres">
      <dgm:prSet presAssocID="{72AE768E-7452-D841-9F85-CBB4BB93300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206133-5865-F242-AEE5-8A5AA0487076}" type="pres">
      <dgm:prSet presAssocID="{BE4ECDC5-4948-F740-A681-3D6CAE2F415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B30350-8A27-D648-84D4-BD971C4FBCA2}" type="pres">
      <dgm:prSet presAssocID="{07928FA8-E91E-1142-9B80-02B59541CCFC}" presName="parTxOnlySpace" presStyleCnt="0"/>
      <dgm:spPr/>
    </dgm:pt>
    <dgm:pt modelId="{C2611212-36EB-2C4B-A122-14C1D597F0F6}" type="pres">
      <dgm:prSet presAssocID="{A14BE4E1-A5FA-EA4F-89C4-7F2EC557137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BCDCD0-A06B-4941-BF9D-388E52106B3E}" type="pres">
      <dgm:prSet presAssocID="{9204B644-EB1C-A341-A6D3-B1AFDF860FA9}" presName="parTxOnlySpace" presStyleCnt="0"/>
      <dgm:spPr/>
    </dgm:pt>
    <dgm:pt modelId="{172E860A-A45C-6D40-9D57-A9A44E1C59B7}" type="pres">
      <dgm:prSet presAssocID="{B5ADB5EC-9768-F04B-B631-F8DC2714722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BB5988-78EA-604F-9EDF-89F84725DEC1}" type="presOf" srcId="{BE4ECDC5-4948-F740-A681-3D6CAE2F415B}" destId="{29206133-5865-F242-AEE5-8A5AA0487076}" srcOrd="0" destOrd="0" presId="urn:microsoft.com/office/officeart/2005/8/layout/chevron1"/>
    <dgm:cxn modelId="{7E653497-177B-444E-9B75-C7A4DDF6FF33}" type="presOf" srcId="{A14BE4E1-A5FA-EA4F-89C4-7F2EC5571370}" destId="{C2611212-36EB-2C4B-A122-14C1D597F0F6}" srcOrd="0" destOrd="0" presId="urn:microsoft.com/office/officeart/2005/8/layout/chevron1"/>
    <dgm:cxn modelId="{E2EDACE3-A5AE-F547-ADDA-70835CB9BBC6}" type="presOf" srcId="{B5ADB5EC-9768-F04B-B631-F8DC2714722F}" destId="{172E860A-A45C-6D40-9D57-A9A44E1C59B7}" srcOrd="0" destOrd="0" presId="urn:microsoft.com/office/officeart/2005/8/layout/chevron1"/>
    <dgm:cxn modelId="{59FE206D-D225-924A-8F40-A4DE8083371E}" type="presOf" srcId="{72AE768E-7452-D841-9F85-CBB4BB93300A}" destId="{1CFE7125-DC22-BB4F-8898-B035C9EBC702}" srcOrd="0" destOrd="0" presId="urn:microsoft.com/office/officeart/2005/8/layout/chevron1"/>
    <dgm:cxn modelId="{01C6FD70-C27B-3F46-A65C-5ADA36B273F9}" srcId="{72AE768E-7452-D841-9F85-CBB4BB93300A}" destId="{B5ADB5EC-9768-F04B-B631-F8DC2714722F}" srcOrd="2" destOrd="0" parTransId="{1896C5F9-24B5-D240-A0F7-022F907528E2}" sibTransId="{B81D286B-4A42-B941-B10F-3553E5F8F42E}"/>
    <dgm:cxn modelId="{05725221-C5ED-AA44-B8B4-D3B0982B0FD1}" srcId="{72AE768E-7452-D841-9F85-CBB4BB93300A}" destId="{A14BE4E1-A5FA-EA4F-89C4-7F2EC5571370}" srcOrd="1" destOrd="0" parTransId="{13585DAD-DC00-C446-9196-FC88C22AF280}" sibTransId="{9204B644-EB1C-A341-A6D3-B1AFDF860FA9}"/>
    <dgm:cxn modelId="{EC33FB9F-0642-5644-983E-5020325D07B0}" srcId="{72AE768E-7452-D841-9F85-CBB4BB93300A}" destId="{BE4ECDC5-4948-F740-A681-3D6CAE2F415B}" srcOrd="0" destOrd="0" parTransId="{B0DD4482-D631-494A-96AF-1CBEC60D480C}" sibTransId="{07928FA8-E91E-1142-9B80-02B59541CCFC}"/>
    <dgm:cxn modelId="{C78F429B-8E82-A54B-BC10-F80BE979B2F2}" type="presParOf" srcId="{1CFE7125-DC22-BB4F-8898-B035C9EBC702}" destId="{29206133-5865-F242-AEE5-8A5AA0487076}" srcOrd="0" destOrd="0" presId="urn:microsoft.com/office/officeart/2005/8/layout/chevron1"/>
    <dgm:cxn modelId="{1800083D-7FA9-9248-AE4D-A9469A4CFD50}" type="presParOf" srcId="{1CFE7125-DC22-BB4F-8898-B035C9EBC702}" destId="{D1B30350-8A27-D648-84D4-BD971C4FBCA2}" srcOrd="1" destOrd="0" presId="urn:microsoft.com/office/officeart/2005/8/layout/chevron1"/>
    <dgm:cxn modelId="{39F31AC9-D5F9-6B46-9906-0116DE3A27A4}" type="presParOf" srcId="{1CFE7125-DC22-BB4F-8898-B035C9EBC702}" destId="{C2611212-36EB-2C4B-A122-14C1D597F0F6}" srcOrd="2" destOrd="0" presId="urn:microsoft.com/office/officeart/2005/8/layout/chevron1"/>
    <dgm:cxn modelId="{DC2C2771-64AF-944E-8050-44F8BE8002BE}" type="presParOf" srcId="{1CFE7125-DC22-BB4F-8898-B035C9EBC702}" destId="{35BCDCD0-A06B-4941-BF9D-388E52106B3E}" srcOrd="3" destOrd="0" presId="urn:microsoft.com/office/officeart/2005/8/layout/chevron1"/>
    <dgm:cxn modelId="{C93EB44E-6230-644B-9C71-CFA438C16097}" type="presParOf" srcId="{1CFE7125-DC22-BB4F-8898-B035C9EBC702}" destId="{172E860A-A45C-6D40-9D57-A9A44E1C59B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2AE768E-7452-D841-9F85-CBB4BB93300A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4ECDC5-4948-F740-A681-3D6CAE2F415B}">
      <dgm:prSet custT="1"/>
      <dgm:spPr>
        <a:solidFill>
          <a:srgbClr val="DFDFDF"/>
        </a:solidFill>
      </dgm:spPr>
      <dgm:t>
        <a:bodyPr lIns="0"/>
        <a:lstStyle/>
        <a:p>
          <a:pPr rtl="0"/>
          <a:r>
            <a:rPr lang="en-US" sz="1400" smtClean="0">
              <a:solidFill>
                <a:srgbClr val="000090"/>
              </a:solidFill>
              <a:latin typeface="Arial Narrow"/>
              <a:cs typeface="Arial Narrow"/>
            </a:rPr>
            <a:t>Mining</a:t>
          </a:r>
          <a:endParaRPr lang="en-US" sz="14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B0DD4482-D631-494A-96AF-1CBEC60D480C}" type="parTrans" cxnId="{EC33FB9F-0642-5644-983E-5020325D07B0}">
      <dgm:prSet/>
      <dgm:spPr/>
      <dgm:t>
        <a:bodyPr/>
        <a:lstStyle/>
        <a:p>
          <a:endParaRPr lang="en-US" sz="20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07928FA8-E91E-1142-9B80-02B59541CCFC}" type="sibTrans" cxnId="{EC33FB9F-0642-5644-983E-5020325D07B0}">
      <dgm:prSet/>
      <dgm:spPr/>
      <dgm:t>
        <a:bodyPr/>
        <a:lstStyle/>
        <a:p>
          <a:endParaRPr lang="en-US" sz="20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A14BE4E1-A5FA-EA4F-89C4-7F2EC5571370}">
      <dgm:prSet custT="1"/>
      <dgm:spPr>
        <a:solidFill>
          <a:srgbClr val="DFDFDF"/>
        </a:solidFill>
      </dgm:spPr>
      <dgm:t>
        <a:bodyPr lIns="0"/>
        <a:lstStyle/>
        <a:p>
          <a:pPr rtl="0"/>
          <a:r>
            <a:rPr lang="en-US" sz="1400" smtClean="0">
              <a:solidFill>
                <a:srgbClr val="000090"/>
              </a:solidFill>
              <a:latin typeface="Arial Narrow"/>
              <a:cs typeface="Arial Narrow"/>
            </a:rPr>
            <a:t>Detection</a:t>
          </a:r>
          <a:endParaRPr lang="en-US" sz="14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13585DAD-DC00-C446-9196-FC88C22AF280}" type="parTrans" cxnId="{05725221-C5ED-AA44-B8B4-D3B0982B0FD1}">
      <dgm:prSet/>
      <dgm:spPr/>
      <dgm:t>
        <a:bodyPr/>
        <a:lstStyle/>
        <a:p>
          <a:endParaRPr lang="en-US" sz="20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9204B644-EB1C-A341-A6D3-B1AFDF860FA9}" type="sibTrans" cxnId="{05725221-C5ED-AA44-B8B4-D3B0982B0FD1}">
      <dgm:prSet/>
      <dgm:spPr/>
      <dgm:t>
        <a:bodyPr/>
        <a:lstStyle/>
        <a:p>
          <a:endParaRPr lang="en-US" sz="20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B5ADB5EC-9768-F04B-B631-F8DC2714722F}">
      <dgm:prSet custT="1"/>
      <dgm:spPr/>
      <dgm:t>
        <a:bodyPr lIns="0"/>
        <a:lstStyle/>
        <a:p>
          <a:pPr rtl="0"/>
          <a:r>
            <a:rPr lang="en-US" sz="1400" smtClean="0">
              <a:solidFill>
                <a:srgbClr val="000090"/>
              </a:solidFill>
              <a:latin typeface="Arial Narrow"/>
              <a:cs typeface="Arial Narrow"/>
            </a:rPr>
            <a:t>Mitigation</a:t>
          </a:r>
          <a:endParaRPr lang="en-US" sz="14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1896C5F9-24B5-D240-A0F7-022F907528E2}" type="parTrans" cxnId="{01C6FD70-C27B-3F46-A65C-5ADA36B273F9}">
      <dgm:prSet/>
      <dgm:spPr/>
      <dgm:t>
        <a:bodyPr/>
        <a:lstStyle/>
        <a:p>
          <a:endParaRPr lang="en-US" sz="20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B81D286B-4A42-B941-B10F-3553E5F8F42E}" type="sibTrans" cxnId="{01C6FD70-C27B-3F46-A65C-5ADA36B273F9}">
      <dgm:prSet/>
      <dgm:spPr/>
      <dgm:t>
        <a:bodyPr/>
        <a:lstStyle/>
        <a:p>
          <a:endParaRPr lang="en-US" sz="20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1CFE7125-DC22-BB4F-8898-B035C9EBC702}" type="pres">
      <dgm:prSet presAssocID="{72AE768E-7452-D841-9F85-CBB4BB93300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206133-5865-F242-AEE5-8A5AA0487076}" type="pres">
      <dgm:prSet presAssocID="{BE4ECDC5-4948-F740-A681-3D6CAE2F415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B30350-8A27-D648-84D4-BD971C4FBCA2}" type="pres">
      <dgm:prSet presAssocID="{07928FA8-E91E-1142-9B80-02B59541CCFC}" presName="parTxOnlySpace" presStyleCnt="0"/>
      <dgm:spPr/>
    </dgm:pt>
    <dgm:pt modelId="{C2611212-36EB-2C4B-A122-14C1D597F0F6}" type="pres">
      <dgm:prSet presAssocID="{A14BE4E1-A5FA-EA4F-89C4-7F2EC557137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BCDCD0-A06B-4941-BF9D-388E52106B3E}" type="pres">
      <dgm:prSet presAssocID="{9204B644-EB1C-A341-A6D3-B1AFDF860FA9}" presName="parTxOnlySpace" presStyleCnt="0"/>
      <dgm:spPr/>
    </dgm:pt>
    <dgm:pt modelId="{172E860A-A45C-6D40-9D57-A9A44E1C59B7}" type="pres">
      <dgm:prSet presAssocID="{B5ADB5EC-9768-F04B-B631-F8DC2714722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6704F4-44CE-5A46-AEF9-C144B99D16E3}" type="presOf" srcId="{72AE768E-7452-D841-9F85-CBB4BB93300A}" destId="{1CFE7125-DC22-BB4F-8898-B035C9EBC702}" srcOrd="0" destOrd="0" presId="urn:microsoft.com/office/officeart/2005/8/layout/chevron1"/>
    <dgm:cxn modelId="{534BD79E-F094-C247-9104-46D6DC65BFF2}" type="presOf" srcId="{BE4ECDC5-4948-F740-A681-3D6CAE2F415B}" destId="{29206133-5865-F242-AEE5-8A5AA0487076}" srcOrd="0" destOrd="0" presId="urn:microsoft.com/office/officeart/2005/8/layout/chevron1"/>
    <dgm:cxn modelId="{01C6FD70-C27B-3F46-A65C-5ADA36B273F9}" srcId="{72AE768E-7452-D841-9F85-CBB4BB93300A}" destId="{B5ADB5EC-9768-F04B-B631-F8DC2714722F}" srcOrd="2" destOrd="0" parTransId="{1896C5F9-24B5-D240-A0F7-022F907528E2}" sibTransId="{B81D286B-4A42-B941-B10F-3553E5F8F42E}"/>
    <dgm:cxn modelId="{0E7150B8-7746-1247-810D-F42A7EAC54D9}" type="presOf" srcId="{A14BE4E1-A5FA-EA4F-89C4-7F2EC5571370}" destId="{C2611212-36EB-2C4B-A122-14C1D597F0F6}" srcOrd="0" destOrd="0" presId="urn:microsoft.com/office/officeart/2005/8/layout/chevron1"/>
    <dgm:cxn modelId="{05725221-C5ED-AA44-B8B4-D3B0982B0FD1}" srcId="{72AE768E-7452-D841-9F85-CBB4BB93300A}" destId="{A14BE4E1-A5FA-EA4F-89C4-7F2EC5571370}" srcOrd="1" destOrd="0" parTransId="{13585DAD-DC00-C446-9196-FC88C22AF280}" sibTransId="{9204B644-EB1C-A341-A6D3-B1AFDF860FA9}"/>
    <dgm:cxn modelId="{EC33FB9F-0642-5644-983E-5020325D07B0}" srcId="{72AE768E-7452-D841-9F85-CBB4BB93300A}" destId="{BE4ECDC5-4948-F740-A681-3D6CAE2F415B}" srcOrd="0" destOrd="0" parTransId="{B0DD4482-D631-494A-96AF-1CBEC60D480C}" sibTransId="{07928FA8-E91E-1142-9B80-02B59541CCFC}"/>
    <dgm:cxn modelId="{3F80053B-C1C3-BC4B-82CF-D3CF9AB31672}" type="presOf" srcId="{B5ADB5EC-9768-F04B-B631-F8DC2714722F}" destId="{172E860A-A45C-6D40-9D57-A9A44E1C59B7}" srcOrd="0" destOrd="0" presId="urn:microsoft.com/office/officeart/2005/8/layout/chevron1"/>
    <dgm:cxn modelId="{506437DE-43A5-E34C-BE1A-B160EBC2E241}" type="presParOf" srcId="{1CFE7125-DC22-BB4F-8898-B035C9EBC702}" destId="{29206133-5865-F242-AEE5-8A5AA0487076}" srcOrd="0" destOrd="0" presId="urn:microsoft.com/office/officeart/2005/8/layout/chevron1"/>
    <dgm:cxn modelId="{F932C00E-0867-FD49-A8EF-685637BC4022}" type="presParOf" srcId="{1CFE7125-DC22-BB4F-8898-B035C9EBC702}" destId="{D1B30350-8A27-D648-84D4-BD971C4FBCA2}" srcOrd="1" destOrd="0" presId="urn:microsoft.com/office/officeart/2005/8/layout/chevron1"/>
    <dgm:cxn modelId="{63135E0E-5052-B443-B502-84AD30391541}" type="presParOf" srcId="{1CFE7125-DC22-BB4F-8898-B035C9EBC702}" destId="{C2611212-36EB-2C4B-A122-14C1D597F0F6}" srcOrd="2" destOrd="0" presId="urn:microsoft.com/office/officeart/2005/8/layout/chevron1"/>
    <dgm:cxn modelId="{8D479CB8-EED4-CB4E-AEB8-33ED66A34EFF}" type="presParOf" srcId="{1CFE7125-DC22-BB4F-8898-B035C9EBC702}" destId="{35BCDCD0-A06B-4941-BF9D-388E52106B3E}" srcOrd="3" destOrd="0" presId="urn:microsoft.com/office/officeart/2005/8/layout/chevron1"/>
    <dgm:cxn modelId="{60FAB730-71CB-3140-BCD8-F76BAA672427}" type="presParOf" srcId="{1CFE7125-DC22-BB4F-8898-B035C9EBC702}" destId="{172E860A-A45C-6D40-9D57-A9A44E1C59B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2AE768E-7452-D841-9F85-CBB4BB93300A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4ECDC5-4948-F740-A681-3D6CAE2F415B}">
      <dgm:prSet custT="1"/>
      <dgm:spPr>
        <a:solidFill>
          <a:srgbClr val="DFDFDF"/>
        </a:solidFill>
      </dgm:spPr>
      <dgm:t>
        <a:bodyPr lIns="0"/>
        <a:lstStyle/>
        <a:p>
          <a:pPr rtl="0"/>
          <a:r>
            <a:rPr lang="en-US" sz="1400" smtClean="0">
              <a:solidFill>
                <a:srgbClr val="000090"/>
              </a:solidFill>
              <a:latin typeface="Arial Narrow"/>
              <a:cs typeface="Arial Narrow"/>
            </a:rPr>
            <a:t>Mining</a:t>
          </a:r>
          <a:endParaRPr lang="en-US" sz="14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B0DD4482-D631-494A-96AF-1CBEC60D480C}" type="parTrans" cxnId="{EC33FB9F-0642-5644-983E-5020325D07B0}">
      <dgm:prSet/>
      <dgm:spPr/>
      <dgm:t>
        <a:bodyPr/>
        <a:lstStyle/>
        <a:p>
          <a:endParaRPr lang="en-US" sz="20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07928FA8-E91E-1142-9B80-02B59541CCFC}" type="sibTrans" cxnId="{EC33FB9F-0642-5644-983E-5020325D07B0}">
      <dgm:prSet/>
      <dgm:spPr/>
      <dgm:t>
        <a:bodyPr/>
        <a:lstStyle/>
        <a:p>
          <a:endParaRPr lang="en-US" sz="20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A14BE4E1-A5FA-EA4F-89C4-7F2EC5571370}">
      <dgm:prSet custT="1"/>
      <dgm:spPr>
        <a:solidFill>
          <a:srgbClr val="DFDFDF"/>
        </a:solidFill>
      </dgm:spPr>
      <dgm:t>
        <a:bodyPr lIns="0"/>
        <a:lstStyle/>
        <a:p>
          <a:pPr rtl="0"/>
          <a:r>
            <a:rPr lang="en-US" sz="1400" smtClean="0">
              <a:solidFill>
                <a:srgbClr val="000090"/>
              </a:solidFill>
              <a:latin typeface="Arial Narrow"/>
              <a:cs typeface="Arial Narrow"/>
            </a:rPr>
            <a:t>Detection</a:t>
          </a:r>
          <a:endParaRPr lang="en-US" sz="14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13585DAD-DC00-C446-9196-FC88C22AF280}" type="parTrans" cxnId="{05725221-C5ED-AA44-B8B4-D3B0982B0FD1}">
      <dgm:prSet/>
      <dgm:spPr/>
      <dgm:t>
        <a:bodyPr/>
        <a:lstStyle/>
        <a:p>
          <a:endParaRPr lang="en-US" sz="20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9204B644-EB1C-A341-A6D3-B1AFDF860FA9}" type="sibTrans" cxnId="{05725221-C5ED-AA44-B8B4-D3B0982B0FD1}">
      <dgm:prSet/>
      <dgm:spPr/>
      <dgm:t>
        <a:bodyPr/>
        <a:lstStyle/>
        <a:p>
          <a:endParaRPr lang="en-US" sz="20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B5ADB5EC-9768-F04B-B631-F8DC2714722F}">
      <dgm:prSet custT="1"/>
      <dgm:spPr/>
      <dgm:t>
        <a:bodyPr lIns="0"/>
        <a:lstStyle/>
        <a:p>
          <a:pPr rtl="0"/>
          <a:r>
            <a:rPr lang="en-US" sz="1400" smtClean="0">
              <a:solidFill>
                <a:srgbClr val="000090"/>
              </a:solidFill>
              <a:latin typeface="Arial Narrow"/>
              <a:cs typeface="Arial Narrow"/>
            </a:rPr>
            <a:t>Mitigation</a:t>
          </a:r>
          <a:endParaRPr lang="en-US" sz="14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1896C5F9-24B5-D240-A0F7-022F907528E2}" type="parTrans" cxnId="{01C6FD70-C27B-3F46-A65C-5ADA36B273F9}">
      <dgm:prSet/>
      <dgm:spPr/>
      <dgm:t>
        <a:bodyPr/>
        <a:lstStyle/>
        <a:p>
          <a:endParaRPr lang="en-US" sz="20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B81D286B-4A42-B941-B10F-3553E5F8F42E}" type="sibTrans" cxnId="{01C6FD70-C27B-3F46-A65C-5ADA36B273F9}">
      <dgm:prSet/>
      <dgm:spPr/>
      <dgm:t>
        <a:bodyPr/>
        <a:lstStyle/>
        <a:p>
          <a:endParaRPr lang="en-US" sz="20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1CFE7125-DC22-BB4F-8898-B035C9EBC702}" type="pres">
      <dgm:prSet presAssocID="{72AE768E-7452-D841-9F85-CBB4BB93300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206133-5865-F242-AEE5-8A5AA0487076}" type="pres">
      <dgm:prSet presAssocID="{BE4ECDC5-4948-F740-A681-3D6CAE2F415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B30350-8A27-D648-84D4-BD971C4FBCA2}" type="pres">
      <dgm:prSet presAssocID="{07928FA8-E91E-1142-9B80-02B59541CCFC}" presName="parTxOnlySpace" presStyleCnt="0"/>
      <dgm:spPr/>
    </dgm:pt>
    <dgm:pt modelId="{C2611212-36EB-2C4B-A122-14C1D597F0F6}" type="pres">
      <dgm:prSet presAssocID="{A14BE4E1-A5FA-EA4F-89C4-7F2EC557137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BCDCD0-A06B-4941-BF9D-388E52106B3E}" type="pres">
      <dgm:prSet presAssocID="{9204B644-EB1C-A341-A6D3-B1AFDF860FA9}" presName="parTxOnlySpace" presStyleCnt="0"/>
      <dgm:spPr/>
    </dgm:pt>
    <dgm:pt modelId="{172E860A-A45C-6D40-9D57-A9A44E1C59B7}" type="pres">
      <dgm:prSet presAssocID="{B5ADB5EC-9768-F04B-B631-F8DC2714722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48699E-30F4-E643-9A9D-7C04AECCF423}" type="presOf" srcId="{A14BE4E1-A5FA-EA4F-89C4-7F2EC5571370}" destId="{C2611212-36EB-2C4B-A122-14C1D597F0F6}" srcOrd="0" destOrd="0" presId="urn:microsoft.com/office/officeart/2005/8/layout/chevron1"/>
    <dgm:cxn modelId="{01C6FD70-C27B-3F46-A65C-5ADA36B273F9}" srcId="{72AE768E-7452-D841-9F85-CBB4BB93300A}" destId="{B5ADB5EC-9768-F04B-B631-F8DC2714722F}" srcOrd="2" destOrd="0" parTransId="{1896C5F9-24B5-D240-A0F7-022F907528E2}" sibTransId="{B81D286B-4A42-B941-B10F-3553E5F8F42E}"/>
    <dgm:cxn modelId="{05725221-C5ED-AA44-B8B4-D3B0982B0FD1}" srcId="{72AE768E-7452-D841-9F85-CBB4BB93300A}" destId="{A14BE4E1-A5FA-EA4F-89C4-7F2EC5571370}" srcOrd="1" destOrd="0" parTransId="{13585DAD-DC00-C446-9196-FC88C22AF280}" sibTransId="{9204B644-EB1C-A341-A6D3-B1AFDF860FA9}"/>
    <dgm:cxn modelId="{8E801503-47B6-E94F-819C-E4BF82C54D8D}" type="presOf" srcId="{B5ADB5EC-9768-F04B-B631-F8DC2714722F}" destId="{172E860A-A45C-6D40-9D57-A9A44E1C59B7}" srcOrd="0" destOrd="0" presId="urn:microsoft.com/office/officeart/2005/8/layout/chevron1"/>
    <dgm:cxn modelId="{9E3ACA6A-AFD7-F64A-AB3F-0E4BE4FE37D2}" type="presOf" srcId="{BE4ECDC5-4948-F740-A681-3D6CAE2F415B}" destId="{29206133-5865-F242-AEE5-8A5AA0487076}" srcOrd="0" destOrd="0" presId="urn:microsoft.com/office/officeart/2005/8/layout/chevron1"/>
    <dgm:cxn modelId="{D4416744-3013-774B-A7B9-83CBB59784D1}" type="presOf" srcId="{72AE768E-7452-D841-9F85-CBB4BB93300A}" destId="{1CFE7125-DC22-BB4F-8898-B035C9EBC702}" srcOrd="0" destOrd="0" presId="urn:microsoft.com/office/officeart/2005/8/layout/chevron1"/>
    <dgm:cxn modelId="{EC33FB9F-0642-5644-983E-5020325D07B0}" srcId="{72AE768E-7452-D841-9F85-CBB4BB93300A}" destId="{BE4ECDC5-4948-F740-A681-3D6CAE2F415B}" srcOrd="0" destOrd="0" parTransId="{B0DD4482-D631-494A-96AF-1CBEC60D480C}" sibTransId="{07928FA8-E91E-1142-9B80-02B59541CCFC}"/>
    <dgm:cxn modelId="{04C48E12-4035-4D4B-AA2F-2EED78F48714}" type="presParOf" srcId="{1CFE7125-DC22-BB4F-8898-B035C9EBC702}" destId="{29206133-5865-F242-AEE5-8A5AA0487076}" srcOrd="0" destOrd="0" presId="urn:microsoft.com/office/officeart/2005/8/layout/chevron1"/>
    <dgm:cxn modelId="{786811B5-5F32-604D-9532-7C7E4244EE79}" type="presParOf" srcId="{1CFE7125-DC22-BB4F-8898-B035C9EBC702}" destId="{D1B30350-8A27-D648-84D4-BD971C4FBCA2}" srcOrd="1" destOrd="0" presId="urn:microsoft.com/office/officeart/2005/8/layout/chevron1"/>
    <dgm:cxn modelId="{A2445BAF-6838-A845-9544-98B9C1A5B97F}" type="presParOf" srcId="{1CFE7125-DC22-BB4F-8898-B035C9EBC702}" destId="{C2611212-36EB-2C4B-A122-14C1D597F0F6}" srcOrd="2" destOrd="0" presId="urn:microsoft.com/office/officeart/2005/8/layout/chevron1"/>
    <dgm:cxn modelId="{3389158C-4E6A-BA4B-877E-A7975CDB74C1}" type="presParOf" srcId="{1CFE7125-DC22-BB4F-8898-B035C9EBC702}" destId="{35BCDCD0-A06B-4941-BF9D-388E52106B3E}" srcOrd="3" destOrd="0" presId="urn:microsoft.com/office/officeart/2005/8/layout/chevron1"/>
    <dgm:cxn modelId="{E220ABED-B6D6-C042-B614-238549DFF940}" type="presParOf" srcId="{1CFE7125-DC22-BB4F-8898-B035C9EBC702}" destId="{172E860A-A45C-6D40-9D57-A9A44E1C59B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C253FE9-F5DA-5549-9BDB-3102DD12405B}" type="doc">
      <dgm:prSet loTypeId="urn:microsoft.com/office/officeart/2005/8/layout/radial4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69872C-0BF0-E340-91F7-127B6375E0BB}">
      <dgm:prSet/>
      <dgm:spPr/>
      <dgm:t>
        <a:bodyPr/>
        <a:lstStyle/>
        <a:p>
          <a:pPr rtl="0"/>
          <a:r>
            <a:rPr lang="en-US" dirty="0" smtClean="0"/>
            <a:t>Use machine learning techniques to “</a:t>
          </a:r>
          <a:r>
            <a:rPr lang="en-US" b="1" dirty="0" smtClean="0"/>
            <a:t>mine</a:t>
          </a:r>
          <a:r>
            <a:rPr lang="en-US" dirty="0" smtClean="0"/>
            <a:t>” an accurate architecture model at runtime</a:t>
          </a:r>
          <a:endParaRPr lang="en-US" dirty="0"/>
        </a:p>
      </dgm:t>
    </dgm:pt>
    <dgm:pt modelId="{05A4E162-C546-6C49-81A5-FBBA640290F3}" type="parTrans" cxnId="{51D7E2E8-FF0A-7A48-8585-1FD5AE1325AA}">
      <dgm:prSet/>
      <dgm:spPr/>
      <dgm:t>
        <a:bodyPr/>
        <a:lstStyle/>
        <a:p>
          <a:endParaRPr lang="en-US"/>
        </a:p>
      </dgm:t>
    </dgm:pt>
    <dgm:pt modelId="{42BC0346-8085-144E-BAAD-1EC17F823907}" type="sibTrans" cxnId="{51D7E2E8-FF0A-7A48-8585-1FD5AE1325AA}">
      <dgm:prSet/>
      <dgm:spPr/>
      <dgm:t>
        <a:bodyPr/>
        <a:lstStyle/>
        <a:p>
          <a:endParaRPr lang="en-US"/>
        </a:p>
      </dgm:t>
    </dgm:pt>
    <dgm:pt modelId="{622BFFBC-4088-A44E-8743-2B3E09686C9D}">
      <dgm:prSet/>
      <dgm:spPr/>
      <dgm:t>
        <a:bodyPr/>
        <a:lstStyle/>
        <a:p>
          <a:pPr rtl="0"/>
          <a:r>
            <a:rPr lang="en-US" dirty="0" smtClean="0"/>
            <a:t>Develop an autonomic framework that applies the mined architecture model to </a:t>
          </a:r>
          <a:r>
            <a:rPr lang="en-US" b="1" dirty="0" smtClean="0"/>
            <a:t>detect</a:t>
          </a:r>
          <a:r>
            <a:rPr lang="en-US" dirty="0" smtClean="0"/>
            <a:t> security threats</a:t>
          </a:r>
          <a:endParaRPr lang="en-US" dirty="0"/>
        </a:p>
      </dgm:t>
    </dgm:pt>
    <dgm:pt modelId="{EDEECD20-6B80-394A-A2B9-D44B32B00456}" type="parTrans" cxnId="{26E89723-2C61-A24D-803C-845858CF3EFA}">
      <dgm:prSet/>
      <dgm:spPr/>
      <dgm:t>
        <a:bodyPr/>
        <a:lstStyle/>
        <a:p>
          <a:endParaRPr lang="en-US"/>
        </a:p>
      </dgm:t>
    </dgm:pt>
    <dgm:pt modelId="{77806785-DC29-DA41-880F-7E0C7E67FD95}" type="sibTrans" cxnId="{26E89723-2C61-A24D-803C-845858CF3EFA}">
      <dgm:prSet/>
      <dgm:spPr/>
      <dgm:t>
        <a:bodyPr/>
        <a:lstStyle/>
        <a:p>
          <a:endParaRPr lang="en-US"/>
        </a:p>
      </dgm:t>
    </dgm:pt>
    <dgm:pt modelId="{BC1B68A3-5331-2E49-B0E8-03459F03A52D}">
      <dgm:prSet/>
      <dgm:spPr/>
      <dgm:t>
        <a:bodyPr/>
        <a:lstStyle/>
        <a:p>
          <a:pPr rtl="0"/>
          <a:r>
            <a:rPr lang="en-US" dirty="0" smtClean="0"/>
            <a:t>Develop repeatable architecture-aware strategies and tactics to </a:t>
          </a:r>
          <a:r>
            <a:rPr lang="en-US" b="1" dirty="0" smtClean="0"/>
            <a:t>mitigate</a:t>
          </a:r>
          <a:r>
            <a:rPr lang="en-US" dirty="0" smtClean="0"/>
            <a:t> security threats</a:t>
          </a:r>
          <a:endParaRPr lang="en-US" dirty="0"/>
        </a:p>
      </dgm:t>
    </dgm:pt>
    <dgm:pt modelId="{C47C8505-4BA2-6C43-A6A5-02C8D6B5EA47}" type="parTrans" cxnId="{A0A72B45-2C6E-AC40-BB73-89A406832C2E}">
      <dgm:prSet/>
      <dgm:spPr/>
      <dgm:t>
        <a:bodyPr/>
        <a:lstStyle/>
        <a:p>
          <a:endParaRPr lang="en-US"/>
        </a:p>
      </dgm:t>
    </dgm:pt>
    <dgm:pt modelId="{322BECBF-5AB9-B946-B6CC-27FC76158F69}" type="sibTrans" cxnId="{A0A72B45-2C6E-AC40-BB73-89A406832C2E}">
      <dgm:prSet/>
      <dgm:spPr/>
      <dgm:t>
        <a:bodyPr/>
        <a:lstStyle/>
        <a:p>
          <a:endParaRPr lang="en-US"/>
        </a:p>
      </dgm:t>
    </dgm:pt>
    <dgm:pt modelId="{37E14AF8-41DB-AE49-9633-7740AC345C08}">
      <dgm:prSet/>
      <dgm:spPr/>
      <dgm:t>
        <a:bodyPr/>
        <a:lstStyle/>
        <a:p>
          <a:pPr rtl="0"/>
          <a:r>
            <a:rPr lang="en-US" dirty="0" smtClean="0"/>
            <a:t>Demonstrate holistic, architecture-level self-protection of software systems</a:t>
          </a:r>
          <a:endParaRPr lang="en-US" dirty="0"/>
        </a:p>
      </dgm:t>
    </dgm:pt>
    <dgm:pt modelId="{38A033E3-5DA1-984D-BEC2-4BB3561BD5EB}" type="parTrans" cxnId="{3FCC2E85-AEA2-0A4A-B314-74430901439A}">
      <dgm:prSet/>
      <dgm:spPr/>
      <dgm:t>
        <a:bodyPr/>
        <a:lstStyle/>
        <a:p>
          <a:endParaRPr lang="en-US"/>
        </a:p>
      </dgm:t>
    </dgm:pt>
    <dgm:pt modelId="{20039EA9-D0DC-7749-BD82-9DBD13769857}" type="sibTrans" cxnId="{3FCC2E85-AEA2-0A4A-B314-74430901439A}">
      <dgm:prSet/>
      <dgm:spPr/>
      <dgm:t>
        <a:bodyPr/>
        <a:lstStyle/>
        <a:p>
          <a:endParaRPr lang="en-US"/>
        </a:p>
      </dgm:t>
    </dgm:pt>
    <dgm:pt modelId="{6C209C92-E25E-0E40-A482-7CEE3DB7A052}" type="pres">
      <dgm:prSet presAssocID="{3C253FE9-F5DA-5549-9BDB-3102DD12405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BAB81F-759F-3945-A4A9-BDBF151F6CB7}" type="pres">
      <dgm:prSet presAssocID="{37E14AF8-41DB-AE49-9633-7740AC345C08}" presName="centerShape" presStyleLbl="node0" presStyleIdx="0" presStyleCnt="1"/>
      <dgm:spPr/>
      <dgm:t>
        <a:bodyPr/>
        <a:lstStyle/>
        <a:p>
          <a:endParaRPr lang="en-US"/>
        </a:p>
      </dgm:t>
    </dgm:pt>
    <dgm:pt modelId="{3435A587-C1A9-7D49-9CA9-41C91FA15D69}" type="pres">
      <dgm:prSet presAssocID="{05A4E162-C546-6C49-81A5-FBBA640290F3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1196876D-12E2-AF4B-8BF4-82ED66ECB8EB}" type="pres">
      <dgm:prSet presAssocID="{1369872C-0BF0-E340-91F7-127B6375E0B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0A929C-18C5-BB47-A250-551501344010}" type="pres">
      <dgm:prSet presAssocID="{EDEECD20-6B80-394A-A2B9-D44B32B00456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0348E69B-AAB5-D04D-A018-6214E6369CCF}" type="pres">
      <dgm:prSet presAssocID="{622BFFBC-4088-A44E-8743-2B3E09686C9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A18249-02A1-C64D-8A5D-3A7D8E38FFB8}" type="pres">
      <dgm:prSet presAssocID="{C47C8505-4BA2-6C43-A6A5-02C8D6B5EA47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5A059875-2BB1-B447-94A2-DEFEB7B13FE7}" type="pres">
      <dgm:prSet presAssocID="{BC1B68A3-5331-2E49-B0E8-03459F03A52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79BF6F-9585-7E48-B47C-CEDC8AA2643C}" type="presOf" srcId="{C47C8505-4BA2-6C43-A6A5-02C8D6B5EA47}" destId="{FCA18249-02A1-C64D-8A5D-3A7D8E38FFB8}" srcOrd="0" destOrd="0" presId="urn:microsoft.com/office/officeart/2005/8/layout/radial4"/>
    <dgm:cxn modelId="{96BE44DB-E58C-5E40-9E0D-87F974F34B94}" type="presOf" srcId="{05A4E162-C546-6C49-81A5-FBBA640290F3}" destId="{3435A587-C1A9-7D49-9CA9-41C91FA15D69}" srcOrd="0" destOrd="0" presId="urn:microsoft.com/office/officeart/2005/8/layout/radial4"/>
    <dgm:cxn modelId="{BF12EA5D-FF61-D34F-9014-90DB331F4895}" type="presOf" srcId="{3C253FE9-F5DA-5549-9BDB-3102DD12405B}" destId="{6C209C92-E25E-0E40-A482-7CEE3DB7A052}" srcOrd="0" destOrd="0" presId="urn:microsoft.com/office/officeart/2005/8/layout/radial4"/>
    <dgm:cxn modelId="{C722EFAA-58F5-FD4E-85E1-9C580C987BA2}" type="presOf" srcId="{622BFFBC-4088-A44E-8743-2B3E09686C9D}" destId="{0348E69B-AAB5-D04D-A018-6214E6369CCF}" srcOrd="0" destOrd="0" presId="urn:microsoft.com/office/officeart/2005/8/layout/radial4"/>
    <dgm:cxn modelId="{51D7E2E8-FF0A-7A48-8585-1FD5AE1325AA}" srcId="{37E14AF8-41DB-AE49-9633-7740AC345C08}" destId="{1369872C-0BF0-E340-91F7-127B6375E0BB}" srcOrd="0" destOrd="0" parTransId="{05A4E162-C546-6C49-81A5-FBBA640290F3}" sibTransId="{42BC0346-8085-144E-BAAD-1EC17F823907}"/>
    <dgm:cxn modelId="{A0A72B45-2C6E-AC40-BB73-89A406832C2E}" srcId="{37E14AF8-41DB-AE49-9633-7740AC345C08}" destId="{BC1B68A3-5331-2E49-B0E8-03459F03A52D}" srcOrd="2" destOrd="0" parTransId="{C47C8505-4BA2-6C43-A6A5-02C8D6B5EA47}" sibTransId="{322BECBF-5AB9-B946-B6CC-27FC76158F69}"/>
    <dgm:cxn modelId="{26E89723-2C61-A24D-803C-845858CF3EFA}" srcId="{37E14AF8-41DB-AE49-9633-7740AC345C08}" destId="{622BFFBC-4088-A44E-8743-2B3E09686C9D}" srcOrd="1" destOrd="0" parTransId="{EDEECD20-6B80-394A-A2B9-D44B32B00456}" sibTransId="{77806785-DC29-DA41-880F-7E0C7E67FD95}"/>
    <dgm:cxn modelId="{F683F643-21B2-764E-B055-8A530C0E27D8}" type="presOf" srcId="{1369872C-0BF0-E340-91F7-127B6375E0BB}" destId="{1196876D-12E2-AF4B-8BF4-82ED66ECB8EB}" srcOrd="0" destOrd="0" presId="urn:microsoft.com/office/officeart/2005/8/layout/radial4"/>
    <dgm:cxn modelId="{F00ADD0F-C0B7-F041-8400-4B5E9C221CC8}" type="presOf" srcId="{EDEECD20-6B80-394A-A2B9-D44B32B00456}" destId="{100A929C-18C5-BB47-A250-551501344010}" srcOrd="0" destOrd="0" presId="urn:microsoft.com/office/officeart/2005/8/layout/radial4"/>
    <dgm:cxn modelId="{638108A2-F030-914D-95A5-F96A01C3A318}" type="presOf" srcId="{37E14AF8-41DB-AE49-9633-7740AC345C08}" destId="{1BBAB81F-759F-3945-A4A9-BDBF151F6CB7}" srcOrd="0" destOrd="0" presId="urn:microsoft.com/office/officeart/2005/8/layout/radial4"/>
    <dgm:cxn modelId="{A59FE3AE-23EE-1C41-B9A5-591444CF6DC3}" type="presOf" srcId="{BC1B68A3-5331-2E49-B0E8-03459F03A52D}" destId="{5A059875-2BB1-B447-94A2-DEFEB7B13FE7}" srcOrd="0" destOrd="0" presId="urn:microsoft.com/office/officeart/2005/8/layout/radial4"/>
    <dgm:cxn modelId="{3FCC2E85-AEA2-0A4A-B314-74430901439A}" srcId="{3C253FE9-F5DA-5549-9BDB-3102DD12405B}" destId="{37E14AF8-41DB-AE49-9633-7740AC345C08}" srcOrd="0" destOrd="0" parTransId="{38A033E3-5DA1-984D-BEC2-4BB3561BD5EB}" sibTransId="{20039EA9-D0DC-7749-BD82-9DBD13769857}"/>
    <dgm:cxn modelId="{8E166AF7-BD94-054F-80C7-C0EB785A2DE3}" type="presParOf" srcId="{6C209C92-E25E-0E40-A482-7CEE3DB7A052}" destId="{1BBAB81F-759F-3945-A4A9-BDBF151F6CB7}" srcOrd="0" destOrd="0" presId="urn:microsoft.com/office/officeart/2005/8/layout/radial4"/>
    <dgm:cxn modelId="{59A49EFF-109E-7F4A-A8E6-9818F73F8BB8}" type="presParOf" srcId="{6C209C92-E25E-0E40-A482-7CEE3DB7A052}" destId="{3435A587-C1A9-7D49-9CA9-41C91FA15D69}" srcOrd="1" destOrd="0" presId="urn:microsoft.com/office/officeart/2005/8/layout/radial4"/>
    <dgm:cxn modelId="{2ABBAD97-6945-A046-A0EB-3B24E0E9B3C0}" type="presParOf" srcId="{6C209C92-E25E-0E40-A482-7CEE3DB7A052}" destId="{1196876D-12E2-AF4B-8BF4-82ED66ECB8EB}" srcOrd="2" destOrd="0" presId="urn:microsoft.com/office/officeart/2005/8/layout/radial4"/>
    <dgm:cxn modelId="{A18F6912-8836-CE43-999F-B9B903A409ED}" type="presParOf" srcId="{6C209C92-E25E-0E40-A482-7CEE3DB7A052}" destId="{100A929C-18C5-BB47-A250-551501344010}" srcOrd="3" destOrd="0" presId="urn:microsoft.com/office/officeart/2005/8/layout/radial4"/>
    <dgm:cxn modelId="{5FA24C25-224B-1B47-8D60-6559B5519669}" type="presParOf" srcId="{6C209C92-E25E-0E40-A482-7CEE3DB7A052}" destId="{0348E69B-AAB5-D04D-A018-6214E6369CCF}" srcOrd="4" destOrd="0" presId="urn:microsoft.com/office/officeart/2005/8/layout/radial4"/>
    <dgm:cxn modelId="{244F4149-BB25-454D-ABAE-5919D232847E}" type="presParOf" srcId="{6C209C92-E25E-0E40-A482-7CEE3DB7A052}" destId="{FCA18249-02A1-C64D-8A5D-3A7D8E38FFB8}" srcOrd="5" destOrd="0" presId="urn:microsoft.com/office/officeart/2005/8/layout/radial4"/>
    <dgm:cxn modelId="{78B48FFF-258B-1D49-A6D7-07B31FB0DBB2}" type="presParOf" srcId="{6C209C92-E25E-0E40-A482-7CEE3DB7A052}" destId="{5A059875-2BB1-B447-94A2-DEFEB7B13FE7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AE768E-7452-D841-9F85-CBB4BB93300A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4ECDC5-4948-F740-A681-3D6CAE2F415B}">
      <dgm:prSet custT="1"/>
      <dgm:spPr/>
      <dgm:t>
        <a:bodyPr lIns="0"/>
        <a:lstStyle/>
        <a:p>
          <a:pPr rtl="0"/>
          <a:r>
            <a:rPr lang="en-US" sz="1400" dirty="0" smtClean="0">
              <a:solidFill>
                <a:srgbClr val="000090"/>
              </a:solidFill>
              <a:latin typeface="Arial Narrow"/>
              <a:cs typeface="Arial Narrow"/>
            </a:rPr>
            <a:t>Mining</a:t>
          </a:r>
          <a:endParaRPr lang="en-US" sz="1400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B0DD4482-D631-494A-96AF-1CBEC60D480C}" type="parTrans" cxnId="{EC33FB9F-0642-5644-983E-5020325D07B0}">
      <dgm:prSet/>
      <dgm:spPr/>
      <dgm:t>
        <a:bodyPr/>
        <a:lstStyle/>
        <a:p>
          <a:endParaRPr lang="en-US" sz="20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07928FA8-E91E-1142-9B80-02B59541CCFC}" type="sibTrans" cxnId="{EC33FB9F-0642-5644-983E-5020325D07B0}">
      <dgm:prSet/>
      <dgm:spPr/>
      <dgm:t>
        <a:bodyPr/>
        <a:lstStyle/>
        <a:p>
          <a:endParaRPr lang="en-US" sz="20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A14BE4E1-A5FA-EA4F-89C4-7F2EC5571370}">
      <dgm:prSet custT="1"/>
      <dgm:spPr>
        <a:solidFill>
          <a:schemeClr val="bg2">
            <a:lumMod val="20000"/>
            <a:lumOff val="80000"/>
          </a:schemeClr>
        </a:solidFill>
      </dgm:spPr>
      <dgm:t>
        <a:bodyPr lIns="0"/>
        <a:lstStyle/>
        <a:p>
          <a:pPr rtl="0"/>
          <a:r>
            <a:rPr lang="en-US" sz="1400" dirty="0" smtClean="0">
              <a:solidFill>
                <a:srgbClr val="000090"/>
              </a:solidFill>
              <a:latin typeface="Arial Narrow"/>
              <a:cs typeface="Arial Narrow"/>
            </a:rPr>
            <a:t>Detection</a:t>
          </a:r>
          <a:endParaRPr lang="en-US" sz="1400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13585DAD-DC00-C446-9196-FC88C22AF280}" type="parTrans" cxnId="{05725221-C5ED-AA44-B8B4-D3B0982B0FD1}">
      <dgm:prSet/>
      <dgm:spPr/>
      <dgm:t>
        <a:bodyPr/>
        <a:lstStyle/>
        <a:p>
          <a:endParaRPr lang="en-US" sz="20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9204B644-EB1C-A341-A6D3-B1AFDF860FA9}" type="sibTrans" cxnId="{05725221-C5ED-AA44-B8B4-D3B0982B0FD1}">
      <dgm:prSet/>
      <dgm:spPr/>
      <dgm:t>
        <a:bodyPr/>
        <a:lstStyle/>
        <a:p>
          <a:endParaRPr lang="en-US" sz="20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B5ADB5EC-9768-F04B-B631-F8DC2714722F}">
      <dgm:prSet custT="1"/>
      <dgm:spPr>
        <a:solidFill>
          <a:schemeClr val="bg2">
            <a:lumMod val="20000"/>
            <a:lumOff val="80000"/>
          </a:schemeClr>
        </a:solidFill>
      </dgm:spPr>
      <dgm:t>
        <a:bodyPr lIns="0"/>
        <a:lstStyle/>
        <a:p>
          <a:pPr rtl="0"/>
          <a:r>
            <a:rPr lang="en-US" sz="1400" dirty="0" smtClean="0">
              <a:solidFill>
                <a:srgbClr val="000090"/>
              </a:solidFill>
              <a:latin typeface="Arial Narrow"/>
              <a:cs typeface="Arial Narrow"/>
            </a:rPr>
            <a:t>Mitigation</a:t>
          </a:r>
          <a:endParaRPr lang="en-US" sz="1400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1896C5F9-24B5-D240-A0F7-022F907528E2}" type="parTrans" cxnId="{01C6FD70-C27B-3F46-A65C-5ADA36B273F9}">
      <dgm:prSet/>
      <dgm:spPr/>
      <dgm:t>
        <a:bodyPr/>
        <a:lstStyle/>
        <a:p>
          <a:endParaRPr lang="en-US" sz="20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B81D286B-4A42-B941-B10F-3553E5F8F42E}" type="sibTrans" cxnId="{01C6FD70-C27B-3F46-A65C-5ADA36B273F9}">
      <dgm:prSet/>
      <dgm:spPr/>
      <dgm:t>
        <a:bodyPr/>
        <a:lstStyle/>
        <a:p>
          <a:endParaRPr lang="en-US" sz="20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1CFE7125-DC22-BB4F-8898-B035C9EBC702}" type="pres">
      <dgm:prSet presAssocID="{72AE768E-7452-D841-9F85-CBB4BB93300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206133-5865-F242-AEE5-8A5AA0487076}" type="pres">
      <dgm:prSet presAssocID="{BE4ECDC5-4948-F740-A681-3D6CAE2F415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B30350-8A27-D648-84D4-BD971C4FBCA2}" type="pres">
      <dgm:prSet presAssocID="{07928FA8-E91E-1142-9B80-02B59541CCFC}" presName="parTxOnlySpace" presStyleCnt="0"/>
      <dgm:spPr/>
    </dgm:pt>
    <dgm:pt modelId="{C2611212-36EB-2C4B-A122-14C1D597F0F6}" type="pres">
      <dgm:prSet presAssocID="{A14BE4E1-A5FA-EA4F-89C4-7F2EC557137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BCDCD0-A06B-4941-BF9D-388E52106B3E}" type="pres">
      <dgm:prSet presAssocID="{9204B644-EB1C-A341-A6D3-B1AFDF860FA9}" presName="parTxOnlySpace" presStyleCnt="0"/>
      <dgm:spPr/>
    </dgm:pt>
    <dgm:pt modelId="{172E860A-A45C-6D40-9D57-A9A44E1C59B7}" type="pres">
      <dgm:prSet presAssocID="{B5ADB5EC-9768-F04B-B631-F8DC2714722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A032E1-8982-9D42-B745-C1DCA81C8F22}" type="presOf" srcId="{A14BE4E1-A5FA-EA4F-89C4-7F2EC5571370}" destId="{C2611212-36EB-2C4B-A122-14C1D597F0F6}" srcOrd="0" destOrd="0" presId="urn:microsoft.com/office/officeart/2005/8/layout/chevron1"/>
    <dgm:cxn modelId="{635F1D21-C287-0D4A-8632-6F6C02181D30}" type="presOf" srcId="{72AE768E-7452-D841-9F85-CBB4BB93300A}" destId="{1CFE7125-DC22-BB4F-8898-B035C9EBC702}" srcOrd="0" destOrd="0" presId="urn:microsoft.com/office/officeart/2005/8/layout/chevron1"/>
    <dgm:cxn modelId="{779ED620-264D-1049-99C8-F701C643D4AD}" type="presOf" srcId="{B5ADB5EC-9768-F04B-B631-F8DC2714722F}" destId="{172E860A-A45C-6D40-9D57-A9A44E1C59B7}" srcOrd="0" destOrd="0" presId="urn:microsoft.com/office/officeart/2005/8/layout/chevron1"/>
    <dgm:cxn modelId="{01C6FD70-C27B-3F46-A65C-5ADA36B273F9}" srcId="{72AE768E-7452-D841-9F85-CBB4BB93300A}" destId="{B5ADB5EC-9768-F04B-B631-F8DC2714722F}" srcOrd="2" destOrd="0" parTransId="{1896C5F9-24B5-D240-A0F7-022F907528E2}" sibTransId="{B81D286B-4A42-B941-B10F-3553E5F8F42E}"/>
    <dgm:cxn modelId="{D64BE0AF-1ACB-4246-9BA7-5DC1762C54EB}" type="presOf" srcId="{BE4ECDC5-4948-F740-A681-3D6CAE2F415B}" destId="{29206133-5865-F242-AEE5-8A5AA0487076}" srcOrd="0" destOrd="0" presId="urn:microsoft.com/office/officeart/2005/8/layout/chevron1"/>
    <dgm:cxn modelId="{05725221-C5ED-AA44-B8B4-D3B0982B0FD1}" srcId="{72AE768E-7452-D841-9F85-CBB4BB93300A}" destId="{A14BE4E1-A5FA-EA4F-89C4-7F2EC5571370}" srcOrd="1" destOrd="0" parTransId="{13585DAD-DC00-C446-9196-FC88C22AF280}" sibTransId="{9204B644-EB1C-A341-A6D3-B1AFDF860FA9}"/>
    <dgm:cxn modelId="{EC33FB9F-0642-5644-983E-5020325D07B0}" srcId="{72AE768E-7452-D841-9F85-CBB4BB93300A}" destId="{BE4ECDC5-4948-F740-A681-3D6CAE2F415B}" srcOrd="0" destOrd="0" parTransId="{B0DD4482-D631-494A-96AF-1CBEC60D480C}" sibTransId="{07928FA8-E91E-1142-9B80-02B59541CCFC}"/>
    <dgm:cxn modelId="{ABA2305C-9082-8746-A4B1-441BBD029390}" type="presParOf" srcId="{1CFE7125-DC22-BB4F-8898-B035C9EBC702}" destId="{29206133-5865-F242-AEE5-8A5AA0487076}" srcOrd="0" destOrd="0" presId="urn:microsoft.com/office/officeart/2005/8/layout/chevron1"/>
    <dgm:cxn modelId="{2451A79A-3D6A-B64F-A7AD-DE71BB51C8D8}" type="presParOf" srcId="{1CFE7125-DC22-BB4F-8898-B035C9EBC702}" destId="{D1B30350-8A27-D648-84D4-BD971C4FBCA2}" srcOrd="1" destOrd="0" presId="urn:microsoft.com/office/officeart/2005/8/layout/chevron1"/>
    <dgm:cxn modelId="{B3BDAA33-3757-D64F-9902-885FCEBBCEA4}" type="presParOf" srcId="{1CFE7125-DC22-BB4F-8898-B035C9EBC702}" destId="{C2611212-36EB-2C4B-A122-14C1D597F0F6}" srcOrd="2" destOrd="0" presId="urn:microsoft.com/office/officeart/2005/8/layout/chevron1"/>
    <dgm:cxn modelId="{E15017B0-6F39-7348-9006-C93771BF254C}" type="presParOf" srcId="{1CFE7125-DC22-BB4F-8898-B035C9EBC702}" destId="{35BCDCD0-A06B-4941-BF9D-388E52106B3E}" srcOrd="3" destOrd="0" presId="urn:microsoft.com/office/officeart/2005/8/layout/chevron1"/>
    <dgm:cxn modelId="{F84A77FC-86BE-174D-BF8F-1F1BB4AFCA0D}" type="presParOf" srcId="{1CFE7125-DC22-BB4F-8898-B035C9EBC702}" destId="{172E860A-A45C-6D40-9D57-A9A44E1C59B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AE768E-7452-D841-9F85-CBB4BB93300A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4ECDC5-4948-F740-A681-3D6CAE2F415B}">
      <dgm:prSet custT="1"/>
      <dgm:spPr/>
      <dgm:t>
        <a:bodyPr lIns="0"/>
        <a:lstStyle/>
        <a:p>
          <a:pPr rtl="0"/>
          <a:r>
            <a:rPr lang="en-US" sz="1400" dirty="0" smtClean="0">
              <a:solidFill>
                <a:srgbClr val="000090"/>
              </a:solidFill>
              <a:latin typeface="Arial Narrow"/>
              <a:cs typeface="Arial Narrow"/>
            </a:rPr>
            <a:t>Mining</a:t>
          </a:r>
          <a:endParaRPr lang="en-US" sz="1400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B0DD4482-D631-494A-96AF-1CBEC60D480C}" type="parTrans" cxnId="{EC33FB9F-0642-5644-983E-5020325D07B0}">
      <dgm:prSet/>
      <dgm:spPr/>
      <dgm:t>
        <a:bodyPr/>
        <a:lstStyle/>
        <a:p>
          <a:endParaRPr lang="en-US" sz="20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07928FA8-E91E-1142-9B80-02B59541CCFC}" type="sibTrans" cxnId="{EC33FB9F-0642-5644-983E-5020325D07B0}">
      <dgm:prSet/>
      <dgm:spPr/>
      <dgm:t>
        <a:bodyPr/>
        <a:lstStyle/>
        <a:p>
          <a:endParaRPr lang="en-US" sz="20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A14BE4E1-A5FA-EA4F-89C4-7F2EC5571370}">
      <dgm:prSet custT="1"/>
      <dgm:spPr>
        <a:solidFill>
          <a:schemeClr val="bg2">
            <a:lumMod val="20000"/>
            <a:lumOff val="80000"/>
          </a:schemeClr>
        </a:solidFill>
      </dgm:spPr>
      <dgm:t>
        <a:bodyPr lIns="0"/>
        <a:lstStyle/>
        <a:p>
          <a:pPr rtl="0"/>
          <a:r>
            <a:rPr lang="en-US" sz="1400" dirty="0" smtClean="0">
              <a:solidFill>
                <a:srgbClr val="000090"/>
              </a:solidFill>
              <a:latin typeface="Arial Narrow"/>
              <a:cs typeface="Arial Narrow"/>
            </a:rPr>
            <a:t>Detection</a:t>
          </a:r>
          <a:endParaRPr lang="en-US" sz="1400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13585DAD-DC00-C446-9196-FC88C22AF280}" type="parTrans" cxnId="{05725221-C5ED-AA44-B8B4-D3B0982B0FD1}">
      <dgm:prSet/>
      <dgm:spPr/>
      <dgm:t>
        <a:bodyPr/>
        <a:lstStyle/>
        <a:p>
          <a:endParaRPr lang="en-US" sz="20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9204B644-EB1C-A341-A6D3-B1AFDF860FA9}" type="sibTrans" cxnId="{05725221-C5ED-AA44-B8B4-D3B0982B0FD1}">
      <dgm:prSet/>
      <dgm:spPr/>
      <dgm:t>
        <a:bodyPr/>
        <a:lstStyle/>
        <a:p>
          <a:endParaRPr lang="en-US" sz="20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B5ADB5EC-9768-F04B-B631-F8DC2714722F}">
      <dgm:prSet custT="1"/>
      <dgm:spPr>
        <a:solidFill>
          <a:schemeClr val="bg2">
            <a:lumMod val="20000"/>
            <a:lumOff val="80000"/>
          </a:schemeClr>
        </a:solidFill>
      </dgm:spPr>
      <dgm:t>
        <a:bodyPr lIns="0"/>
        <a:lstStyle/>
        <a:p>
          <a:pPr rtl="0"/>
          <a:r>
            <a:rPr lang="en-US" sz="1400" dirty="0" smtClean="0">
              <a:solidFill>
                <a:srgbClr val="000090"/>
              </a:solidFill>
              <a:latin typeface="Arial Narrow"/>
              <a:cs typeface="Arial Narrow"/>
            </a:rPr>
            <a:t>Mitigation</a:t>
          </a:r>
          <a:endParaRPr lang="en-US" sz="1400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1896C5F9-24B5-D240-A0F7-022F907528E2}" type="parTrans" cxnId="{01C6FD70-C27B-3F46-A65C-5ADA36B273F9}">
      <dgm:prSet/>
      <dgm:spPr/>
      <dgm:t>
        <a:bodyPr/>
        <a:lstStyle/>
        <a:p>
          <a:endParaRPr lang="en-US" sz="20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B81D286B-4A42-B941-B10F-3553E5F8F42E}" type="sibTrans" cxnId="{01C6FD70-C27B-3F46-A65C-5ADA36B273F9}">
      <dgm:prSet/>
      <dgm:spPr/>
      <dgm:t>
        <a:bodyPr/>
        <a:lstStyle/>
        <a:p>
          <a:endParaRPr lang="en-US" sz="20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1CFE7125-DC22-BB4F-8898-B035C9EBC702}" type="pres">
      <dgm:prSet presAssocID="{72AE768E-7452-D841-9F85-CBB4BB93300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206133-5865-F242-AEE5-8A5AA0487076}" type="pres">
      <dgm:prSet presAssocID="{BE4ECDC5-4948-F740-A681-3D6CAE2F415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B30350-8A27-D648-84D4-BD971C4FBCA2}" type="pres">
      <dgm:prSet presAssocID="{07928FA8-E91E-1142-9B80-02B59541CCFC}" presName="parTxOnlySpace" presStyleCnt="0"/>
      <dgm:spPr/>
    </dgm:pt>
    <dgm:pt modelId="{C2611212-36EB-2C4B-A122-14C1D597F0F6}" type="pres">
      <dgm:prSet presAssocID="{A14BE4E1-A5FA-EA4F-89C4-7F2EC557137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BCDCD0-A06B-4941-BF9D-388E52106B3E}" type="pres">
      <dgm:prSet presAssocID="{9204B644-EB1C-A341-A6D3-B1AFDF860FA9}" presName="parTxOnlySpace" presStyleCnt="0"/>
      <dgm:spPr/>
    </dgm:pt>
    <dgm:pt modelId="{172E860A-A45C-6D40-9D57-A9A44E1C59B7}" type="pres">
      <dgm:prSet presAssocID="{B5ADB5EC-9768-F04B-B631-F8DC2714722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463477-C1F4-BA4B-8E33-F358FF5F8720}" type="presOf" srcId="{A14BE4E1-A5FA-EA4F-89C4-7F2EC5571370}" destId="{C2611212-36EB-2C4B-A122-14C1D597F0F6}" srcOrd="0" destOrd="0" presId="urn:microsoft.com/office/officeart/2005/8/layout/chevron1"/>
    <dgm:cxn modelId="{01C6FD70-C27B-3F46-A65C-5ADA36B273F9}" srcId="{72AE768E-7452-D841-9F85-CBB4BB93300A}" destId="{B5ADB5EC-9768-F04B-B631-F8DC2714722F}" srcOrd="2" destOrd="0" parTransId="{1896C5F9-24B5-D240-A0F7-022F907528E2}" sibTransId="{B81D286B-4A42-B941-B10F-3553E5F8F42E}"/>
    <dgm:cxn modelId="{2EAC0C2F-F016-DD4F-9BFF-F5F0E76168F6}" type="presOf" srcId="{B5ADB5EC-9768-F04B-B631-F8DC2714722F}" destId="{172E860A-A45C-6D40-9D57-A9A44E1C59B7}" srcOrd="0" destOrd="0" presId="urn:microsoft.com/office/officeart/2005/8/layout/chevron1"/>
    <dgm:cxn modelId="{EC33FB9F-0642-5644-983E-5020325D07B0}" srcId="{72AE768E-7452-D841-9F85-CBB4BB93300A}" destId="{BE4ECDC5-4948-F740-A681-3D6CAE2F415B}" srcOrd="0" destOrd="0" parTransId="{B0DD4482-D631-494A-96AF-1CBEC60D480C}" sibTransId="{07928FA8-E91E-1142-9B80-02B59541CCFC}"/>
    <dgm:cxn modelId="{52EF8A5A-E6D9-3E45-A162-7FDF75ED37D2}" type="presOf" srcId="{72AE768E-7452-D841-9F85-CBB4BB93300A}" destId="{1CFE7125-DC22-BB4F-8898-B035C9EBC702}" srcOrd="0" destOrd="0" presId="urn:microsoft.com/office/officeart/2005/8/layout/chevron1"/>
    <dgm:cxn modelId="{05725221-C5ED-AA44-B8B4-D3B0982B0FD1}" srcId="{72AE768E-7452-D841-9F85-CBB4BB93300A}" destId="{A14BE4E1-A5FA-EA4F-89C4-7F2EC5571370}" srcOrd="1" destOrd="0" parTransId="{13585DAD-DC00-C446-9196-FC88C22AF280}" sibTransId="{9204B644-EB1C-A341-A6D3-B1AFDF860FA9}"/>
    <dgm:cxn modelId="{D2D0762A-8728-F54D-8BCA-83441C91549B}" type="presOf" srcId="{BE4ECDC5-4948-F740-A681-3D6CAE2F415B}" destId="{29206133-5865-F242-AEE5-8A5AA0487076}" srcOrd="0" destOrd="0" presId="urn:microsoft.com/office/officeart/2005/8/layout/chevron1"/>
    <dgm:cxn modelId="{015EB421-375A-0940-8C43-C18D5EF8F226}" type="presParOf" srcId="{1CFE7125-DC22-BB4F-8898-B035C9EBC702}" destId="{29206133-5865-F242-AEE5-8A5AA0487076}" srcOrd="0" destOrd="0" presId="urn:microsoft.com/office/officeart/2005/8/layout/chevron1"/>
    <dgm:cxn modelId="{FA2284FD-41A5-1044-A841-F1104C5958B9}" type="presParOf" srcId="{1CFE7125-DC22-BB4F-8898-B035C9EBC702}" destId="{D1B30350-8A27-D648-84D4-BD971C4FBCA2}" srcOrd="1" destOrd="0" presId="urn:microsoft.com/office/officeart/2005/8/layout/chevron1"/>
    <dgm:cxn modelId="{D5C8B280-2DFA-DD4F-8E51-BC62A84ED798}" type="presParOf" srcId="{1CFE7125-DC22-BB4F-8898-B035C9EBC702}" destId="{C2611212-36EB-2C4B-A122-14C1D597F0F6}" srcOrd="2" destOrd="0" presId="urn:microsoft.com/office/officeart/2005/8/layout/chevron1"/>
    <dgm:cxn modelId="{28379BB2-C068-9745-8613-1E0C517BF0BE}" type="presParOf" srcId="{1CFE7125-DC22-BB4F-8898-B035C9EBC702}" destId="{35BCDCD0-A06B-4941-BF9D-388E52106B3E}" srcOrd="3" destOrd="0" presId="urn:microsoft.com/office/officeart/2005/8/layout/chevron1"/>
    <dgm:cxn modelId="{7F333910-5B17-1449-9C52-AA66810CAEFB}" type="presParOf" srcId="{1CFE7125-DC22-BB4F-8898-B035C9EBC702}" destId="{172E860A-A45C-6D40-9D57-A9A44E1C59B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AE768E-7452-D841-9F85-CBB4BB93300A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4ECDC5-4948-F740-A681-3D6CAE2F415B}">
      <dgm:prSet custT="1"/>
      <dgm:spPr/>
      <dgm:t>
        <a:bodyPr lIns="0"/>
        <a:lstStyle/>
        <a:p>
          <a:pPr rtl="0"/>
          <a:r>
            <a:rPr lang="en-US" sz="1400" dirty="0" smtClean="0">
              <a:solidFill>
                <a:srgbClr val="000090"/>
              </a:solidFill>
              <a:latin typeface="Arial Narrow"/>
              <a:cs typeface="Arial Narrow"/>
            </a:rPr>
            <a:t>Mining</a:t>
          </a:r>
          <a:endParaRPr lang="en-US" sz="1400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B0DD4482-D631-494A-96AF-1CBEC60D480C}" type="parTrans" cxnId="{EC33FB9F-0642-5644-983E-5020325D07B0}">
      <dgm:prSet/>
      <dgm:spPr/>
      <dgm:t>
        <a:bodyPr/>
        <a:lstStyle/>
        <a:p>
          <a:endParaRPr lang="en-US" sz="20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07928FA8-E91E-1142-9B80-02B59541CCFC}" type="sibTrans" cxnId="{EC33FB9F-0642-5644-983E-5020325D07B0}">
      <dgm:prSet/>
      <dgm:spPr/>
      <dgm:t>
        <a:bodyPr/>
        <a:lstStyle/>
        <a:p>
          <a:endParaRPr lang="en-US" sz="20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A14BE4E1-A5FA-EA4F-89C4-7F2EC5571370}">
      <dgm:prSet custT="1"/>
      <dgm:spPr>
        <a:solidFill>
          <a:schemeClr val="bg2">
            <a:lumMod val="20000"/>
            <a:lumOff val="80000"/>
          </a:schemeClr>
        </a:solidFill>
      </dgm:spPr>
      <dgm:t>
        <a:bodyPr lIns="0"/>
        <a:lstStyle/>
        <a:p>
          <a:pPr rtl="0"/>
          <a:r>
            <a:rPr lang="en-US" sz="1400" dirty="0" smtClean="0">
              <a:solidFill>
                <a:srgbClr val="000090"/>
              </a:solidFill>
              <a:latin typeface="Arial Narrow"/>
              <a:cs typeface="Arial Narrow"/>
            </a:rPr>
            <a:t>Detection</a:t>
          </a:r>
          <a:endParaRPr lang="en-US" sz="1400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13585DAD-DC00-C446-9196-FC88C22AF280}" type="parTrans" cxnId="{05725221-C5ED-AA44-B8B4-D3B0982B0FD1}">
      <dgm:prSet/>
      <dgm:spPr/>
      <dgm:t>
        <a:bodyPr/>
        <a:lstStyle/>
        <a:p>
          <a:endParaRPr lang="en-US" sz="20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9204B644-EB1C-A341-A6D3-B1AFDF860FA9}" type="sibTrans" cxnId="{05725221-C5ED-AA44-B8B4-D3B0982B0FD1}">
      <dgm:prSet/>
      <dgm:spPr/>
      <dgm:t>
        <a:bodyPr/>
        <a:lstStyle/>
        <a:p>
          <a:endParaRPr lang="en-US" sz="20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B5ADB5EC-9768-F04B-B631-F8DC2714722F}">
      <dgm:prSet custT="1"/>
      <dgm:spPr>
        <a:solidFill>
          <a:schemeClr val="bg2">
            <a:lumMod val="20000"/>
            <a:lumOff val="80000"/>
          </a:schemeClr>
        </a:solidFill>
      </dgm:spPr>
      <dgm:t>
        <a:bodyPr lIns="0"/>
        <a:lstStyle/>
        <a:p>
          <a:pPr rtl="0"/>
          <a:r>
            <a:rPr lang="en-US" sz="1400" dirty="0" smtClean="0">
              <a:solidFill>
                <a:srgbClr val="000090"/>
              </a:solidFill>
              <a:latin typeface="Arial Narrow"/>
              <a:cs typeface="Arial Narrow"/>
            </a:rPr>
            <a:t>Mitigation</a:t>
          </a:r>
          <a:endParaRPr lang="en-US" sz="1400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1896C5F9-24B5-D240-A0F7-022F907528E2}" type="parTrans" cxnId="{01C6FD70-C27B-3F46-A65C-5ADA36B273F9}">
      <dgm:prSet/>
      <dgm:spPr/>
      <dgm:t>
        <a:bodyPr/>
        <a:lstStyle/>
        <a:p>
          <a:endParaRPr lang="en-US" sz="20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B81D286B-4A42-B941-B10F-3553E5F8F42E}" type="sibTrans" cxnId="{01C6FD70-C27B-3F46-A65C-5ADA36B273F9}">
      <dgm:prSet/>
      <dgm:spPr/>
      <dgm:t>
        <a:bodyPr/>
        <a:lstStyle/>
        <a:p>
          <a:endParaRPr lang="en-US" sz="20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1CFE7125-DC22-BB4F-8898-B035C9EBC702}" type="pres">
      <dgm:prSet presAssocID="{72AE768E-7452-D841-9F85-CBB4BB93300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206133-5865-F242-AEE5-8A5AA0487076}" type="pres">
      <dgm:prSet presAssocID="{BE4ECDC5-4948-F740-A681-3D6CAE2F415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B30350-8A27-D648-84D4-BD971C4FBCA2}" type="pres">
      <dgm:prSet presAssocID="{07928FA8-E91E-1142-9B80-02B59541CCFC}" presName="parTxOnlySpace" presStyleCnt="0"/>
      <dgm:spPr/>
    </dgm:pt>
    <dgm:pt modelId="{C2611212-36EB-2C4B-A122-14C1D597F0F6}" type="pres">
      <dgm:prSet presAssocID="{A14BE4E1-A5FA-EA4F-89C4-7F2EC557137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BCDCD0-A06B-4941-BF9D-388E52106B3E}" type="pres">
      <dgm:prSet presAssocID="{9204B644-EB1C-A341-A6D3-B1AFDF860FA9}" presName="parTxOnlySpace" presStyleCnt="0"/>
      <dgm:spPr/>
    </dgm:pt>
    <dgm:pt modelId="{172E860A-A45C-6D40-9D57-A9A44E1C59B7}" type="pres">
      <dgm:prSet presAssocID="{B5ADB5EC-9768-F04B-B631-F8DC2714722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4F9245-2B4E-9C44-BD7F-FF35FAE76EF3}" type="presOf" srcId="{A14BE4E1-A5FA-EA4F-89C4-7F2EC5571370}" destId="{C2611212-36EB-2C4B-A122-14C1D597F0F6}" srcOrd="0" destOrd="0" presId="urn:microsoft.com/office/officeart/2005/8/layout/chevron1"/>
    <dgm:cxn modelId="{2B98E3FD-90DC-E442-9E83-9B1D913B007D}" type="presOf" srcId="{B5ADB5EC-9768-F04B-B631-F8DC2714722F}" destId="{172E860A-A45C-6D40-9D57-A9A44E1C59B7}" srcOrd="0" destOrd="0" presId="urn:microsoft.com/office/officeart/2005/8/layout/chevron1"/>
    <dgm:cxn modelId="{80C72621-C2EC-654B-A6A4-6E35BB9FC2DB}" type="presOf" srcId="{72AE768E-7452-D841-9F85-CBB4BB93300A}" destId="{1CFE7125-DC22-BB4F-8898-B035C9EBC702}" srcOrd="0" destOrd="0" presId="urn:microsoft.com/office/officeart/2005/8/layout/chevron1"/>
    <dgm:cxn modelId="{603C789B-73D5-7442-8EDE-D363AFAF42A7}" type="presOf" srcId="{BE4ECDC5-4948-F740-A681-3D6CAE2F415B}" destId="{29206133-5865-F242-AEE5-8A5AA0487076}" srcOrd="0" destOrd="0" presId="urn:microsoft.com/office/officeart/2005/8/layout/chevron1"/>
    <dgm:cxn modelId="{01C6FD70-C27B-3F46-A65C-5ADA36B273F9}" srcId="{72AE768E-7452-D841-9F85-CBB4BB93300A}" destId="{B5ADB5EC-9768-F04B-B631-F8DC2714722F}" srcOrd="2" destOrd="0" parTransId="{1896C5F9-24B5-D240-A0F7-022F907528E2}" sibTransId="{B81D286B-4A42-B941-B10F-3553E5F8F42E}"/>
    <dgm:cxn modelId="{05725221-C5ED-AA44-B8B4-D3B0982B0FD1}" srcId="{72AE768E-7452-D841-9F85-CBB4BB93300A}" destId="{A14BE4E1-A5FA-EA4F-89C4-7F2EC5571370}" srcOrd="1" destOrd="0" parTransId="{13585DAD-DC00-C446-9196-FC88C22AF280}" sibTransId="{9204B644-EB1C-A341-A6D3-B1AFDF860FA9}"/>
    <dgm:cxn modelId="{EC33FB9F-0642-5644-983E-5020325D07B0}" srcId="{72AE768E-7452-D841-9F85-CBB4BB93300A}" destId="{BE4ECDC5-4948-F740-A681-3D6CAE2F415B}" srcOrd="0" destOrd="0" parTransId="{B0DD4482-D631-494A-96AF-1CBEC60D480C}" sibTransId="{07928FA8-E91E-1142-9B80-02B59541CCFC}"/>
    <dgm:cxn modelId="{B9488D5D-D778-254E-8D14-AF265CC77FF6}" type="presParOf" srcId="{1CFE7125-DC22-BB4F-8898-B035C9EBC702}" destId="{29206133-5865-F242-AEE5-8A5AA0487076}" srcOrd="0" destOrd="0" presId="urn:microsoft.com/office/officeart/2005/8/layout/chevron1"/>
    <dgm:cxn modelId="{36D80A76-D2C6-874E-86BE-569FF33DFB6F}" type="presParOf" srcId="{1CFE7125-DC22-BB4F-8898-B035C9EBC702}" destId="{D1B30350-8A27-D648-84D4-BD971C4FBCA2}" srcOrd="1" destOrd="0" presId="urn:microsoft.com/office/officeart/2005/8/layout/chevron1"/>
    <dgm:cxn modelId="{7004578D-2BA0-894C-B91D-3FE13AF4DFE3}" type="presParOf" srcId="{1CFE7125-DC22-BB4F-8898-B035C9EBC702}" destId="{C2611212-36EB-2C4B-A122-14C1D597F0F6}" srcOrd="2" destOrd="0" presId="urn:microsoft.com/office/officeart/2005/8/layout/chevron1"/>
    <dgm:cxn modelId="{06DAC16A-FCA9-0943-8732-51C359B80759}" type="presParOf" srcId="{1CFE7125-DC22-BB4F-8898-B035C9EBC702}" destId="{35BCDCD0-A06B-4941-BF9D-388E52106B3E}" srcOrd="3" destOrd="0" presId="urn:microsoft.com/office/officeart/2005/8/layout/chevron1"/>
    <dgm:cxn modelId="{9FAAC5BF-C432-D54C-8012-CC9215D71EE8}" type="presParOf" srcId="{1CFE7125-DC22-BB4F-8898-B035C9EBC702}" destId="{172E860A-A45C-6D40-9D57-A9A44E1C59B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2AE768E-7452-D841-9F85-CBB4BB93300A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4ECDC5-4948-F740-A681-3D6CAE2F415B}">
      <dgm:prSet custT="1"/>
      <dgm:spPr>
        <a:solidFill>
          <a:srgbClr val="DFDFDF"/>
        </a:solidFill>
      </dgm:spPr>
      <dgm:t>
        <a:bodyPr lIns="0"/>
        <a:lstStyle/>
        <a:p>
          <a:pPr rtl="0"/>
          <a:r>
            <a:rPr lang="en-US" sz="1400" smtClean="0">
              <a:solidFill>
                <a:srgbClr val="000090"/>
              </a:solidFill>
              <a:latin typeface="Arial Narrow"/>
              <a:cs typeface="Arial Narrow"/>
            </a:rPr>
            <a:t>Mining</a:t>
          </a:r>
          <a:endParaRPr lang="en-US" sz="14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B0DD4482-D631-494A-96AF-1CBEC60D480C}" type="parTrans" cxnId="{EC33FB9F-0642-5644-983E-5020325D07B0}">
      <dgm:prSet/>
      <dgm:spPr/>
      <dgm:t>
        <a:bodyPr/>
        <a:lstStyle/>
        <a:p>
          <a:endParaRPr lang="en-US" sz="20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07928FA8-E91E-1142-9B80-02B59541CCFC}" type="sibTrans" cxnId="{EC33FB9F-0642-5644-983E-5020325D07B0}">
      <dgm:prSet/>
      <dgm:spPr/>
      <dgm:t>
        <a:bodyPr/>
        <a:lstStyle/>
        <a:p>
          <a:endParaRPr lang="en-US" sz="20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A14BE4E1-A5FA-EA4F-89C4-7F2EC5571370}">
      <dgm:prSet custT="1"/>
      <dgm:spPr/>
      <dgm:t>
        <a:bodyPr lIns="0"/>
        <a:lstStyle/>
        <a:p>
          <a:pPr rtl="0"/>
          <a:r>
            <a:rPr lang="en-US" sz="1400" smtClean="0">
              <a:solidFill>
                <a:srgbClr val="000090"/>
              </a:solidFill>
              <a:latin typeface="Arial Narrow"/>
              <a:cs typeface="Arial Narrow"/>
            </a:rPr>
            <a:t>Detection</a:t>
          </a:r>
          <a:endParaRPr lang="en-US" sz="14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13585DAD-DC00-C446-9196-FC88C22AF280}" type="parTrans" cxnId="{05725221-C5ED-AA44-B8B4-D3B0982B0FD1}">
      <dgm:prSet/>
      <dgm:spPr/>
      <dgm:t>
        <a:bodyPr/>
        <a:lstStyle/>
        <a:p>
          <a:endParaRPr lang="en-US" sz="20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9204B644-EB1C-A341-A6D3-B1AFDF860FA9}" type="sibTrans" cxnId="{05725221-C5ED-AA44-B8B4-D3B0982B0FD1}">
      <dgm:prSet/>
      <dgm:spPr/>
      <dgm:t>
        <a:bodyPr/>
        <a:lstStyle/>
        <a:p>
          <a:endParaRPr lang="en-US" sz="20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B5ADB5EC-9768-F04B-B631-F8DC2714722F}">
      <dgm:prSet custT="1"/>
      <dgm:spPr>
        <a:solidFill>
          <a:srgbClr val="DFDFDF"/>
        </a:solidFill>
      </dgm:spPr>
      <dgm:t>
        <a:bodyPr lIns="0"/>
        <a:lstStyle/>
        <a:p>
          <a:pPr rtl="0"/>
          <a:r>
            <a:rPr lang="en-US" sz="1400" smtClean="0">
              <a:solidFill>
                <a:srgbClr val="000090"/>
              </a:solidFill>
              <a:latin typeface="Arial Narrow"/>
              <a:cs typeface="Arial Narrow"/>
            </a:rPr>
            <a:t>Mitigation</a:t>
          </a:r>
          <a:endParaRPr lang="en-US" sz="14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1896C5F9-24B5-D240-A0F7-022F907528E2}" type="parTrans" cxnId="{01C6FD70-C27B-3F46-A65C-5ADA36B273F9}">
      <dgm:prSet/>
      <dgm:spPr/>
      <dgm:t>
        <a:bodyPr/>
        <a:lstStyle/>
        <a:p>
          <a:endParaRPr lang="en-US" sz="20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B81D286B-4A42-B941-B10F-3553E5F8F42E}" type="sibTrans" cxnId="{01C6FD70-C27B-3F46-A65C-5ADA36B273F9}">
      <dgm:prSet/>
      <dgm:spPr/>
      <dgm:t>
        <a:bodyPr/>
        <a:lstStyle/>
        <a:p>
          <a:endParaRPr lang="en-US" sz="20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1CFE7125-DC22-BB4F-8898-B035C9EBC702}" type="pres">
      <dgm:prSet presAssocID="{72AE768E-7452-D841-9F85-CBB4BB93300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206133-5865-F242-AEE5-8A5AA0487076}" type="pres">
      <dgm:prSet presAssocID="{BE4ECDC5-4948-F740-A681-3D6CAE2F415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B30350-8A27-D648-84D4-BD971C4FBCA2}" type="pres">
      <dgm:prSet presAssocID="{07928FA8-E91E-1142-9B80-02B59541CCFC}" presName="parTxOnlySpace" presStyleCnt="0"/>
      <dgm:spPr/>
    </dgm:pt>
    <dgm:pt modelId="{C2611212-36EB-2C4B-A122-14C1D597F0F6}" type="pres">
      <dgm:prSet presAssocID="{A14BE4E1-A5FA-EA4F-89C4-7F2EC557137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BCDCD0-A06B-4941-BF9D-388E52106B3E}" type="pres">
      <dgm:prSet presAssocID="{9204B644-EB1C-A341-A6D3-B1AFDF860FA9}" presName="parTxOnlySpace" presStyleCnt="0"/>
      <dgm:spPr/>
    </dgm:pt>
    <dgm:pt modelId="{172E860A-A45C-6D40-9D57-A9A44E1C59B7}" type="pres">
      <dgm:prSet presAssocID="{B5ADB5EC-9768-F04B-B631-F8DC2714722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CD810B-8133-0C42-8DA2-34631F28576A}" type="presOf" srcId="{B5ADB5EC-9768-F04B-B631-F8DC2714722F}" destId="{172E860A-A45C-6D40-9D57-A9A44E1C59B7}" srcOrd="0" destOrd="0" presId="urn:microsoft.com/office/officeart/2005/8/layout/chevron1"/>
    <dgm:cxn modelId="{519E4C7A-9F60-3149-95E5-6DC21D33FD44}" type="presOf" srcId="{BE4ECDC5-4948-F740-A681-3D6CAE2F415B}" destId="{29206133-5865-F242-AEE5-8A5AA0487076}" srcOrd="0" destOrd="0" presId="urn:microsoft.com/office/officeart/2005/8/layout/chevron1"/>
    <dgm:cxn modelId="{4DD294AA-152D-8044-BC2E-2429081141AB}" type="presOf" srcId="{A14BE4E1-A5FA-EA4F-89C4-7F2EC5571370}" destId="{C2611212-36EB-2C4B-A122-14C1D597F0F6}" srcOrd="0" destOrd="0" presId="urn:microsoft.com/office/officeart/2005/8/layout/chevron1"/>
    <dgm:cxn modelId="{01C6FD70-C27B-3F46-A65C-5ADA36B273F9}" srcId="{72AE768E-7452-D841-9F85-CBB4BB93300A}" destId="{B5ADB5EC-9768-F04B-B631-F8DC2714722F}" srcOrd="2" destOrd="0" parTransId="{1896C5F9-24B5-D240-A0F7-022F907528E2}" sibTransId="{B81D286B-4A42-B941-B10F-3553E5F8F42E}"/>
    <dgm:cxn modelId="{817DCAE2-B717-CD4D-8F25-F06C65DAC556}" type="presOf" srcId="{72AE768E-7452-D841-9F85-CBB4BB93300A}" destId="{1CFE7125-DC22-BB4F-8898-B035C9EBC702}" srcOrd="0" destOrd="0" presId="urn:microsoft.com/office/officeart/2005/8/layout/chevron1"/>
    <dgm:cxn modelId="{05725221-C5ED-AA44-B8B4-D3B0982B0FD1}" srcId="{72AE768E-7452-D841-9F85-CBB4BB93300A}" destId="{A14BE4E1-A5FA-EA4F-89C4-7F2EC5571370}" srcOrd="1" destOrd="0" parTransId="{13585DAD-DC00-C446-9196-FC88C22AF280}" sibTransId="{9204B644-EB1C-A341-A6D3-B1AFDF860FA9}"/>
    <dgm:cxn modelId="{EC33FB9F-0642-5644-983E-5020325D07B0}" srcId="{72AE768E-7452-D841-9F85-CBB4BB93300A}" destId="{BE4ECDC5-4948-F740-A681-3D6CAE2F415B}" srcOrd="0" destOrd="0" parTransId="{B0DD4482-D631-494A-96AF-1CBEC60D480C}" sibTransId="{07928FA8-E91E-1142-9B80-02B59541CCFC}"/>
    <dgm:cxn modelId="{B9B4F691-3E34-F542-BCBB-B81D88E9D012}" type="presParOf" srcId="{1CFE7125-DC22-BB4F-8898-B035C9EBC702}" destId="{29206133-5865-F242-AEE5-8A5AA0487076}" srcOrd="0" destOrd="0" presId="urn:microsoft.com/office/officeart/2005/8/layout/chevron1"/>
    <dgm:cxn modelId="{BAFE4D65-282C-C342-9E78-A9335CA13D4E}" type="presParOf" srcId="{1CFE7125-DC22-BB4F-8898-B035C9EBC702}" destId="{D1B30350-8A27-D648-84D4-BD971C4FBCA2}" srcOrd="1" destOrd="0" presId="urn:microsoft.com/office/officeart/2005/8/layout/chevron1"/>
    <dgm:cxn modelId="{3BB95E0E-2529-254D-B5A8-EA139BE92B05}" type="presParOf" srcId="{1CFE7125-DC22-BB4F-8898-B035C9EBC702}" destId="{C2611212-36EB-2C4B-A122-14C1D597F0F6}" srcOrd="2" destOrd="0" presId="urn:microsoft.com/office/officeart/2005/8/layout/chevron1"/>
    <dgm:cxn modelId="{73D75CA1-4C6C-954F-B933-AF143E5DD1A2}" type="presParOf" srcId="{1CFE7125-DC22-BB4F-8898-B035C9EBC702}" destId="{35BCDCD0-A06B-4941-BF9D-388E52106B3E}" srcOrd="3" destOrd="0" presId="urn:microsoft.com/office/officeart/2005/8/layout/chevron1"/>
    <dgm:cxn modelId="{97268E27-552B-4D4C-9BBF-54D0E34D08B8}" type="presParOf" srcId="{1CFE7125-DC22-BB4F-8898-B035C9EBC702}" destId="{172E860A-A45C-6D40-9D57-A9A44E1C59B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AC1798-449C-4AB6-8CBA-A21F7BFC4BA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2C4CF7F-F319-437D-AFFD-817E11B6BC50}">
      <dgm:prSet phldrT="[Text]" custT="1"/>
      <dgm:spPr>
        <a:noFill/>
      </dgm:spPr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Structural Patterns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CBF6B326-0CA1-4150-B0B2-F1A4FCAB1F44}" type="parTrans" cxnId="{46B2FA02-6DAE-4824-87E7-2CBD475B08AF}">
      <dgm:prSet custT="1"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38CE74F6-B098-449A-A2DB-D938BB0816C8}" type="sibTrans" cxnId="{46B2FA02-6DAE-4824-87E7-2CBD475B08AF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4E335DDA-DF27-4EB4-B660-5E45178DD713}">
      <dgm:prSet phldrT="[Text]" custT="1"/>
      <dgm:spPr>
        <a:noFill/>
        <a:ln>
          <a:solidFill>
            <a:srgbClr val="FF0000"/>
          </a:solidFill>
        </a:ln>
      </dgm:spPr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Protective Wrapper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E4F6D673-B182-482E-BF13-4F07821663AB}" type="parTrans" cxnId="{9C53E883-9429-46FB-AE1D-BF040FFA4784}">
      <dgm:prSet custT="1"/>
      <dgm:spPr>
        <a:ln>
          <a:solidFill>
            <a:schemeClr val="bg1"/>
          </a:solidFill>
        </a:ln>
      </dgm:spPr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AEE1BB4F-5026-4260-9462-59A763C2F729}" type="sibTrans" cxnId="{9C53E883-9429-46FB-AE1D-BF040FFA4784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C3EA626C-08EE-416D-8B15-C35CA9F07A85}">
      <dgm:prSet phldrT="[Text]" custT="1"/>
      <dgm:spPr>
        <a:noFill/>
      </dgm:spPr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Countermeasure Broker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35CFD589-4A90-4597-838D-03125F22450E}" type="parTrans" cxnId="{B5C350F5-B9DD-4BF6-9680-BD3EA600204E}">
      <dgm:prSet custT="1"/>
      <dgm:spPr>
        <a:ln>
          <a:solidFill>
            <a:schemeClr val="bg1"/>
          </a:solidFill>
        </a:ln>
      </dgm:spPr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718D9431-A771-4C91-8552-5492E83FE13C}" type="sibTrans" cxnId="{B5C350F5-B9DD-4BF6-9680-BD3EA600204E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4BAC3E43-40DE-430C-B252-B238202D25F8}">
      <dgm:prSet phldrT="[Text]" custT="1"/>
      <dgm:spPr>
        <a:noFill/>
        <a:ln>
          <a:solidFill>
            <a:srgbClr val="FF0000"/>
          </a:solidFill>
        </a:ln>
      </dgm:spPr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Agreement-Based Redundancy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D0A3E585-C81D-4710-AC22-08511A6F2777}" type="parTrans" cxnId="{9939FA2A-966F-4895-A1DD-AF596FEC4EEB}">
      <dgm:prSet custT="1"/>
      <dgm:spPr>
        <a:ln>
          <a:solidFill>
            <a:schemeClr val="bg1"/>
          </a:solidFill>
        </a:ln>
      </dgm:spPr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5D3EFFB8-D1AF-43C4-B48C-C2F36544F25B}" type="sibTrans" cxnId="{9939FA2A-966F-4895-A1DD-AF596FEC4EEB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182EB228-AE7A-4487-9A20-73AB2DAA73FD}">
      <dgm:prSet phldrT="[Text]" custT="1"/>
      <dgm:spPr>
        <a:noFill/>
      </dgm:spPr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Implementation Diversity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54C80076-749D-4EAB-9111-BAEA5F408174}" type="parTrans" cxnId="{9D28625C-F788-4C68-A585-650F4196EA21}">
      <dgm:prSet custT="1"/>
      <dgm:spPr>
        <a:ln>
          <a:solidFill>
            <a:schemeClr val="bg1"/>
          </a:solidFill>
        </a:ln>
      </dgm:spPr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B38626C2-8972-472C-95E9-21F894A0E5D3}" type="sibTrans" cxnId="{9D28625C-F788-4C68-A585-650F4196EA21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7FA1147A-22B5-B147-9F0F-04B4A188805E}">
      <dgm:prSet phldrT="[Text]" custT="1"/>
      <dgm:spPr>
        <a:noFill/>
      </dgm:spPr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Aspect Orientation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C70E6601-354A-B948-AE7E-FE3B6CC718B9}" type="parTrans" cxnId="{8F687613-7258-ED4E-9627-8788EBBBF2C6}">
      <dgm:prSet custT="1"/>
      <dgm:spPr>
        <a:ln>
          <a:solidFill>
            <a:schemeClr val="bg1"/>
          </a:solidFill>
        </a:ln>
      </dgm:spPr>
      <dgm:t>
        <a:bodyPr/>
        <a:lstStyle/>
        <a:p>
          <a:endParaRPr lang="en-US" sz="1400"/>
        </a:p>
      </dgm:t>
    </dgm:pt>
    <dgm:pt modelId="{4AC6CC5A-85CB-F741-86E2-EC7757455E4A}" type="sibTrans" cxnId="{8F687613-7258-ED4E-9627-8788EBBBF2C6}">
      <dgm:prSet/>
      <dgm:spPr/>
      <dgm:t>
        <a:bodyPr/>
        <a:lstStyle/>
        <a:p>
          <a:endParaRPr lang="en-US" sz="4800"/>
        </a:p>
      </dgm:t>
    </dgm:pt>
    <dgm:pt modelId="{7D69D97A-24CC-42C8-BFF0-EB9DC59E47D6}" type="pres">
      <dgm:prSet presAssocID="{8FAC1798-449C-4AB6-8CBA-A21F7BFC4BA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92854F-1A0E-CC43-9E4B-00B70B2B8230}" type="pres">
      <dgm:prSet presAssocID="{F2C4CF7F-F319-437D-AFFD-817E11B6BC50}" presName="root1" presStyleCnt="0"/>
      <dgm:spPr/>
      <dgm:t>
        <a:bodyPr/>
        <a:lstStyle/>
        <a:p>
          <a:endParaRPr lang="en-US"/>
        </a:p>
      </dgm:t>
    </dgm:pt>
    <dgm:pt modelId="{A465632D-4B1B-6146-BB95-FDEFB3D99129}" type="pres">
      <dgm:prSet presAssocID="{F2C4CF7F-F319-437D-AFFD-817E11B6BC5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3BA90F-7BDE-0541-A972-EEBBAEA50322}" type="pres">
      <dgm:prSet presAssocID="{F2C4CF7F-F319-437D-AFFD-817E11B6BC50}" presName="level2hierChild" presStyleCnt="0"/>
      <dgm:spPr/>
      <dgm:t>
        <a:bodyPr/>
        <a:lstStyle/>
        <a:p>
          <a:endParaRPr lang="en-US"/>
        </a:p>
      </dgm:t>
    </dgm:pt>
    <dgm:pt modelId="{47963651-15C0-4387-97AF-9083EEE6AEC2}" type="pres">
      <dgm:prSet presAssocID="{E4F6D673-B182-482E-BF13-4F07821663AB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69A59F30-4682-4D31-872F-C75273633410}" type="pres">
      <dgm:prSet presAssocID="{E4F6D673-B182-482E-BF13-4F07821663AB}" presName="connTx" presStyleLbl="parChTrans1D2" presStyleIdx="0" presStyleCnt="5"/>
      <dgm:spPr/>
      <dgm:t>
        <a:bodyPr/>
        <a:lstStyle/>
        <a:p>
          <a:endParaRPr lang="en-US"/>
        </a:p>
      </dgm:t>
    </dgm:pt>
    <dgm:pt modelId="{7EEDB17C-6360-48AF-A32D-9C114BC8B5B5}" type="pres">
      <dgm:prSet presAssocID="{4E335DDA-DF27-4EB4-B660-5E45178DD713}" presName="root2" presStyleCnt="0"/>
      <dgm:spPr/>
      <dgm:t>
        <a:bodyPr/>
        <a:lstStyle/>
        <a:p>
          <a:endParaRPr lang="en-US"/>
        </a:p>
      </dgm:t>
    </dgm:pt>
    <dgm:pt modelId="{E86C9F05-D232-4B4C-972F-89F521BE921A}" type="pres">
      <dgm:prSet presAssocID="{4E335DDA-DF27-4EB4-B660-5E45178DD713}" presName="LevelTwoTextNode" presStyleLbl="node2" presStyleIdx="0" presStyleCnt="5" custScaleX="1145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11EB4B-E1B6-4968-9CB4-EEE8B4E09CAD}" type="pres">
      <dgm:prSet presAssocID="{4E335DDA-DF27-4EB4-B660-5E45178DD713}" presName="level3hierChild" presStyleCnt="0"/>
      <dgm:spPr/>
      <dgm:t>
        <a:bodyPr/>
        <a:lstStyle/>
        <a:p>
          <a:endParaRPr lang="en-US"/>
        </a:p>
      </dgm:t>
    </dgm:pt>
    <dgm:pt modelId="{15EB49E9-52A8-436F-9949-CFAAA1DE40AF}" type="pres">
      <dgm:prSet presAssocID="{D0A3E585-C81D-4710-AC22-08511A6F2777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89392783-55A5-4978-9EDE-62DF360DF503}" type="pres">
      <dgm:prSet presAssocID="{D0A3E585-C81D-4710-AC22-08511A6F2777}" presName="connTx" presStyleLbl="parChTrans1D2" presStyleIdx="1" presStyleCnt="5"/>
      <dgm:spPr/>
      <dgm:t>
        <a:bodyPr/>
        <a:lstStyle/>
        <a:p>
          <a:endParaRPr lang="en-US"/>
        </a:p>
      </dgm:t>
    </dgm:pt>
    <dgm:pt modelId="{3448A5C7-C386-405D-BFE8-0F76A44ACE80}" type="pres">
      <dgm:prSet presAssocID="{4BAC3E43-40DE-430C-B252-B238202D25F8}" presName="root2" presStyleCnt="0"/>
      <dgm:spPr/>
      <dgm:t>
        <a:bodyPr/>
        <a:lstStyle/>
        <a:p>
          <a:endParaRPr lang="en-US"/>
        </a:p>
      </dgm:t>
    </dgm:pt>
    <dgm:pt modelId="{47A2C645-0511-407C-A1D6-81391C53AC4B}" type="pres">
      <dgm:prSet presAssocID="{4BAC3E43-40DE-430C-B252-B238202D25F8}" presName="LevelTwoTextNode" presStyleLbl="node2" presStyleIdx="1" presStyleCnt="5" custScaleX="1145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2223D7-A98C-44E6-B893-AA143DBE5470}" type="pres">
      <dgm:prSet presAssocID="{4BAC3E43-40DE-430C-B252-B238202D25F8}" presName="level3hierChild" presStyleCnt="0"/>
      <dgm:spPr/>
      <dgm:t>
        <a:bodyPr/>
        <a:lstStyle/>
        <a:p>
          <a:endParaRPr lang="en-US"/>
        </a:p>
      </dgm:t>
    </dgm:pt>
    <dgm:pt modelId="{490E4313-5A8F-4DC4-8857-BDFC5B00578C}" type="pres">
      <dgm:prSet presAssocID="{54C80076-749D-4EAB-9111-BAEA5F408174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60262C9F-99DE-4CFF-B410-263CDB785613}" type="pres">
      <dgm:prSet presAssocID="{54C80076-749D-4EAB-9111-BAEA5F408174}" presName="connTx" presStyleLbl="parChTrans1D2" presStyleIdx="2" presStyleCnt="5"/>
      <dgm:spPr/>
      <dgm:t>
        <a:bodyPr/>
        <a:lstStyle/>
        <a:p>
          <a:endParaRPr lang="en-US"/>
        </a:p>
      </dgm:t>
    </dgm:pt>
    <dgm:pt modelId="{C9A72287-64C1-4C5C-8476-4AA1873DC569}" type="pres">
      <dgm:prSet presAssocID="{182EB228-AE7A-4487-9A20-73AB2DAA73FD}" presName="root2" presStyleCnt="0"/>
      <dgm:spPr/>
      <dgm:t>
        <a:bodyPr/>
        <a:lstStyle/>
        <a:p>
          <a:endParaRPr lang="en-US"/>
        </a:p>
      </dgm:t>
    </dgm:pt>
    <dgm:pt modelId="{3F096AE0-170A-4594-B4A9-988F2B093A93}" type="pres">
      <dgm:prSet presAssocID="{182EB228-AE7A-4487-9A20-73AB2DAA73FD}" presName="LevelTwoTextNode" presStyleLbl="node2" presStyleIdx="2" presStyleCnt="5" custScaleX="1145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D21EFE-3557-4262-B677-1F132AD03F35}" type="pres">
      <dgm:prSet presAssocID="{182EB228-AE7A-4487-9A20-73AB2DAA73FD}" presName="level3hierChild" presStyleCnt="0"/>
      <dgm:spPr/>
      <dgm:t>
        <a:bodyPr/>
        <a:lstStyle/>
        <a:p>
          <a:endParaRPr lang="en-US"/>
        </a:p>
      </dgm:t>
    </dgm:pt>
    <dgm:pt modelId="{6BB4ED06-E22A-42C4-876E-755170C10052}" type="pres">
      <dgm:prSet presAssocID="{35CFD589-4A90-4597-838D-03125F22450E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0A0A7DA1-2C3E-4BAD-8EC0-3F7E199E8A23}" type="pres">
      <dgm:prSet presAssocID="{35CFD589-4A90-4597-838D-03125F22450E}" presName="connTx" presStyleLbl="parChTrans1D2" presStyleIdx="3" presStyleCnt="5"/>
      <dgm:spPr/>
      <dgm:t>
        <a:bodyPr/>
        <a:lstStyle/>
        <a:p>
          <a:endParaRPr lang="en-US"/>
        </a:p>
      </dgm:t>
    </dgm:pt>
    <dgm:pt modelId="{F623837D-22EB-493D-90DB-F1982F0C0D5B}" type="pres">
      <dgm:prSet presAssocID="{C3EA626C-08EE-416D-8B15-C35CA9F07A85}" presName="root2" presStyleCnt="0"/>
      <dgm:spPr/>
      <dgm:t>
        <a:bodyPr/>
        <a:lstStyle/>
        <a:p>
          <a:endParaRPr lang="en-US"/>
        </a:p>
      </dgm:t>
    </dgm:pt>
    <dgm:pt modelId="{4A5F9FEB-8A5E-4480-9D85-EED44E33C926}" type="pres">
      <dgm:prSet presAssocID="{C3EA626C-08EE-416D-8B15-C35CA9F07A85}" presName="LevelTwoTextNode" presStyleLbl="node2" presStyleIdx="3" presStyleCnt="5" custScaleX="1145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E32D56-AA54-4AF9-8657-5886C24AE691}" type="pres">
      <dgm:prSet presAssocID="{C3EA626C-08EE-416D-8B15-C35CA9F07A85}" presName="level3hierChild" presStyleCnt="0"/>
      <dgm:spPr/>
      <dgm:t>
        <a:bodyPr/>
        <a:lstStyle/>
        <a:p>
          <a:endParaRPr lang="en-US"/>
        </a:p>
      </dgm:t>
    </dgm:pt>
    <dgm:pt modelId="{8C3E5B46-5D55-CF41-8A89-C823A455B9F3}" type="pres">
      <dgm:prSet presAssocID="{C70E6601-354A-B948-AE7E-FE3B6CC718B9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2231F811-CD17-7D40-9D21-0A77BCA37B84}" type="pres">
      <dgm:prSet presAssocID="{C70E6601-354A-B948-AE7E-FE3B6CC718B9}" presName="connTx" presStyleLbl="parChTrans1D2" presStyleIdx="4" presStyleCnt="5"/>
      <dgm:spPr/>
      <dgm:t>
        <a:bodyPr/>
        <a:lstStyle/>
        <a:p>
          <a:endParaRPr lang="en-US"/>
        </a:p>
      </dgm:t>
    </dgm:pt>
    <dgm:pt modelId="{E722FD1A-3A5C-B845-ABFF-91F92DBB6869}" type="pres">
      <dgm:prSet presAssocID="{7FA1147A-22B5-B147-9F0F-04B4A188805E}" presName="root2" presStyleCnt="0"/>
      <dgm:spPr/>
      <dgm:t>
        <a:bodyPr/>
        <a:lstStyle/>
        <a:p>
          <a:endParaRPr lang="en-US"/>
        </a:p>
      </dgm:t>
    </dgm:pt>
    <dgm:pt modelId="{019C8236-D6DC-1C48-A1AB-386FA6C38B93}" type="pres">
      <dgm:prSet presAssocID="{7FA1147A-22B5-B147-9F0F-04B4A188805E}" presName="LevelTwoTextNode" presStyleLbl="node2" presStyleIdx="4" presStyleCnt="5" custScaleX="1145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A4407C-B49C-6041-8B7C-E2F646AC8FE4}" type="pres">
      <dgm:prSet presAssocID="{7FA1147A-22B5-B147-9F0F-04B4A188805E}" presName="level3hierChild" presStyleCnt="0"/>
      <dgm:spPr/>
      <dgm:t>
        <a:bodyPr/>
        <a:lstStyle/>
        <a:p>
          <a:endParaRPr lang="en-US"/>
        </a:p>
      </dgm:t>
    </dgm:pt>
  </dgm:ptLst>
  <dgm:cxnLst>
    <dgm:cxn modelId="{B5C350F5-B9DD-4BF6-9680-BD3EA600204E}" srcId="{F2C4CF7F-F319-437D-AFFD-817E11B6BC50}" destId="{C3EA626C-08EE-416D-8B15-C35CA9F07A85}" srcOrd="3" destOrd="0" parTransId="{35CFD589-4A90-4597-838D-03125F22450E}" sibTransId="{718D9431-A771-4C91-8552-5492E83FE13C}"/>
    <dgm:cxn modelId="{DD247CCB-73F1-3D43-820F-BECB7D6E4C4B}" type="presOf" srcId="{C70E6601-354A-B948-AE7E-FE3B6CC718B9}" destId="{2231F811-CD17-7D40-9D21-0A77BCA37B84}" srcOrd="1" destOrd="0" presId="urn:microsoft.com/office/officeart/2005/8/layout/hierarchy2"/>
    <dgm:cxn modelId="{46B2FA02-6DAE-4824-87E7-2CBD475B08AF}" srcId="{8FAC1798-449C-4AB6-8CBA-A21F7BFC4BAE}" destId="{F2C4CF7F-F319-437D-AFFD-817E11B6BC50}" srcOrd="0" destOrd="0" parTransId="{CBF6B326-0CA1-4150-B0B2-F1A4FCAB1F44}" sibTransId="{38CE74F6-B098-449A-A2DB-D938BB0816C8}"/>
    <dgm:cxn modelId="{5E05CBE8-6A7B-9645-A5C1-AF4FE890D288}" type="presOf" srcId="{8FAC1798-449C-4AB6-8CBA-A21F7BFC4BAE}" destId="{7D69D97A-24CC-42C8-BFF0-EB9DC59E47D6}" srcOrd="0" destOrd="0" presId="urn:microsoft.com/office/officeart/2005/8/layout/hierarchy2"/>
    <dgm:cxn modelId="{2AFB1FB6-09FF-0A46-A3FC-A25314DFE997}" type="presOf" srcId="{54C80076-749D-4EAB-9111-BAEA5F408174}" destId="{60262C9F-99DE-4CFF-B410-263CDB785613}" srcOrd="1" destOrd="0" presId="urn:microsoft.com/office/officeart/2005/8/layout/hierarchy2"/>
    <dgm:cxn modelId="{9C53E883-9429-46FB-AE1D-BF040FFA4784}" srcId="{F2C4CF7F-F319-437D-AFFD-817E11B6BC50}" destId="{4E335DDA-DF27-4EB4-B660-5E45178DD713}" srcOrd="0" destOrd="0" parTransId="{E4F6D673-B182-482E-BF13-4F07821663AB}" sibTransId="{AEE1BB4F-5026-4260-9462-59A763C2F729}"/>
    <dgm:cxn modelId="{769CB9A3-B0F4-B44D-ABB7-D8F9AB1E6C2E}" type="presOf" srcId="{D0A3E585-C81D-4710-AC22-08511A6F2777}" destId="{15EB49E9-52A8-436F-9949-CFAAA1DE40AF}" srcOrd="0" destOrd="0" presId="urn:microsoft.com/office/officeart/2005/8/layout/hierarchy2"/>
    <dgm:cxn modelId="{95B006B8-1116-1748-A370-2CC1763702CB}" type="presOf" srcId="{35CFD589-4A90-4597-838D-03125F22450E}" destId="{6BB4ED06-E22A-42C4-876E-755170C10052}" srcOrd="0" destOrd="0" presId="urn:microsoft.com/office/officeart/2005/8/layout/hierarchy2"/>
    <dgm:cxn modelId="{9939FA2A-966F-4895-A1DD-AF596FEC4EEB}" srcId="{F2C4CF7F-F319-437D-AFFD-817E11B6BC50}" destId="{4BAC3E43-40DE-430C-B252-B238202D25F8}" srcOrd="1" destOrd="0" parTransId="{D0A3E585-C81D-4710-AC22-08511A6F2777}" sibTransId="{5D3EFFB8-D1AF-43C4-B48C-C2F36544F25B}"/>
    <dgm:cxn modelId="{C276FCA4-DBC7-0D44-86A6-8AB2B6A26551}" type="presOf" srcId="{D0A3E585-C81D-4710-AC22-08511A6F2777}" destId="{89392783-55A5-4978-9EDE-62DF360DF503}" srcOrd="1" destOrd="0" presId="urn:microsoft.com/office/officeart/2005/8/layout/hierarchy2"/>
    <dgm:cxn modelId="{1109418A-E1F0-6745-A04C-C743AB2E49EF}" type="presOf" srcId="{C70E6601-354A-B948-AE7E-FE3B6CC718B9}" destId="{8C3E5B46-5D55-CF41-8A89-C823A455B9F3}" srcOrd="0" destOrd="0" presId="urn:microsoft.com/office/officeart/2005/8/layout/hierarchy2"/>
    <dgm:cxn modelId="{21DD8D40-852C-9F41-B619-5ED2498F3B1F}" type="presOf" srcId="{E4F6D673-B182-482E-BF13-4F07821663AB}" destId="{69A59F30-4682-4D31-872F-C75273633410}" srcOrd="1" destOrd="0" presId="urn:microsoft.com/office/officeart/2005/8/layout/hierarchy2"/>
    <dgm:cxn modelId="{9D28625C-F788-4C68-A585-650F4196EA21}" srcId="{F2C4CF7F-F319-437D-AFFD-817E11B6BC50}" destId="{182EB228-AE7A-4487-9A20-73AB2DAA73FD}" srcOrd="2" destOrd="0" parTransId="{54C80076-749D-4EAB-9111-BAEA5F408174}" sibTransId="{B38626C2-8972-472C-95E9-21F894A0E5D3}"/>
    <dgm:cxn modelId="{D7BC8B84-FCC0-CC4D-A8D4-9FBA643E4024}" type="presOf" srcId="{F2C4CF7F-F319-437D-AFFD-817E11B6BC50}" destId="{A465632D-4B1B-6146-BB95-FDEFB3D99129}" srcOrd="0" destOrd="0" presId="urn:microsoft.com/office/officeart/2005/8/layout/hierarchy2"/>
    <dgm:cxn modelId="{35E348DF-9B1C-7044-A3F6-8A588A02ADED}" type="presOf" srcId="{35CFD589-4A90-4597-838D-03125F22450E}" destId="{0A0A7DA1-2C3E-4BAD-8EC0-3F7E199E8A23}" srcOrd="1" destOrd="0" presId="urn:microsoft.com/office/officeart/2005/8/layout/hierarchy2"/>
    <dgm:cxn modelId="{B6874E8F-4945-A14B-AD6C-D774BABF2985}" type="presOf" srcId="{182EB228-AE7A-4487-9A20-73AB2DAA73FD}" destId="{3F096AE0-170A-4594-B4A9-988F2B093A93}" srcOrd="0" destOrd="0" presId="urn:microsoft.com/office/officeart/2005/8/layout/hierarchy2"/>
    <dgm:cxn modelId="{FC0AEB02-1A56-2C48-A4A0-CA5A87270309}" type="presOf" srcId="{4E335DDA-DF27-4EB4-B660-5E45178DD713}" destId="{E86C9F05-D232-4B4C-972F-89F521BE921A}" srcOrd="0" destOrd="0" presId="urn:microsoft.com/office/officeart/2005/8/layout/hierarchy2"/>
    <dgm:cxn modelId="{F4DD10EA-EC85-5F4B-AA36-05899F736583}" type="presOf" srcId="{E4F6D673-B182-482E-BF13-4F07821663AB}" destId="{47963651-15C0-4387-97AF-9083EEE6AEC2}" srcOrd="0" destOrd="0" presId="urn:microsoft.com/office/officeart/2005/8/layout/hierarchy2"/>
    <dgm:cxn modelId="{9A4C25A6-00FA-4B4E-A4BD-A571A48222D6}" type="presOf" srcId="{4BAC3E43-40DE-430C-B252-B238202D25F8}" destId="{47A2C645-0511-407C-A1D6-81391C53AC4B}" srcOrd="0" destOrd="0" presId="urn:microsoft.com/office/officeart/2005/8/layout/hierarchy2"/>
    <dgm:cxn modelId="{B76C7893-3940-C148-A767-CB7FD007A3E2}" type="presOf" srcId="{54C80076-749D-4EAB-9111-BAEA5F408174}" destId="{490E4313-5A8F-4DC4-8857-BDFC5B00578C}" srcOrd="0" destOrd="0" presId="urn:microsoft.com/office/officeart/2005/8/layout/hierarchy2"/>
    <dgm:cxn modelId="{8E73BE3E-BB2E-1549-95B5-64B723C4835E}" type="presOf" srcId="{7FA1147A-22B5-B147-9F0F-04B4A188805E}" destId="{019C8236-D6DC-1C48-A1AB-386FA6C38B93}" srcOrd="0" destOrd="0" presId="urn:microsoft.com/office/officeart/2005/8/layout/hierarchy2"/>
    <dgm:cxn modelId="{05F40759-9A28-6F4F-8FC7-08CE93394BD5}" type="presOf" srcId="{C3EA626C-08EE-416D-8B15-C35CA9F07A85}" destId="{4A5F9FEB-8A5E-4480-9D85-EED44E33C926}" srcOrd="0" destOrd="0" presId="urn:microsoft.com/office/officeart/2005/8/layout/hierarchy2"/>
    <dgm:cxn modelId="{8F687613-7258-ED4E-9627-8788EBBBF2C6}" srcId="{F2C4CF7F-F319-437D-AFFD-817E11B6BC50}" destId="{7FA1147A-22B5-B147-9F0F-04B4A188805E}" srcOrd="4" destOrd="0" parTransId="{C70E6601-354A-B948-AE7E-FE3B6CC718B9}" sibTransId="{4AC6CC5A-85CB-F741-86E2-EC7757455E4A}"/>
    <dgm:cxn modelId="{19595BFA-F898-7841-B2FB-442800240B69}" type="presParOf" srcId="{7D69D97A-24CC-42C8-BFF0-EB9DC59E47D6}" destId="{C892854F-1A0E-CC43-9E4B-00B70B2B8230}" srcOrd="0" destOrd="0" presId="urn:microsoft.com/office/officeart/2005/8/layout/hierarchy2"/>
    <dgm:cxn modelId="{747CEA0F-2148-7244-A042-8CE759283E2B}" type="presParOf" srcId="{C892854F-1A0E-CC43-9E4B-00B70B2B8230}" destId="{A465632D-4B1B-6146-BB95-FDEFB3D99129}" srcOrd="0" destOrd="0" presId="urn:microsoft.com/office/officeart/2005/8/layout/hierarchy2"/>
    <dgm:cxn modelId="{8214D4E0-04AD-6F49-B79C-117D47472C7D}" type="presParOf" srcId="{C892854F-1A0E-CC43-9E4B-00B70B2B8230}" destId="{223BA90F-7BDE-0541-A972-EEBBAEA50322}" srcOrd="1" destOrd="0" presId="urn:microsoft.com/office/officeart/2005/8/layout/hierarchy2"/>
    <dgm:cxn modelId="{EBC083FB-FF6C-E845-81B5-A560DC2EF17E}" type="presParOf" srcId="{223BA90F-7BDE-0541-A972-EEBBAEA50322}" destId="{47963651-15C0-4387-97AF-9083EEE6AEC2}" srcOrd="0" destOrd="0" presId="urn:microsoft.com/office/officeart/2005/8/layout/hierarchy2"/>
    <dgm:cxn modelId="{FBBC94F9-2233-104C-BA62-AAC9F5E2AEE7}" type="presParOf" srcId="{47963651-15C0-4387-97AF-9083EEE6AEC2}" destId="{69A59F30-4682-4D31-872F-C75273633410}" srcOrd="0" destOrd="0" presId="urn:microsoft.com/office/officeart/2005/8/layout/hierarchy2"/>
    <dgm:cxn modelId="{6D073332-4C9B-4C4A-BCC0-DD4EFDC2D5BE}" type="presParOf" srcId="{223BA90F-7BDE-0541-A972-EEBBAEA50322}" destId="{7EEDB17C-6360-48AF-A32D-9C114BC8B5B5}" srcOrd="1" destOrd="0" presId="urn:microsoft.com/office/officeart/2005/8/layout/hierarchy2"/>
    <dgm:cxn modelId="{16234053-AD21-5541-A145-BB97176D38AA}" type="presParOf" srcId="{7EEDB17C-6360-48AF-A32D-9C114BC8B5B5}" destId="{E86C9F05-D232-4B4C-972F-89F521BE921A}" srcOrd="0" destOrd="0" presId="urn:microsoft.com/office/officeart/2005/8/layout/hierarchy2"/>
    <dgm:cxn modelId="{D994264A-5A43-5A42-A010-1F2F0AB84567}" type="presParOf" srcId="{7EEDB17C-6360-48AF-A32D-9C114BC8B5B5}" destId="{BC11EB4B-E1B6-4968-9CB4-EEE8B4E09CAD}" srcOrd="1" destOrd="0" presId="urn:microsoft.com/office/officeart/2005/8/layout/hierarchy2"/>
    <dgm:cxn modelId="{F6BE2783-6169-C745-853D-584E57CC27DC}" type="presParOf" srcId="{223BA90F-7BDE-0541-A972-EEBBAEA50322}" destId="{15EB49E9-52A8-436F-9949-CFAAA1DE40AF}" srcOrd="2" destOrd="0" presId="urn:microsoft.com/office/officeart/2005/8/layout/hierarchy2"/>
    <dgm:cxn modelId="{FB7EC5CA-123D-DA40-B7FD-E04559645F74}" type="presParOf" srcId="{15EB49E9-52A8-436F-9949-CFAAA1DE40AF}" destId="{89392783-55A5-4978-9EDE-62DF360DF503}" srcOrd="0" destOrd="0" presId="urn:microsoft.com/office/officeart/2005/8/layout/hierarchy2"/>
    <dgm:cxn modelId="{090EDD5B-AAF0-314F-BE2B-39C76F26A58B}" type="presParOf" srcId="{223BA90F-7BDE-0541-A972-EEBBAEA50322}" destId="{3448A5C7-C386-405D-BFE8-0F76A44ACE80}" srcOrd="3" destOrd="0" presId="urn:microsoft.com/office/officeart/2005/8/layout/hierarchy2"/>
    <dgm:cxn modelId="{1F439AFB-3ACE-C249-9926-0B607D227AD7}" type="presParOf" srcId="{3448A5C7-C386-405D-BFE8-0F76A44ACE80}" destId="{47A2C645-0511-407C-A1D6-81391C53AC4B}" srcOrd="0" destOrd="0" presId="urn:microsoft.com/office/officeart/2005/8/layout/hierarchy2"/>
    <dgm:cxn modelId="{3F78805F-3DB7-9A4F-A3A4-A9AB041999D7}" type="presParOf" srcId="{3448A5C7-C386-405D-BFE8-0F76A44ACE80}" destId="{1B2223D7-A98C-44E6-B893-AA143DBE5470}" srcOrd="1" destOrd="0" presId="urn:microsoft.com/office/officeart/2005/8/layout/hierarchy2"/>
    <dgm:cxn modelId="{04B22C3A-3F90-C346-BD9C-DED793C7E8F7}" type="presParOf" srcId="{223BA90F-7BDE-0541-A972-EEBBAEA50322}" destId="{490E4313-5A8F-4DC4-8857-BDFC5B00578C}" srcOrd="4" destOrd="0" presId="urn:microsoft.com/office/officeart/2005/8/layout/hierarchy2"/>
    <dgm:cxn modelId="{E08FD382-5A82-894F-974E-4D7F359C227C}" type="presParOf" srcId="{490E4313-5A8F-4DC4-8857-BDFC5B00578C}" destId="{60262C9F-99DE-4CFF-B410-263CDB785613}" srcOrd="0" destOrd="0" presId="urn:microsoft.com/office/officeart/2005/8/layout/hierarchy2"/>
    <dgm:cxn modelId="{55B47434-0266-BA4B-B602-E3BBC19C1A3F}" type="presParOf" srcId="{223BA90F-7BDE-0541-A972-EEBBAEA50322}" destId="{C9A72287-64C1-4C5C-8476-4AA1873DC569}" srcOrd="5" destOrd="0" presId="urn:microsoft.com/office/officeart/2005/8/layout/hierarchy2"/>
    <dgm:cxn modelId="{2E742034-0973-0C4E-ADD2-EE1D016DB31B}" type="presParOf" srcId="{C9A72287-64C1-4C5C-8476-4AA1873DC569}" destId="{3F096AE0-170A-4594-B4A9-988F2B093A93}" srcOrd="0" destOrd="0" presId="urn:microsoft.com/office/officeart/2005/8/layout/hierarchy2"/>
    <dgm:cxn modelId="{B0D44FF9-B722-FD43-93EA-8C5B0602EB36}" type="presParOf" srcId="{C9A72287-64C1-4C5C-8476-4AA1873DC569}" destId="{94D21EFE-3557-4262-B677-1F132AD03F35}" srcOrd="1" destOrd="0" presId="urn:microsoft.com/office/officeart/2005/8/layout/hierarchy2"/>
    <dgm:cxn modelId="{47A40CCB-DFE2-B44D-AC34-B6195CBC9565}" type="presParOf" srcId="{223BA90F-7BDE-0541-A972-EEBBAEA50322}" destId="{6BB4ED06-E22A-42C4-876E-755170C10052}" srcOrd="6" destOrd="0" presId="urn:microsoft.com/office/officeart/2005/8/layout/hierarchy2"/>
    <dgm:cxn modelId="{B1F5D301-81A2-2045-85C8-6315EFC0432F}" type="presParOf" srcId="{6BB4ED06-E22A-42C4-876E-755170C10052}" destId="{0A0A7DA1-2C3E-4BAD-8EC0-3F7E199E8A23}" srcOrd="0" destOrd="0" presId="urn:microsoft.com/office/officeart/2005/8/layout/hierarchy2"/>
    <dgm:cxn modelId="{3F41A9F3-CF01-CD41-81BD-178203B343BA}" type="presParOf" srcId="{223BA90F-7BDE-0541-A972-EEBBAEA50322}" destId="{F623837D-22EB-493D-90DB-F1982F0C0D5B}" srcOrd="7" destOrd="0" presId="urn:microsoft.com/office/officeart/2005/8/layout/hierarchy2"/>
    <dgm:cxn modelId="{A2C42584-7BAB-F945-A675-E22A67A80AEE}" type="presParOf" srcId="{F623837D-22EB-493D-90DB-F1982F0C0D5B}" destId="{4A5F9FEB-8A5E-4480-9D85-EED44E33C926}" srcOrd="0" destOrd="0" presId="urn:microsoft.com/office/officeart/2005/8/layout/hierarchy2"/>
    <dgm:cxn modelId="{5E719B88-96F8-E344-BCE9-81D1AC65A7AC}" type="presParOf" srcId="{F623837D-22EB-493D-90DB-F1982F0C0D5B}" destId="{B8E32D56-AA54-4AF9-8657-5886C24AE691}" srcOrd="1" destOrd="0" presId="urn:microsoft.com/office/officeart/2005/8/layout/hierarchy2"/>
    <dgm:cxn modelId="{EFCB5946-1962-A944-B0D4-092C24D349CA}" type="presParOf" srcId="{223BA90F-7BDE-0541-A972-EEBBAEA50322}" destId="{8C3E5B46-5D55-CF41-8A89-C823A455B9F3}" srcOrd="8" destOrd="0" presId="urn:microsoft.com/office/officeart/2005/8/layout/hierarchy2"/>
    <dgm:cxn modelId="{38263766-D53E-184C-AE34-2C62D12B3515}" type="presParOf" srcId="{8C3E5B46-5D55-CF41-8A89-C823A455B9F3}" destId="{2231F811-CD17-7D40-9D21-0A77BCA37B84}" srcOrd="0" destOrd="0" presId="urn:microsoft.com/office/officeart/2005/8/layout/hierarchy2"/>
    <dgm:cxn modelId="{BD9C0797-2124-0C40-BFD1-6630E04BE905}" type="presParOf" srcId="{223BA90F-7BDE-0541-A972-EEBBAEA50322}" destId="{E722FD1A-3A5C-B845-ABFF-91F92DBB6869}" srcOrd="9" destOrd="0" presId="urn:microsoft.com/office/officeart/2005/8/layout/hierarchy2"/>
    <dgm:cxn modelId="{12691B7F-7689-0946-BFDC-327B6019DAAE}" type="presParOf" srcId="{E722FD1A-3A5C-B845-ABFF-91F92DBB6869}" destId="{019C8236-D6DC-1C48-A1AB-386FA6C38B93}" srcOrd="0" destOrd="0" presId="urn:microsoft.com/office/officeart/2005/8/layout/hierarchy2"/>
    <dgm:cxn modelId="{E10F69FD-0A60-974F-9FC4-9147EB95B649}" type="presParOf" srcId="{E722FD1A-3A5C-B845-ABFF-91F92DBB6869}" destId="{3BA4407C-B49C-6041-8B7C-E2F646AC8FE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FAC1798-449C-4AB6-8CBA-A21F7BFC4BA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B9731836-1C01-4A72-A8ED-519C5EDE5E31}">
      <dgm:prSet phldrT="[Text]" custT="1"/>
      <dgm:spPr>
        <a:noFill/>
      </dgm:spPr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Behavioral Patterns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5E7605F7-5F04-4639-B732-714A8C524C50}" type="parTrans" cxnId="{64D24802-D481-4E71-8A0C-9D96DC7F4BF5}">
      <dgm:prSet/>
      <dgm:spPr/>
      <dgm:t>
        <a:bodyPr/>
        <a:lstStyle/>
        <a:p>
          <a:endParaRPr lang="en-US" sz="4800"/>
        </a:p>
      </dgm:t>
    </dgm:pt>
    <dgm:pt modelId="{E294530F-FC55-41B0-8A7F-423BF4EC072A}" type="sibTrans" cxnId="{64D24802-D481-4E71-8A0C-9D96DC7F4BF5}">
      <dgm:prSet/>
      <dgm:spPr/>
      <dgm:t>
        <a:bodyPr/>
        <a:lstStyle/>
        <a:p>
          <a:endParaRPr lang="en-US" sz="4800"/>
        </a:p>
      </dgm:t>
    </dgm:pt>
    <dgm:pt modelId="{A971EAA3-3D70-4EFC-A4D0-DA7BB2214528}">
      <dgm:prSet phldrT="[Text]" custT="1"/>
      <dgm:spPr>
        <a:noFill/>
      </dgm:spPr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Protective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Recomposition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FC87713C-679A-4314-83B2-FA5605405AC3}" type="parTrans" cxnId="{7F21CDE7-3340-454F-AE5A-810A4977A40A}">
      <dgm:prSet custT="1"/>
      <dgm:spPr>
        <a:ln>
          <a:solidFill>
            <a:schemeClr val="bg1"/>
          </a:solidFill>
        </a:ln>
      </dgm:spPr>
      <dgm:t>
        <a:bodyPr/>
        <a:lstStyle/>
        <a:p>
          <a:endParaRPr lang="en-US" sz="1400"/>
        </a:p>
      </dgm:t>
    </dgm:pt>
    <dgm:pt modelId="{C048C806-D381-4359-B0F6-98B2E7284D31}" type="sibTrans" cxnId="{7F21CDE7-3340-454F-AE5A-810A4977A40A}">
      <dgm:prSet/>
      <dgm:spPr/>
      <dgm:t>
        <a:bodyPr/>
        <a:lstStyle/>
        <a:p>
          <a:endParaRPr lang="en-US" sz="4800"/>
        </a:p>
      </dgm:t>
    </dgm:pt>
    <dgm:pt modelId="{629114FA-88C2-4775-9E56-B77FA76E2734}">
      <dgm:prSet phldrT="[Text]" custT="1"/>
      <dgm:spPr>
        <a:noFill/>
      </dgm:spPr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Attack Containment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BB0E4F73-00C9-42E6-A94A-86227CFBF22A}" type="parTrans" cxnId="{45693A2E-052D-4D40-A53F-96288C1FEF7D}">
      <dgm:prSet custT="1"/>
      <dgm:spPr>
        <a:ln>
          <a:solidFill>
            <a:schemeClr val="bg1"/>
          </a:solidFill>
        </a:ln>
      </dgm:spPr>
      <dgm:t>
        <a:bodyPr/>
        <a:lstStyle/>
        <a:p>
          <a:endParaRPr lang="en-US" sz="1200"/>
        </a:p>
      </dgm:t>
    </dgm:pt>
    <dgm:pt modelId="{57D6DED4-F3EC-4C29-B935-32C4DCE60CFF}" type="sibTrans" cxnId="{45693A2E-052D-4D40-A53F-96288C1FEF7D}">
      <dgm:prSet/>
      <dgm:spPr/>
      <dgm:t>
        <a:bodyPr/>
        <a:lstStyle/>
        <a:p>
          <a:endParaRPr lang="en-US" sz="4800"/>
        </a:p>
      </dgm:t>
    </dgm:pt>
    <dgm:pt modelId="{C885633C-0092-FB46-8CE4-899337997672}">
      <dgm:prSet phldrT="[Text]" custT="1"/>
      <dgm:spPr>
        <a:noFill/>
        <a:ln>
          <a:solidFill>
            <a:srgbClr val="FF0000"/>
          </a:solidFill>
        </a:ln>
      </dgm:spPr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Software Rejuvenation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59053206-463A-8B48-96DF-481E1CED6B4E}" type="parTrans" cxnId="{E1992ACF-C812-7A46-B7CA-C349D813B890}">
      <dgm:prSet custT="1"/>
      <dgm:spPr>
        <a:ln>
          <a:solidFill>
            <a:schemeClr val="bg1"/>
          </a:solidFill>
        </a:ln>
      </dgm:spPr>
      <dgm:t>
        <a:bodyPr/>
        <a:lstStyle/>
        <a:p>
          <a:endParaRPr lang="en-US" sz="1200"/>
        </a:p>
      </dgm:t>
    </dgm:pt>
    <dgm:pt modelId="{C45F4482-9894-3442-A6EE-99D26DC23D02}" type="sibTrans" cxnId="{E1992ACF-C812-7A46-B7CA-C349D813B890}">
      <dgm:prSet/>
      <dgm:spPr/>
      <dgm:t>
        <a:bodyPr/>
        <a:lstStyle/>
        <a:p>
          <a:endParaRPr lang="en-US" sz="4800"/>
        </a:p>
      </dgm:t>
    </dgm:pt>
    <dgm:pt modelId="{2487C0F5-5013-9143-993D-783E953E604E}">
      <dgm:prSet phldrT="[Text]" custT="1"/>
      <dgm:spPr>
        <a:noFill/>
      </dgm:spPr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Reconfiguration on Reflex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2A2B69D4-60DA-4043-BCFA-268E247167DF}" type="parTrans" cxnId="{A165D285-E9F2-034B-A088-BD632A8B8CCE}">
      <dgm:prSet custT="1"/>
      <dgm:spPr>
        <a:ln>
          <a:solidFill>
            <a:schemeClr val="bg1"/>
          </a:solidFill>
        </a:ln>
      </dgm:spPr>
      <dgm:t>
        <a:bodyPr/>
        <a:lstStyle/>
        <a:p>
          <a:endParaRPr lang="en-US" sz="1200"/>
        </a:p>
      </dgm:t>
    </dgm:pt>
    <dgm:pt modelId="{EE968FEA-A118-0F43-BB72-EDB872CCAE23}" type="sibTrans" cxnId="{A165D285-E9F2-034B-A088-BD632A8B8CCE}">
      <dgm:prSet/>
      <dgm:spPr/>
      <dgm:t>
        <a:bodyPr/>
        <a:lstStyle/>
        <a:p>
          <a:endParaRPr lang="en-US" sz="4800"/>
        </a:p>
      </dgm:t>
    </dgm:pt>
    <dgm:pt modelId="{8467929C-8151-D145-8F18-BEE5EB29A91D}">
      <dgm:prSet phldrT="[Text]" custT="1"/>
      <dgm:spPr>
        <a:noFill/>
      </dgm:spPr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Artificial Immunization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4A5F48BC-07A3-7D4A-94B9-096996D13723}" type="parTrans" cxnId="{71284BE8-2A73-1843-B772-ADCF3C2CA83D}">
      <dgm:prSet custT="1"/>
      <dgm:spPr>
        <a:ln>
          <a:solidFill>
            <a:schemeClr val="bg1"/>
          </a:solidFill>
        </a:ln>
      </dgm:spPr>
      <dgm:t>
        <a:bodyPr/>
        <a:lstStyle/>
        <a:p>
          <a:endParaRPr lang="en-US" sz="1400"/>
        </a:p>
      </dgm:t>
    </dgm:pt>
    <dgm:pt modelId="{7929DEAF-123C-F34A-B92C-F7A2B6FB6482}" type="sibTrans" cxnId="{71284BE8-2A73-1843-B772-ADCF3C2CA83D}">
      <dgm:prSet/>
      <dgm:spPr/>
      <dgm:t>
        <a:bodyPr/>
        <a:lstStyle/>
        <a:p>
          <a:endParaRPr lang="en-US" sz="4800"/>
        </a:p>
      </dgm:t>
    </dgm:pt>
    <dgm:pt modelId="{7D69D97A-24CC-42C8-BFF0-EB9DC59E47D6}" type="pres">
      <dgm:prSet presAssocID="{8FAC1798-449C-4AB6-8CBA-A21F7BFC4BA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201C1C-3B23-6E44-AC5E-3D33FF147AA1}" type="pres">
      <dgm:prSet presAssocID="{B9731836-1C01-4A72-A8ED-519C5EDE5E31}" presName="root1" presStyleCnt="0"/>
      <dgm:spPr/>
      <dgm:t>
        <a:bodyPr/>
        <a:lstStyle/>
        <a:p>
          <a:endParaRPr lang="en-US"/>
        </a:p>
      </dgm:t>
    </dgm:pt>
    <dgm:pt modelId="{C535B829-5186-1E46-A7EC-DA546E6E8F8B}" type="pres">
      <dgm:prSet presAssocID="{B9731836-1C01-4A72-A8ED-519C5EDE5E3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C25A4E-F893-3D40-9EE1-489C4197DA84}" type="pres">
      <dgm:prSet presAssocID="{B9731836-1C01-4A72-A8ED-519C5EDE5E31}" presName="level2hierChild" presStyleCnt="0"/>
      <dgm:spPr/>
      <dgm:t>
        <a:bodyPr/>
        <a:lstStyle/>
        <a:p>
          <a:endParaRPr lang="en-US"/>
        </a:p>
      </dgm:t>
    </dgm:pt>
    <dgm:pt modelId="{468FA30E-99A5-4F6C-B84C-45D70E2A01AE}" type="pres">
      <dgm:prSet presAssocID="{FC87713C-679A-4314-83B2-FA5605405AC3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17034D73-F771-4E76-BE60-E1E21ED6BE3E}" type="pres">
      <dgm:prSet presAssocID="{FC87713C-679A-4314-83B2-FA5605405AC3}" presName="connTx" presStyleLbl="parChTrans1D2" presStyleIdx="0" presStyleCnt="5"/>
      <dgm:spPr/>
      <dgm:t>
        <a:bodyPr/>
        <a:lstStyle/>
        <a:p>
          <a:endParaRPr lang="en-US"/>
        </a:p>
      </dgm:t>
    </dgm:pt>
    <dgm:pt modelId="{22F791FF-B06E-4AF4-B457-AC96FB150D54}" type="pres">
      <dgm:prSet presAssocID="{A971EAA3-3D70-4EFC-A4D0-DA7BB2214528}" presName="root2" presStyleCnt="0"/>
      <dgm:spPr/>
      <dgm:t>
        <a:bodyPr/>
        <a:lstStyle/>
        <a:p>
          <a:endParaRPr lang="en-US"/>
        </a:p>
      </dgm:t>
    </dgm:pt>
    <dgm:pt modelId="{460D2C09-1F01-4CC4-97EF-874DBBA49409}" type="pres">
      <dgm:prSet presAssocID="{A971EAA3-3D70-4EFC-A4D0-DA7BB2214528}" presName="LevelTwoTextNode" presStyleLbl="node2" presStyleIdx="0" presStyleCnt="5" custScaleX="1253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306BC6-6C64-4849-B495-F5560119DAEA}" type="pres">
      <dgm:prSet presAssocID="{A971EAA3-3D70-4EFC-A4D0-DA7BB2214528}" presName="level3hierChild" presStyleCnt="0"/>
      <dgm:spPr/>
      <dgm:t>
        <a:bodyPr/>
        <a:lstStyle/>
        <a:p>
          <a:endParaRPr lang="en-US"/>
        </a:p>
      </dgm:t>
    </dgm:pt>
    <dgm:pt modelId="{9A8430D4-958A-4120-ACDA-902880630404}" type="pres">
      <dgm:prSet presAssocID="{BB0E4F73-00C9-42E6-A94A-86227CFBF22A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44FB599A-48B5-43D5-9D12-28C7928E52E6}" type="pres">
      <dgm:prSet presAssocID="{BB0E4F73-00C9-42E6-A94A-86227CFBF22A}" presName="connTx" presStyleLbl="parChTrans1D2" presStyleIdx="1" presStyleCnt="5"/>
      <dgm:spPr/>
      <dgm:t>
        <a:bodyPr/>
        <a:lstStyle/>
        <a:p>
          <a:endParaRPr lang="en-US"/>
        </a:p>
      </dgm:t>
    </dgm:pt>
    <dgm:pt modelId="{8BABEFD6-4DC8-4137-9B38-347776CEE749}" type="pres">
      <dgm:prSet presAssocID="{629114FA-88C2-4775-9E56-B77FA76E2734}" presName="root2" presStyleCnt="0"/>
      <dgm:spPr/>
      <dgm:t>
        <a:bodyPr/>
        <a:lstStyle/>
        <a:p>
          <a:endParaRPr lang="en-US"/>
        </a:p>
      </dgm:t>
    </dgm:pt>
    <dgm:pt modelId="{DE4A697B-3CF2-4958-8515-11168F43C25A}" type="pres">
      <dgm:prSet presAssocID="{629114FA-88C2-4775-9E56-B77FA76E2734}" presName="LevelTwoTextNode" presStyleLbl="node2" presStyleIdx="1" presStyleCnt="5" custScaleX="1253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03D024-A9D6-442E-A7F8-A9CCF940A84F}" type="pres">
      <dgm:prSet presAssocID="{629114FA-88C2-4775-9E56-B77FA76E2734}" presName="level3hierChild" presStyleCnt="0"/>
      <dgm:spPr/>
      <dgm:t>
        <a:bodyPr/>
        <a:lstStyle/>
        <a:p>
          <a:endParaRPr lang="en-US"/>
        </a:p>
      </dgm:t>
    </dgm:pt>
    <dgm:pt modelId="{1F43BCD1-F612-F347-B2E0-858B8E4BBF0A}" type="pres">
      <dgm:prSet presAssocID="{59053206-463A-8B48-96DF-481E1CED6B4E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D488B246-87EB-B34F-A522-858B11AF05FD}" type="pres">
      <dgm:prSet presAssocID="{59053206-463A-8B48-96DF-481E1CED6B4E}" presName="connTx" presStyleLbl="parChTrans1D2" presStyleIdx="2" presStyleCnt="5"/>
      <dgm:spPr/>
      <dgm:t>
        <a:bodyPr/>
        <a:lstStyle/>
        <a:p>
          <a:endParaRPr lang="en-US"/>
        </a:p>
      </dgm:t>
    </dgm:pt>
    <dgm:pt modelId="{0E7A1F2E-9A1C-9145-8C24-01B8CB3CA31B}" type="pres">
      <dgm:prSet presAssocID="{C885633C-0092-FB46-8CE4-899337997672}" presName="root2" presStyleCnt="0"/>
      <dgm:spPr/>
      <dgm:t>
        <a:bodyPr/>
        <a:lstStyle/>
        <a:p>
          <a:endParaRPr lang="en-US"/>
        </a:p>
      </dgm:t>
    </dgm:pt>
    <dgm:pt modelId="{77269AB9-2F15-0A49-9DC2-873C0716F8EF}" type="pres">
      <dgm:prSet presAssocID="{C885633C-0092-FB46-8CE4-899337997672}" presName="LevelTwoTextNode" presStyleLbl="node2" presStyleIdx="2" presStyleCnt="5" custScaleX="1253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F6E1D6-82C9-5947-AD4E-DAC92B22C988}" type="pres">
      <dgm:prSet presAssocID="{C885633C-0092-FB46-8CE4-899337997672}" presName="level3hierChild" presStyleCnt="0"/>
      <dgm:spPr/>
      <dgm:t>
        <a:bodyPr/>
        <a:lstStyle/>
        <a:p>
          <a:endParaRPr lang="en-US"/>
        </a:p>
      </dgm:t>
    </dgm:pt>
    <dgm:pt modelId="{8793350D-87F2-3741-8A36-0ADBEC42EF75}" type="pres">
      <dgm:prSet presAssocID="{2A2B69D4-60DA-4043-BCFA-268E247167DF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38329A79-4DA5-C84D-A274-ECBF82989A75}" type="pres">
      <dgm:prSet presAssocID="{2A2B69D4-60DA-4043-BCFA-268E247167DF}" presName="connTx" presStyleLbl="parChTrans1D2" presStyleIdx="3" presStyleCnt="5"/>
      <dgm:spPr/>
      <dgm:t>
        <a:bodyPr/>
        <a:lstStyle/>
        <a:p>
          <a:endParaRPr lang="en-US"/>
        </a:p>
      </dgm:t>
    </dgm:pt>
    <dgm:pt modelId="{7110BE8B-C1A5-294F-8325-EF994F3D252A}" type="pres">
      <dgm:prSet presAssocID="{2487C0F5-5013-9143-993D-783E953E604E}" presName="root2" presStyleCnt="0"/>
      <dgm:spPr/>
      <dgm:t>
        <a:bodyPr/>
        <a:lstStyle/>
        <a:p>
          <a:endParaRPr lang="en-US"/>
        </a:p>
      </dgm:t>
    </dgm:pt>
    <dgm:pt modelId="{9C3A28E5-88A1-DD4E-BEA0-F4BF9D715C64}" type="pres">
      <dgm:prSet presAssocID="{2487C0F5-5013-9143-993D-783E953E604E}" presName="LevelTwoTextNode" presStyleLbl="node2" presStyleIdx="3" presStyleCnt="5" custScaleX="1253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37F4D0-A56A-8545-AC4F-FC9E45A1D216}" type="pres">
      <dgm:prSet presAssocID="{2487C0F5-5013-9143-993D-783E953E604E}" presName="level3hierChild" presStyleCnt="0"/>
      <dgm:spPr/>
      <dgm:t>
        <a:bodyPr/>
        <a:lstStyle/>
        <a:p>
          <a:endParaRPr lang="en-US"/>
        </a:p>
      </dgm:t>
    </dgm:pt>
    <dgm:pt modelId="{FA9D9AFB-99E4-0B44-80F1-CEB002049CBA}" type="pres">
      <dgm:prSet presAssocID="{4A5F48BC-07A3-7D4A-94B9-096996D13723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3EC6EF4F-16FB-A140-B406-C0396D31E4D9}" type="pres">
      <dgm:prSet presAssocID="{4A5F48BC-07A3-7D4A-94B9-096996D13723}" presName="connTx" presStyleLbl="parChTrans1D2" presStyleIdx="4" presStyleCnt="5"/>
      <dgm:spPr/>
      <dgm:t>
        <a:bodyPr/>
        <a:lstStyle/>
        <a:p>
          <a:endParaRPr lang="en-US"/>
        </a:p>
      </dgm:t>
    </dgm:pt>
    <dgm:pt modelId="{468B5C9D-00FF-9F41-BD2B-F9EB6F1A4761}" type="pres">
      <dgm:prSet presAssocID="{8467929C-8151-D145-8F18-BEE5EB29A91D}" presName="root2" presStyleCnt="0"/>
      <dgm:spPr/>
      <dgm:t>
        <a:bodyPr/>
        <a:lstStyle/>
        <a:p>
          <a:endParaRPr lang="en-US"/>
        </a:p>
      </dgm:t>
    </dgm:pt>
    <dgm:pt modelId="{F5CD7F0C-EA53-D744-87D5-8A6609F24461}" type="pres">
      <dgm:prSet presAssocID="{8467929C-8151-D145-8F18-BEE5EB29A91D}" presName="LevelTwoTextNode" presStyleLbl="node2" presStyleIdx="4" presStyleCnt="5" custScaleX="1253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65BFF1-C3E8-6543-8A67-9A37D339C647}" type="pres">
      <dgm:prSet presAssocID="{8467929C-8151-D145-8F18-BEE5EB29A91D}" presName="level3hierChild" presStyleCnt="0"/>
      <dgm:spPr/>
      <dgm:t>
        <a:bodyPr/>
        <a:lstStyle/>
        <a:p>
          <a:endParaRPr lang="en-US"/>
        </a:p>
      </dgm:t>
    </dgm:pt>
  </dgm:ptLst>
  <dgm:cxnLst>
    <dgm:cxn modelId="{7D6C56E8-DDD6-1D45-B43E-9DAC5807758F}" type="presOf" srcId="{2487C0F5-5013-9143-993D-783E953E604E}" destId="{9C3A28E5-88A1-DD4E-BEA0-F4BF9D715C64}" srcOrd="0" destOrd="0" presId="urn:microsoft.com/office/officeart/2005/8/layout/hierarchy2"/>
    <dgm:cxn modelId="{AEFAA9D4-B85F-CC48-BF13-FB0DF0EA138D}" type="presOf" srcId="{8FAC1798-449C-4AB6-8CBA-A21F7BFC4BAE}" destId="{7D69D97A-24CC-42C8-BFF0-EB9DC59E47D6}" srcOrd="0" destOrd="0" presId="urn:microsoft.com/office/officeart/2005/8/layout/hierarchy2"/>
    <dgm:cxn modelId="{64D24802-D481-4E71-8A0C-9D96DC7F4BF5}" srcId="{8FAC1798-449C-4AB6-8CBA-A21F7BFC4BAE}" destId="{B9731836-1C01-4A72-A8ED-519C5EDE5E31}" srcOrd="0" destOrd="0" parTransId="{5E7605F7-5F04-4639-B732-714A8C524C50}" sibTransId="{E294530F-FC55-41B0-8A7F-423BF4EC072A}"/>
    <dgm:cxn modelId="{3BFD0797-D162-A142-8AD3-A7526F3E09B5}" type="presOf" srcId="{2A2B69D4-60DA-4043-BCFA-268E247167DF}" destId="{38329A79-4DA5-C84D-A274-ECBF82989A75}" srcOrd="1" destOrd="0" presId="urn:microsoft.com/office/officeart/2005/8/layout/hierarchy2"/>
    <dgm:cxn modelId="{5053D75A-EE3D-AD4D-A7C3-63330250E928}" type="presOf" srcId="{2A2B69D4-60DA-4043-BCFA-268E247167DF}" destId="{8793350D-87F2-3741-8A36-0ADBEC42EF75}" srcOrd="0" destOrd="0" presId="urn:microsoft.com/office/officeart/2005/8/layout/hierarchy2"/>
    <dgm:cxn modelId="{C55A1C78-87F7-6A4A-AE46-BC31FD70E8B3}" type="presOf" srcId="{59053206-463A-8B48-96DF-481E1CED6B4E}" destId="{1F43BCD1-F612-F347-B2E0-858B8E4BBF0A}" srcOrd="0" destOrd="0" presId="urn:microsoft.com/office/officeart/2005/8/layout/hierarchy2"/>
    <dgm:cxn modelId="{5F366DFD-2B28-AF4B-A310-DB095AA0124D}" type="presOf" srcId="{59053206-463A-8B48-96DF-481E1CED6B4E}" destId="{D488B246-87EB-B34F-A522-858B11AF05FD}" srcOrd="1" destOrd="0" presId="urn:microsoft.com/office/officeart/2005/8/layout/hierarchy2"/>
    <dgm:cxn modelId="{55E05170-C283-0B4B-B2E8-47A20269DC3D}" type="presOf" srcId="{FC87713C-679A-4314-83B2-FA5605405AC3}" destId="{17034D73-F771-4E76-BE60-E1E21ED6BE3E}" srcOrd="1" destOrd="0" presId="urn:microsoft.com/office/officeart/2005/8/layout/hierarchy2"/>
    <dgm:cxn modelId="{7F21CDE7-3340-454F-AE5A-810A4977A40A}" srcId="{B9731836-1C01-4A72-A8ED-519C5EDE5E31}" destId="{A971EAA3-3D70-4EFC-A4D0-DA7BB2214528}" srcOrd="0" destOrd="0" parTransId="{FC87713C-679A-4314-83B2-FA5605405AC3}" sibTransId="{C048C806-D381-4359-B0F6-98B2E7284D31}"/>
    <dgm:cxn modelId="{45693A2E-052D-4D40-A53F-96288C1FEF7D}" srcId="{B9731836-1C01-4A72-A8ED-519C5EDE5E31}" destId="{629114FA-88C2-4775-9E56-B77FA76E2734}" srcOrd="1" destOrd="0" parTransId="{BB0E4F73-00C9-42E6-A94A-86227CFBF22A}" sibTransId="{57D6DED4-F3EC-4C29-B935-32C4DCE60CFF}"/>
    <dgm:cxn modelId="{E1992ACF-C812-7A46-B7CA-C349D813B890}" srcId="{B9731836-1C01-4A72-A8ED-519C5EDE5E31}" destId="{C885633C-0092-FB46-8CE4-899337997672}" srcOrd="2" destOrd="0" parTransId="{59053206-463A-8B48-96DF-481E1CED6B4E}" sibTransId="{C45F4482-9894-3442-A6EE-99D26DC23D02}"/>
    <dgm:cxn modelId="{71284BE8-2A73-1843-B772-ADCF3C2CA83D}" srcId="{B9731836-1C01-4A72-A8ED-519C5EDE5E31}" destId="{8467929C-8151-D145-8F18-BEE5EB29A91D}" srcOrd="4" destOrd="0" parTransId="{4A5F48BC-07A3-7D4A-94B9-096996D13723}" sibTransId="{7929DEAF-123C-F34A-B92C-F7A2B6FB6482}"/>
    <dgm:cxn modelId="{9B63F1D2-5467-8C4E-AE3C-BF3913D52D59}" type="presOf" srcId="{4A5F48BC-07A3-7D4A-94B9-096996D13723}" destId="{FA9D9AFB-99E4-0B44-80F1-CEB002049CBA}" srcOrd="0" destOrd="0" presId="urn:microsoft.com/office/officeart/2005/8/layout/hierarchy2"/>
    <dgm:cxn modelId="{944739A3-3254-FA4B-9F9F-D8B67D9198B5}" type="presOf" srcId="{8467929C-8151-D145-8F18-BEE5EB29A91D}" destId="{F5CD7F0C-EA53-D744-87D5-8A6609F24461}" srcOrd="0" destOrd="0" presId="urn:microsoft.com/office/officeart/2005/8/layout/hierarchy2"/>
    <dgm:cxn modelId="{9B2E3E74-5BF6-7C48-80D6-D093538F1F98}" type="presOf" srcId="{FC87713C-679A-4314-83B2-FA5605405AC3}" destId="{468FA30E-99A5-4F6C-B84C-45D70E2A01AE}" srcOrd="0" destOrd="0" presId="urn:microsoft.com/office/officeart/2005/8/layout/hierarchy2"/>
    <dgm:cxn modelId="{235257D6-A3C4-CD47-A1B6-67C4AA115AC0}" type="presOf" srcId="{BB0E4F73-00C9-42E6-A94A-86227CFBF22A}" destId="{44FB599A-48B5-43D5-9D12-28C7928E52E6}" srcOrd="1" destOrd="0" presId="urn:microsoft.com/office/officeart/2005/8/layout/hierarchy2"/>
    <dgm:cxn modelId="{7BCA968D-8015-7844-BF57-DA0928224193}" type="presOf" srcId="{629114FA-88C2-4775-9E56-B77FA76E2734}" destId="{DE4A697B-3CF2-4958-8515-11168F43C25A}" srcOrd="0" destOrd="0" presId="urn:microsoft.com/office/officeart/2005/8/layout/hierarchy2"/>
    <dgm:cxn modelId="{A165D285-E9F2-034B-A088-BD632A8B8CCE}" srcId="{B9731836-1C01-4A72-A8ED-519C5EDE5E31}" destId="{2487C0F5-5013-9143-993D-783E953E604E}" srcOrd="3" destOrd="0" parTransId="{2A2B69D4-60DA-4043-BCFA-268E247167DF}" sibTransId="{EE968FEA-A118-0F43-BB72-EDB872CCAE23}"/>
    <dgm:cxn modelId="{8272BA55-9417-B84E-9D8E-F95E223D284E}" type="presOf" srcId="{B9731836-1C01-4A72-A8ED-519C5EDE5E31}" destId="{C535B829-5186-1E46-A7EC-DA546E6E8F8B}" srcOrd="0" destOrd="0" presId="urn:microsoft.com/office/officeart/2005/8/layout/hierarchy2"/>
    <dgm:cxn modelId="{457742B2-77A2-D045-9DFB-930E6C6D50FE}" type="presOf" srcId="{A971EAA3-3D70-4EFC-A4D0-DA7BB2214528}" destId="{460D2C09-1F01-4CC4-97EF-874DBBA49409}" srcOrd="0" destOrd="0" presId="urn:microsoft.com/office/officeart/2005/8/layout/hierarchy2"/>
    <dgm:cxn modelId="{26E140B8-C71A-3C4C-893C-1E52BE2C9403}" type="presOf" srcId="{C885633C-0092-FB46-8CE4-899337997672}" destId="{77269AB9-2F15-0A49-9DC2-873C0716F8EF}" srcOrd="0" destOrd="0" presId="urn:microsoft.com/office/officeart/2005/8/layout/hierarchy2"/>
    <dgm:cxn modelId="{05766106-3D90-5644-9754-2621E7A0B4E0}" type="presOf" srcId="{4A5F48BC-07A3-7D4A-94B9-096996D13723}" destId="{3EC6EF4F-16FB-A140-B406-C0396D31E4D9}" srcOrd="1" destOrd="0" presId="urn:microsoft.com/office/officeart/2005/8/layout/hierarchy2"/>
    <dgm:cxn modelId="{D3AC6DA2-5107-7241-9222-E2C3C2B632A8}" type="presOf" srcId="{BB0E4F73-00C9-42E6-A94A-86227CFBF22A}" destId="{9A8430D4-958A-4120-ACDA-902880630404}" srcOrd="0" destOrd="0" presId="urn:microsoft.com/office/officeart/2005/8/layout/hierarchy2"/>
    <dgm:cxn modelId="{976ADCE8-7771-E046-867F-074142FDE038}" type="presParOf" srcId="{7D69D97A-24CC-42C8-BFF0-EB9DC59E47D6}" destId="{B1201C1C-3B23-6E44-AC5E-3D33FF147AA1}" srcOrd="0" destOrd="0" presId="urn:microsoft.com/office/officeart/2005/8/layout/hierarchy2"/>
    <dgm:cxn modelId="{33FE4423-6259-F54E-B89D-8D5DE9F89195}" type="presParOf" srcId="{B1201C1C-3B23-6E44-AC5E-3D33FF147AA1}" destId="{C535B829-5186-1E46-A7EC-DA546E6E8F8B}" srcOrd="0" destOrd="0" presId="urn:microsoft.com/office/officeart/2005/8/layout/hierarchy2"/>
    <dgm:cxn modelId="{7A762179-EDC6-2543-8185-A3F529281A99}" type="presParOf" srcId="{B1201C1C-3B23-6E44-AC5E-3D33FF147AA1}" destId="{ECC25A4E-F893-3D40-9EE1-489C4197DA84}" srcOrd="1" destOrd="0" presId="urn:microsoft.com/office/officeart/2005/8/layout/hierarchy2"/>
    <dgm:cxn modelId="{87A1FD52-8294-3045-98F8-9E8F304C79C2}" type="presParOf" srcId="{ECC25A4E-F893-3D40-9EE1-489C4197DA84}" destId="{468FA30E-99A5-4F6C-B84C-45D70E2A01AE}" srcOrd="0" destOrd="0" presId="urn:microsoft.com/office/officeart/2005/8/layout/hierarchy2"/>
    <dgm:cxn modelId="{7B5FDD78-1D9C-3E4F-9842-754397FB3700}" type="presParOf" srcId="{468FA30E-99A5-4F6C-B84C-45D70E2A01AE}" destId="{17034D73-F771-4E76-BE60-E1E21ED6BE3E}" srcOrd="0" destOrd="0" presId="urn:microsoft.com/office/officeart/2005/8/layout/hierarchy2"/>
    <dgm:cxn modelId="{C37F02E6-8873-F94C-A52A-EC6617C14780}" type="presParOf" srcId="{ECC25A4E-F893-3D40-9EE1-489C4197DA84}" destId="{22F791FF-B06E-4AF4-B457-AC96FB150D54}" srcOrd="1" destOrd="0" presId="urn:microsoft.com/office/officeart/2005/8/layout/hierarchy2"/>
    <dgm:cxn modelId="{00B66BFB-C545-4841-816E-0D3FFE2287FE}" type="presParOf" srcId="{22F791FF-B06E-4AF4-B457-AC96FB150D54}" destId="{460D2C09-1F01-4CC4-97EF-874DBBA49409}" srcOrd="0" destOrd="0" presId="urn:microsoft.com/office/officeart/2005/8/layout/hierarchy2"/>
    <dgm:cxn modelId="{CFD5F366-DA9F-8343-8B54-2625561F7532}" type="presParOf" srcId="{22F791FF-B06E-4AF4-B457-AC96FB150D54}" destId="{32306BC6-6C64-4849-B495-F5560119DAEA}" srcOrd="1" destOrd="0" presId="urn:microsoft.com/office/officeart/2005/8/layout/hierarchy2"/>
    <dgm:cxn modelId="{C4B776CE-8754-7F4D-AE3A-AE379155CB6D}" type="presParOf" srcId="{ECC25A4E-F893-3D40-9EE1-489C4197DA84}" destId="{9A8430D4-958A-4120-ACDA-902880630404}" srcOrd="2" destOrd="0" presId="urn:microsoft.com/office/officeart/2005/8/layout/hierarchy2"/>
    <dgm:cxn modelId="{04029E14-C24E-5540-848E-7E7D82B56F87}" type="presParOf" srcId="{9A8430D4-958A-4120-ACDA-902880630404}" destId="{44FB599A-48B5-43D5-9D12-28C7928E52E6}" srcOrd="0" destOrd="0" presId="urn:microsoft.com/office/officeart/2005/8/layout/hierarchy2"/>
    <dgm:cxn modelId="{17B1B28E-86DC-2445-8EBA-C82146488F51}" type="presParOf" srcId="{ECC25A4E-F893-3D40-9EE1-489C4197DA84}" destId="{8BABEFD6-4DC8-4137-9B38-347776CEE749}" srcOrd="3" destOrd="0" presId="urn:microsoft.com/office/officeart/2005/8/layout/hierarchy2"/>
    <dgm:cxn modelId="{07D96713-9B41-3147-9E95-1D55BAC98269}" type="presParOf" srcId="{8BABEFD6-4DC8-4137-9B38-347776CEE749}" destId="{DE4A697B-3CF2-4958-8515-11168F43C25A}" srcOrd="0" destOrd="0" presId="urn:microsoft.com/office/officeart/2005/8/layout/hierarchy2"/>
    <dgm:cxn modelId="{8D60E789-5768-5F49-8DB3-B562715396E1}" type="presParOf" srcId="{8BABEFD6-4DC8-4137-9B38-347776CEE749}" destId="{2D03D024-A9D6-442E-A7F8-A9CCF940A84F}" srcOrd="1" destOrd="0" presId="urn:microsoft.com/office/officeart/2005/8/layout/hierarchy2"/>
    <dgm:cxn modelId="{E517CEB3-AA4D-724B-BD35-FB1E17F26C16}" type="presParOf" srcId="{ECC25A4E-F893-3D40-9EE1-489C4197DA84}" destId="{1F43BCD1-F612-F347-B2E0-858B8E4BBF0A}" srcOrd="4" destOrd="0" presId="urn:microsoft.com/office/officeart/2005/8/layout/hierarchy2"/>
    <dgm:cxn modelId="{D7A2BFBA-FBDE-A04E-958E-F5E5036B5FAA}" type="presParOf" srcId="{1F43BCD1-F612-F347-B2E0-858B8E4BBF0A}" destId="{D488B246-87EB-B34F-A522-858B11AF05FD}" srcOrd="0" destOrd="0" presId="urn:microsoft.com/office/officeart/2005/8/layout/hierarchy2"/>
    <dgm:cxn modelId="{CC032CEA-C9B8-E841-B06B-91A84C10263C}" type="presParOf" srcId="{ECC25A4E-F893-3D40-9EE1-489C4197DA84}" destId="{0E7A1F2E-9A1C-9145-8C24-01B8CB3CA31B}" srcOrd="5" destOrd="0" presId="urn:microsoft.com/office/officeart/2005/8/layout/hierarchy2"/>
    <dgm:cxn modelId="{CE447E65-962D-D441-B269-896FE386D335}" type="presParOf" srcId="{0E7A1F2E-9A1C-9145-8C24-01B8CB3CA31B}" destId="{77269AB9-2F15-0A49-9DC2-873C0716F8EF}" srcOrd="0" destOrd="0" presId="urn:microsoft.com/office/officeart/2005/8/layout/hierarchy2"/>
    <dgm:cxn modelId="{B1DEC477-E061-6648-8097-2CB7D44142C4}" type="presParOf" srcId="{0E7A1F2E-9A1C-9145-8C24-01B8CB3CA31B}" destId="{4DF6E1D6-82C9-5947-AD4E-DAC92B22C988}" srcOrd="1" destOrd="0" presId="urn:microsoft.com/office/officeart/2005/8/layout/hierarchy2"/>
    <dgm:cxn modelId="{46E90185-1C93-334E-A55E-8AFD2B58CB03}" type="presParOf" srcId="{ECC25A4E-F893-3D40-9EE1-489C4197DA84}" destId="{8793350D-87F2-3741-8A36-0ADBEC42EF75}" srcOrd="6" destOrd="0" presId="urn:microsoft.com/office/officeart/2005/8/layout/hierarchy2"/>
    <dgm:cxn modelId="{C58A343F-2491-1F46-B1FA-DECF3343422C}" type="presParOf" srcId="{8793350D-87F2-3741-8A36-0ADBEC42EF75}" destId="{38329A79-4DA5-C84D-A274-ECBF82989A75}" srcOrd="0" destOrd="0" presId="urn:microsoft.com/office/officeart/2005/8/layout/hierarchy2"/>
    <dgm:cxn modelId="{85A9706E-D732-2640-BE8D-854D2624C9AC}" type="presParOf" srcId="{ECC25A4E-F893-3D40-9EE1-489C4197DA84}" destId="{7110BE8B-C1A5-294F-8325-EF994F3D252A}" srcOrd="7" destOrd="0" presId="urn:microsoft.com/office/officeart/2005/8/layout/hierarchy2"/>
    <dgm:cxn modelId="{91FBB863-6E49-524A-A39C-F06324FADE48}" type="presParOf" srcId="{7110BE8B-C1A5-294F-8325-EF994F3D252A}" destId="{9C3A28E5-88A1-DD4E-BEA0-F4BF9D715C64}" srcOrd="0" destOrd="0" presId="urn:microsoft.com/office/officeart/2005/8/layout/hierarchy2"/>
    <dgm:cxn modelId="{CAD6EEA6-61FB-124A-9B11-6318BC1A0030}" type="presParOf" srcId="{7110BE8B-C1A5-294F-8325-EF994F3D252A}" destId="{E237F4D0-A56A-8545-AC4F-FC9E45A1D216}" srcOrd="1" destOrd="0" presId="urn:microsoft.com/office/officeart/2005/8/layout/hierarchy2"/>
    <dgm:cxn modelId="{BD519198-CBC7-B146-B55D-EC18F67339C8}" type="presParOf" srcId="{ECC25A4E-F893-3D40-9EE1-489C4197DA84}" destId="{FA9D9AFB-99E4-0B44-80F1-CEB002049CBA}" srcOrd="8" destOrd="0" presId="urn:microsoft.com/office/officeart/2005/8/layout/hierarchy2"/>
    <dgm:cxn modelId="{A45FA5A4-AA43-F24E-A821-9EF130F00434}" type="presParOf" srcId="{FA9D9AFB-99E4-0B44-80F1-CEB002049CBA}" destId="{3EC6EF4F-16FB-A140-B406-C0396D31E4D9}" srcOrd="0" destOrd="0" presId="urn:microsoft.com/office/officeart/2005/8/layout/hierarchy2"/>
    <dgm:cxn modelId="{60177150-5000-A54E-AEB1-B5C9D2182A79}" type="presParOf" srcId="{ECC25A4E-F893-3D40-9EE1-489C4197DA84}" destId="{468B5C9D-00FF-9F41-BD2B-F9EB6F1A4761}" srcOrd="9" destOrd="0" presId="urn:microsoft.com/office/officeart/2005/8/layout/hierarchy2"/>
    <dgm:cxn modelId="{951BDE3C-38F3-9446-BCE0-7BB6E459F630}" type="presParOf" srcId="{468B5C9D-00FF-9F41-BD2B-F9EB6F1A4761}" destId="{F5CD7F0C-EA53-D744-87D5-8A6609F24461}" srcOrd="0" destOrd="0" presId="urn:microsoft.com/office/officeart/2005/8/layout/hierarchy2"/>
    <dgm:cxn modelId="{2597DCEF-6B4F-B644-ACE4-7A992CC1C52F}" type="presParOf" srcId="{468B5C9D-00FF-9F41-BD2B-F9EB6F1A4761}" destId="{5C65BFF1-C3E8-6543-8A67-9A37D339C64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2AE768E-7452-D841-9F85-CBB4BB93300A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4ECDC5-4948-F740-A681-3D6CAE2F415B}">
      <dgm:prSet custT="1"/>
      <dgm:spPr>
        <a:solidFill>
          <a:srgbClr val="DFDFDF"/>
        </a:solidFill>
      </dgm:spPr>
      <dgm:t>
        <a:bodyPr lIns="0"/>
        <a:lstStyle/>
        <a:p>
          <a:pPr rtl="0"/>
          <a:r>
            <a:rPr lang="en-US" sz="1400" smtClean="0">
              <a:solidFill>
                <a:srgbClr val="000090"/>
              </a:solidFill>
              <a:latin typeface="Arial Narrow"/>
              <a:cs typeface="Arial Narrow"/>
            </a:rPr>
            <a:t>Mining</a:t>
          </a:r>
          <a:endParaRPr lang="en-US" sz="14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B0DD4482-D631-494A-96AF-1CBEC60D480C}" type="parTrans" cxnId="{EC33FB9F-0642-5644-983E-5020325D07B0}">
      <dgm:prSet/>
      <dgm:spPr/>
      <dgm:t>
        <a:bodyPr/>
        <a:lstStyle/>
        <a:p>
          <a:endParaRPr lang="en-US" sz="20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07928FA8-E91E-1142-9B80-02B59541CCFC}" type="sibTrans" cxnId="{EC33FB9F-0642-5644-983E-5020325D07B0}">
      <dgm:prSet/>
      <dgm:spPr/>
      <dgm:t>
        <a:bodyPr/>
        <a:lstStyle/>
        <a:p>
          <a:endParaRPr lang="en-US" sz="20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A14BE4E1-A5FA-EA4F-89C4-7F2EC5571370}">
      <dgm:prSet custT="1"/>
      <dgm:spPr>
        <a:solidFill>
          <a:srgbClr val="DFDFDF"/>
        </a:solidFill>
      </dgm:spPr>
      <dgm:t>
        <a:bodyPr lIns="0"/>
        <a:lstStyle/>
        <a:p>
          <a:pPr rtl="0"/>
          <a:r>
            <a:rPr lang="en-US" sz="1400" smtClean="0">
              <a:solidFill>
                <a:srgbClr val="000090"/>
              </a:solidFill>
              <a:latin typeface="Arial Narrow"/>
              <a:cs typeface="Arial Narrow"/>
            </a:rPr>
            <a:t>Detection</a:t>
          </a:r>
          <a:endParaRPr lang="en-US" sz="14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13585DAD-DC00-C446-9196-FC88C22AF280}" type="parTrans" cxnId="{05725221-C5ED-AA44-B8B4-D3B0982B0FD1}">
      <dgm:prSet/>
      <dgm:spPr/>
      <dgm:t>
        <a:bodyPr/>
        <a:lstStyle/>
        <a:p>
          <a:endParaRPr lang="en-US" sz="20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9204B644-EB1C-A341-A6D3-B1AFDF860FA9}" type="sibTrans" cxnId="{05725221-C5ED-AA44-B8B4-D3B0982B0FD1}">
      <dgm:prSet/>
      <dgm:spPr/>
      <dgm:t>
        <a:bodyPr/>
        <a:lstStyle/>
        <a:p>
          <a:endParaRPr lang="en-US" sz="20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B5ADB5EC-9768-F04B-B631-F8DC2714722F}">
      <dgm:prSet custT="1"/>
      <dgm:spPr/>
      <dgm:t>
        <a:bodyPr lIns="0"/>
        <a:lstStyle/>
        <a:p>
          <a:pPr rtl="0"/>
          <a:r>
            <a:rPr lang="en-US" sz="1400" smtClean="0">
              <a:solidFill>
                <a:srgbClr val="000090"/>
              </a:solidFill>
              <a:latin typeface="Arial Narrow"/>
              <a:cs typeface="Arial Narrow"/>
            </a:rPr>
            <a:t>Mitigation</a:t>
          </a:r>
          <a:endParaRPr lang="en-US" sz="14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1896C5F9-24B5-D240-A0F7-022F907528E2}" type="parTrans" cxnId="{01C6FD70-C27B-3F46-A65C-5ADA36B273F9}">
      <dgm:prSet/>
      <dgm:spPr/>
      <dgm:t>
        <a:bodyPr/>
        <a:lstStyle/>
        <a:p>
          <a:endParaRPr lang="en-US" sz="20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B81D286B-4A42-B941-B10F-3553E5F8F42E}" type="sibTrans" cxnId="{01C6FD70-C27B-3F46-A65C-5ADA36B273F9}">
      <dgm:prSet/>
      <dgm:spPr/>
      <dgm:t>
        <a:bodyPr/>
        <a:lstStyle/>
        <a:p>
          <a:endParaRPr lang="en-US" sz="20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1CFE7125-DC22-BB4F-8898-B035C9EBC702}" type="pres">
      <dgm:prSet presAssocID="{72AE768E-7452-D841-9F85-CBB4BB93300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206133-5865-F242-AEE5-8A5AA0487076}" type="pres">
      <dgm:prSet presAssocID="{BE4ECDC5-4948-F740-A681-3D6CAE2F415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B30350-8A27-D648-84D4-BD971C4FBCA2}" type="pres">
      <dgm:prSet presAssocID="{07928FA8-E91E-1142-9B80-02B59541CCFC}" presName="parTxOnlySpace" presStyleCnt="0"/>
      <dgm:spPr/>
    </dgm:pt>
    <dgm:pt modelId="{C2611212-36EB-2C4B-A122-14C1D597F0F6}" type="pres">
      <dgm:prSet presAssocID="{A14BE4E1-A5FA-EA4F-89C4-7F2EC557137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BCDCD0-A06B-4941-BF9D-388E52106B3E}" type="pres">
      <dgm:prSet presAssocID="{9204B644-EB1C-A341-A6D3-B1AFDF860FA9}" presName="parTxOnlySpace" presStyleCnt="0"/>
      <dgm:spPr/>
    </dgm:pt>
    <dgm:pt modelId="{172E860A-A45C-6D40-9D57-A9A44E1C59B7}" type="pres">
      <dgm:prSet presAssocID="{B5ADB5EC-9768-F04B-B631-F8DC2714722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C6FD70-C27B-3F46-A65C-5ADA36B273F9}" srcId="{72AE768E-7452-D841-9F85-CBB4BB93300A}" destId="{B5ADB5EC-9768-F04B-B631-F8DC2714722F}" srcOrd="2" destOrd="0" parTransId="{1896C5F9-24B5-D240-A0F7-022F907528E2}" sibTransId="{B81D286B-4A42-B941-B10F-3553E5F8F42E}"/>
    <dgm:cxn modelId="{5EFD6F18-4FCF-2946-8702-EFFBE0014376}" type="presOf" srcId="{BE4ECDC5-4948-F740-A681-3D6CAE2F415B}" destId="{29206133-5865-F242-AEE5-8A5AA0487076}" srcOrd="0" destOrd="0" presId="urn:microsoft.com/office/officeart/2005/8/layout/chevron1"/>
    <dgm:cxn modelId="{05725221-C5ED-AA44-B8B4-D3B0982B0FD1}" srcId="{72AE768E-7452-D841-9F85-CBB4BB93300A}" destId="{A14BE4E1-A5FA-EA4F-89C4-7F2EC5571370}" srcOrd="1" destOrd="0" parTransId="{13585DAD-DC00-C446-9196-FC88C22AF280}" sibTransId="{9204B644-EB1C-A341-A6D3-B1AFDF860FA9}"/>
    <dgm:cxn modelId="{CA9269E0-C96E-6942-B0C7-B483269ABFF4}" type="presOf" srcId="{A14BE4E1-A5FA-EA4F-89C4-7F2EC5571370}" destId="{C2611212-36EB-2C4B-A122-14C1D597F0F6}" srcOrd="0" destOrd="0" presId="urn:microsoft.com/office/officeart/2005/8/layout/chevron1"/>
    <dgm:cxn modelId="{99F32E15-487C-BB45-85FB-82BEA4E5000F}" type="presOf" srcId="{72AE768E-7452-D841-9F85-CBB4BB93300A}" destId="{1CFE7125-DC22-BB4F-8898-B035C9EBC702}" srcOrd="0" destOrd="0" presId="urn:microsoft.com/office/officeart/2005/8/layout/chevron1"/>
    <dgm:cxn modelId="{7EF96364-2C27-D04D-A15C-F03EA66C3B27}" type="presOf" srcId="{B5ADB5EC-9768-F04B-B631-F8DC2714722F}" destId="{172E860A-A45C-6D40-9D57-A9A44E1C59B7}" srcOrd="0" destOrd="0" presId="urn:microsoft.com/office/officeart/2005/8/layout/chevron1"/>
    <dgm:cxn modelId="{EC33FB9F-0642-5644-983E-5020325D07B0}" srcId="{72AE768E-7452-D841-9F85-CBB4BB93300A}" destId="{BE4ECDC5-4948-F740-A681-3D6CAE2F415B}" srcOrd="0" destOrd="0" parTransId="{B0DD4482-D631-494A-96AF-1CBEC60D480C}" sibTransId="{07928FA8-E91E-1142-9B80-02B59541CCFC}"/>
    <dgm:cxn modelId="{17EC005A-2A39-C740-A0CF-2505941A3EB7}" type="presParOf" srcId="{1CFE7125-DC22-BB4F-8898-B035C9EBC702}" destId="{29206133-5865-F242-AEE5-8A5AA0487076}" srcOrd="0" destOrd="0" presId="urn:microsoft.com/office/officeart/2005/8/layout/chevron1"/>
    <dgm:cxn modelId="{1F1CD3CB-F1B7-9E4A-BE9D-2C218EC8F43F}" type="presParOf" srcId="{1CFE7125-DC22-BB4F-8898-B035C9EBC702}" destId="{D1B30350-8A27-D648-84D4-BD971C4FBCA2}" srcOrd="1" destOrd="0" presId="urn:microsoft.com/office/officeart/2005/8/layout/chevron1"/>
    <dgm:cxn modelId="{16E71324-DF4A-2E41-8934-CA16054C04B1}" type="presParOf" srcId="{1CFE7125-DC22-BB4F-8898-B035C9EBC702}" destId="{C2611212-36EB-2C4B-A122-14C1D597F0F6}" srcOrd="2" destOrd="0" presId="urn:microsoft.com/office/officeart/2005/8/layout/chevron1"/>
    <dgm:cxn modelId="{07E833C7-4609-4641-81AE-91BDE74CF743}" type="presParOf" srcId="{1CFE7125-DC22-BB4F-8898-B035C9EBC702}" destId="{35BCDCD0-A06B-4941-BF9D-388E52106B3E}" srcOrd="3" destOrd="0" presId="urn:microsoft.com/office/officeart/2005/8/layout/chevron1"/>
    <dgm:cxn modelId="{A6051AAA-4BA8-8540-8BB9-832E22DDEB09}" type="presParOf" srcId="{1CFE7125-DC22-BB4F-8898-B035C9EBC702}" destId="{172E860A-A45C-6D40-9D57-A9A44E1C59B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2AE768E-7452-D841-9F85-CBB4BB93300A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4ECDC5-4948-F740-A681-3D6CAE2F415B}">
      <dgm:prSet custT="1"/>
      <dgm:spPr>
        <a:solidFill>
          <a:srgbClr val="DFDFDF"/>
        </a:solidFill>
      </dgm:spPr>
      <dgm:t>
        <a:bodyPr lIns="0"/>
        <a:lstStyle/>
        <a:p>
          <a:pPr rtl="0"/>
          <a:r>
            <a:rPr lang="en-US" sz="1400" smtClean="0">
              <a:solidFill>
                <a:srgbClr val="000090"/>
              </a:solidFill>
              <a:latin typeface="Arial Narrow"/>
              <a:cs typeface="Arial Narrow"/>
            </a:rPr>
            <a:t>Mining</a:t>
          </a:r>
          <a:endParaRPr lang="en-US" sz="14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B0DD4482-D631-494A-96AF-1CBEC60D480C}" type="parTrans" cxnId="{EC33FB9F-0642-5644-983E-5020325D07B0}">
      <dgm:prSet/>
      <dgm:spPr/>
      <dgm:t>
        <a:bodyPr/>
        <a:lstStyle/>
        <a:p>
          <a:endParaRPr lang="en-US" sz="20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07928FA8-E91E-1142-9B80-02B59541CCFC}" type="sibTrans" cxnId="{EC33FB9F-0642-5644-983E-5020325D07B0}">
      <dgm:prSet/>
      <dgm:spPr/>
      <dgm:t>
        <a:bodyPr/>
        <a:lstStyle/>
        <a:p>
          <a:endParaRPr lang="en-US" sz="20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A14BE4E1-A5FA-EA4F-89C4-7F2EC5571370}">
      <dgm:prSet custT="1"/>
      <dgm:spPr>
        <a:solidFill>
          <a:srgbClr val="DFDFDF"/>
        </a:solidFill>
      </dgm:spPr>
      <dgm:t>
        <a:bodyPr lIns="0"/>
        <a:lstStyle/>
        <a:p>
          <a:pPr rtl="0"/>
          <a:r>
            <a:rPr lang="en-US" sz="1400" smtClean="0">
              <a:solidFill>
                <a:srgbClr val="000090"/>
              </a:solidFill>
              <a:latin typeface="Arial Narrow"/>
              <a:cs typeface="Arial Narrow"/>
            </a:rPr>
            <a:t>Detection</a:t>
          </a:r>
          <a:endParaRPr lang="en-US" sz="14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13585DAD-DC00-C446-9196-FC88C22AF280}" type="parTrans" cxnId="{05725221-C5ED-AA44-B8B4-D3B0982B0FD1}">
      <dgm:prSet/>
      <dgm:spPr/>
      <dgm:t>
        <a:bodyPr/>
        <a:lstStyle/>
        <a:p>
          <a:endParaRPr lang="en-US" sz="20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9204B644-EB1C-A341-A6D3-B1AFDF860FA9}" type="sibTrans" cxnId="{05725221-C5ED-AA44-B8B4-D3B0982B0FD1}">
      <dgm:prSet/>
      <dgm:spPr/>
      <dgm:t>
        <a:bodyPr/>
        <a:lstStyle/>
        <a:p>
          <a:endParaRPr lang="en-US" sz="20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B5ADB5EC-9768-F04B-B631-F8DC2714722F}">
      <dgm:prSet custT="1"/>
      <dgm:spPr/>
      <dgm:t>
        <a:bodyPr lIns="0"/>
        <a:lstStyle/>
        <a:p>
          <a:pPr rtl="0"/>
          <a:r>
            <a:rPr lang="en-US" sz="1400" smtClean="0">
              <a:solidFill>
                <a:srgbClr val="000090"/>
              </a:solidFill>
              <a:latin typeface="Arial Narrow"/>
              <a:cs typeface="Arial Narrow"/>
            </a:rPr>
            <a:t>Mitigation</a:t>
          </a:r>
          <a:endParaRPr lang="en-US" sz="14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1896C5F9-24B5-D240-A0F7-022F907528E2}" type="parTrans" cxnId="{01C6FD70-C27B-3F46-A65C-5ADA36B273F9}">
      <dgm:prSet/>
      <dgm:spPr/>
      <dgm:t>
        <a:bodyPr/>
        <a:lstStyle/>
        <a:p>
          <a:endParaRPr lang="en-US" sz="20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B81D286B-4A42-B941-B10F-3553E5F8F42E}" type="sibTrans" cxnId="{01C6FD70-C27B-3F46-A65C-5ADA36B273F9}">
      <dgm:prSet/>
      <dgm:spPr/>
      <dgm:t>
        <a:bodyPr/>
        <a:lstStyle/>
        <a:p>
          <a:endParaRPr lang="en-US" sz="200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1CFE7125-DC22-BB4F-8898-B035C9EBC702}" type="pres">
      <dgm:prSet presAssocID="{72AE768E-7452-D841-9F85-CBB4BB93300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206133-5865-F242-AEE5-8A5AA0487076}" type="pres">
      <dgm:prSet presAssocID="{BE4ECDC5-4948-F740-A681-3D6CAE2F415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B30350-8A27-D648-84D4-BD971C4FBCA2}" type="pres">
      <dgm:prSet presAssocID="{07928FA8-E91E-1142-9B80-02B59541CCFC}" presName="parTxOnlySpace" presStyleCnt="0"/>
      <dgm:spPr/>
    </dgm:pt>
    <dgm:pt modelId="{C2611212-36EB-2C4B-A122-14C1D597F0F6}" type="pres">
      <dgm:prSet presAssocID="{A14BE4E1-A5FA-EA4F-89C4-7F2EC557137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BCDCD0-A06B-4941-BF9D-388E52106B3E}" type="pres">
      <dgm:prSet presAssocID="{9204B644-EB1C-A341-A6D3-B1AFDF860FA9}" presName="parTxOnlySpace" presStyleCnt="0"/>
      <dgm:spPr/>
    </dgm:pt>
    <dgm:pt modelId="{172E860A-A45C-6D40-9D57-A9A44E1C59B7}" type="pres">
      <dgm:prSet presAssocID="{B5ADB5EC-9768-F04B-B631-F8DC2714722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9A89FB-8DD8-3549-BBCD-C894319E5A1B}" type="presOf" srcId="{B5ADB5EC-9768-F04B-B631-F8DC2714722F}" destId="{172E860A-A45C-6D40-9D57-A9A44E1C59B7}" srcOrd="0" destOrd="0" presId="urn:microsoft.com/office/officeart/2005/8/layout/chevron1"/>
    <dgm:cxn modelId="{29BD87FC-C2EF-FB47-A578-78726FBE490A}" type="presOf" srcId="{BE4ECDC5-4948-F740-A681-3D6CAE2F415B}" destId="{29206133-5865-F242-AEE5-8A5AA0487076}" srcOrd="0" destOrd="0" presId="urn:microsoft.com/office/officeart/2005/8/layout/chevron1"/>
    <dgm:cxn modelId="{01C6FD70-C27B-3F46-A65C-5ADA36B273F9}" srcId="{72AE768E-7452-D841-9F85-CBB4BB93300A}" destId="{B5ADB5EC-9768-F04B-B631-F8DC2714722F}" srcOrd="2" destOrd="0" parTransId="{1896C5F9-24B5-D240-A0F7-022F907528E2}" sibTransId="{B81D286B-4A42-B941-B10F-3553E5F8F42E}"/>
    <dgm:cxn modelId="{1F6C6511-E250-7448-8A0F-AA2A3E71EC83}" type="presOf" srcId="{72AE768E-7452-D841-9F85-CBB4BB93300A}" destId="{1CFE7125-DC22-BB4F-8898-B035C9EBC702}" srcOrd="0" destOrd="0" presId="urn:microsoft.com/office/officeart/2005/8/layout/chevron1"/>
    <dgm:cxn modelId="{05725221-C5ED-AA44-B8B4-D3B0982B0FD1}" srcId="{72AE768E-7452-D841-9F85-CBB4BB93300A}" destId="{A14BE4E1-A5FA-EA4F-89C4-7F2EC5571370}" srcOrd="1" destOrd="0" parTransId="{13585DAD-DC00-C446-9196-FC88C22AF280}" sibTransId="{9204B644-EB1C-A341-A6D3-B1AFDF860FA9}"/>
    <dgm:cxn modelId="{101A77AE-AD8D-8C46-8B25-E68B37197C65}" type="presOf" srcId="{A14BE4E1-A5FA-EA4F-89C4-7F2EC5571370}" destId="{C2611212-36EB-2C4B-A122-14C1D597F0F6}" srcOrd="0" destOrd="0" presId="urn:microsoft.com/office/officeart/2005/8/layout/chevron1"/>
    <dgm:cxn modelId="{EC33FB9F-0642-5644-983E-5020325D07B0}" srcId="{72AE768E-7452-D841-9F85-CBB4BB93300A}" destId="{BE4ECDC5-4948-F740-A681-3D6CAE2F415B}" srcOrd="0" destOrd="0" parTransId="{B0DD4482-D631-494A-96AF-1CBEC60D480C}" sibTransId="{07928FA8-E91E-1142-9B80-02B59541CCFC}"/>
    <dgm:cxn modelId="{56BE616B-E8DB-C243-A41E-BDE0EE36CA32}" type="presParOf" srcId="{1CFE7125-DC22-BB4F-8898-B035C9EBC702}" destId="{29206133-5865-F242-AEE5-8A5AA0487076}" srcOrd="0" destOrd="0" presId="urn:microsoft.com/office/officeart/2005/8/layout/chevron1"/>
    <dgm:cxn modelId="{4646273F-3B93-5F43-A62F-B57D8930DB1E}" type="presParOf" srcId="{1CFE7125-DC22-BB4F-8898-B035C9EBC702}" destId="{D1B30350-8A27-D648-84D4-BD971C4FBCA2}" srcOrd="1" destOrd="0" presId="urn:microsoft.com/office/officeart/2005/8/layout/chevron1"/>
    <dgm:cxn modelId="{38C56512-EF0C-F84E-BB6A-2FB8B92E56D8}" type="presParOf" srcId="{1CFE7125-DC22-BB4F-8898-B035C9EBC702}" destId="{C2611212-36EB-2C4B-A122-14C1D597F0F6}" srcOrd="2" destOrd="0" presId="urn:microsoft.com/office/officeart/2005/8/layout/chevron1"/>
    <dgm:cxn modelId="{66FEAEDD-1AAC-1A41-9B46-014BF72BE14A}" type="presParOf" srcId="{1CFE7125-DC22-BB4F-8898-B035C9EBC702}" destId="{35BCDCD0-A06B-4941-BF9D-388E52106B3E}" srcOrd="3" destOrd="0" presId="urn:microsoft.com/office/officeart/2005/8/layout/chevron1"/>
    <dgm:cxn modelId="{D44758B9-AC5D-E348-ACFE-0E73BD26079F}" type="presParOf" srcId="{1CFE7125-DC22-BB4F-8898-B035C9EBC702}" destId="{172E860A-A45C-6D40-9D57-A9A44E1C59B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06133-5865-F242-AEE5-8A5AA0487076}">
      <dsp:nvSpPr>
        <dsp:cNvPr id="0" name=""/>
        <dsp:cNvSpPr/>
      </dsp:nvSpPr>
      <dsp:spPr>
        <a:xfrm>
          <a:off x="848" y="0"/>
          <a:ext cx="1033536" cy="38100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8669" rIns="18669" bIns="18669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90"/>
              </a:solidFill>
              <a:latin typeface="Arial Narrow"/>
              <a:cs typeface="Arial Narrow"/>
            </a:rPr>
            <a:t>Mining</a:t>
          </a:r>
          <a:endParaRPr lang="en-US" sz="1400" kern="1200" dirty="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191348" y="0"/>
        <a:ext cx="652536" cy="381000"/>
      </dsp:txXfrm>
    </dsp:sp>
    <dsp:sp modelId="{C2611212-36EB-2C4B-A122-14C1D597F0F6}">
      <dsp:nvSpPr>
        <dsp:cNvPr id="0" name=""/>
        <dsp:cNvSpPr/>
      </dsp:nvSpPr>
      <dsp:spPr>
        <a:xfrm>
          <a:off x="931031" y="0"/>
          <a:ext cx="1033536" cy="381000"/>
        </a:xfrm>
        <a:prstGeom prst="chevron">
          <a:avLst/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8669" rIns="18669" bIns="18669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90"/>
              </a:solidFill>
              <a:latin typeface="Arial Narrow"/>
              <a:cs typeface="Arial Narrow"/>
            </a:rPr>
            <a:t>Detection</a:t>
          </a:r>
          <a:endParaRPr lang="en-US" sz="1400" kern="1200" dirty="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1121531" y="0"/>
        <a:ext cx="652536" cy="381000"/>
      </dsp:txXfrm>
    </dsp:sp>
    <dsp:sp modelId="{172E860A-A45C-6D40-9D57-A9A44E1C59B7}">
      <dsp:nvSpPr>
        <dsp:cNvPr id="0" name=""/>
        <dsp:cNvSpPr/>
      </dsp:nvSpPr>
      <dsp:spPr>
        <a:xfrm>
          <a:off x="1861214" y="0"/>
          <a:ext cx="1033536" cy="381000"/>
        </a:xfrm>
        <a:prstGeom prst="chevron">
          <a:avLst/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8669" rIns="18669" bIns="18669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90"/>
              </a:solidFill>
              <a:latin typeface="Arial Narrow"/>
              <a:cs typeface="Arial Narrow"/>
            </a:rPr>
            <a:t>Mitigation</a:t>
          </a:r>
          <a:endParaRPr lang="en-US" sz="1400" kern="1200" dirty="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2051714" y="0"/>
        <a:ext cx="652536" cy="381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06133-5865-F242-AEE5-8A5AA0487076}">
      <dsp:nvSpPr>
        <dsp:cNvPr id="0" name=""/>
        <dsp:cNvSpPr/>
      </dsp:nvSpPr>
      <dsp:spPr>
        <a:xfrm>
          <a:off x="848" y="0"/>
          <a:ext cx="1033536" cy="381000"/>
        </a:xfrm>
        <a:prstGeom prst="chevron">
          <a:avLst/>
        </a:prstGeom>
        <a:solidFill>
          <a:srgbClr val="DFDFD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8669" rIns="18669" bIns="18669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rgbClr val="000090"/>
              </a:solidFill>
              <a:latin typeface="Arial Narrow"/>
              <a:cs typeface="Arial Narrow"/>
            </a:rPr>
            <a:t>Mining</a:t>
          </a:r>
          <a:endParaRPr lang="en-US" sz="1400" kern="120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191348" y="0"/>
        <a:ext cx="652536" cy="381000"/>
      </dsp:txXfrm>
    </dsp:sp>
    <dsp:sp modelId="{C2611212-36EB-2C4B-A122-14C1D597F0F6}">
      <dsp:nvSpPr>
        <dsp:cNvPr id="0" name=""/>
        <dsp:cNvSpPr/>
      </dsp:nvSpPr>
      <dsp:spPr>
        <a:xfrm>
          <a:off x="931031" y="0"/>
          <a:ext cx="1033536" cy="381000"/>
        </a:xfrm>
        <a:prstGeom prst="chevron">
          <a:avLst/>
        </a:prstGeom>
        <a:solidFill>
          <a:srgbClr val="DFDFD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8669" rIns="18669" bIns="18669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rgbClr val="000090"/>
              </a:solidFill>
              <a:latin typeface="Arial Narrow"/>
              <a:cs typeface="Arial Narrow"/>
            </a:rPr>
            <a:t>Detection</a:t>
          </a:r>
          <a:endParaRPr lang="en-US" sz="1400" kern="120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1121531" y="0"/>
        <a:ext cx="652536" cy="381000"/>
      </dsp:txXfrm>
    </dsp:sp>
    <dsp:sp modelId="{172E860A-A45C-6D40-9D57-A9A44E1C59B7}">
      <dsp:nvSpPr>
        <dsp:cNvPr id="0" name=""/>
        <dsp:cNvSpPr/>
      </dsp:nvSpPr>
      <dsp:spPr>
        <a:xfrm>
          <a:off x="1861214" y="0"/>
          <a:ext cx="1033536" cy="38100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8669" rIns="18669" bIns="18669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rgbClr val="000090"/>
              </a:solidFill>
              <a:latin typeface="Arial Narrow"/>
              <a:cs typeface="Arial Narrow"/>
            </a:rPr>
            <a:t>Mitigation</a:t>
          </a:r>
          <a:endParaRPr lang="en-US" sz="1400" kern="120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2051714" y="0"/>
        <a:ext cx="652536" cy="3810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06133-5865-F242-AEE5-8A5AA0487076}">
      <dsp:nvSpPr>
        <dsp:cNvPr id="0" name=""/>
        <dsp:cNvSpPr/>
      </dsp:nvSpPr>
      <dsp:spPr>
        <a:xfrm>
          <a:off x="848" y="0"/>
          <a:ext cx="1033536" cy="381000"/>
        </a:xfrm>
        <a:prstGeom prst="chevron">
          <a:avLst/>
        </a:prstGeom>
        <a:solidFill>
          <a:srgbClr val="DFDFD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8669" rIns="18669" bIns="18669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rgbClr val="000090"/>
              </a:solidFill>
              <a:latin typeface="Arial Narrow"/>
              <a:cs typeface="Arial Narrow"/>
            </a:rPr>
            <a:t>Mining</a:t>
          </a:r>
          <a:endParaRPr lang="en-US" sz="1400" kern="120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191348" y="0"/>
        <a:ext cx="652536" cy="381000"/>
      </dsp:txXfrm>
    </dsp:sp>
    <dsp:sp modelId="{C2611212-36EB-2C4B-A122-14C1D597F0F6}">
      <dsp:nvSpPr>
        <dsp:cNvPr id="0" name=""/>
        <dsp:cNvSpPr/>
      </dsp:nvSpPr>
      <dsp:spPr>
        <a:xfrm>
          <a:off x="931031" y="0"/>
          <a:ext cx="1033536" cy="381000"/>
        </a:xfrm>
        <a:prstGeom prst="chevron">
          <a:avLst/>
        </a:prstGeom>
        <a:solidFill>
          <a:srgbClr val="DFDFD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8669" rIns="18669" bIns="18669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rgbClr val="000090"/>
              </a:solidFill>
              <a:latin typeface="Arial Narrow"/>
              <a:cs typeface="Arial Narrow"/>
            </a:rPr>
            <a:t>Detection</a:t>
          </a:r>
          <a:endParaRPr lang="en-US" sz="1400" kern="120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1121531" y="0"/>
        <a:ext cx="652536" cy="381000"/>
      </dsp:txXfrm>
    </dsp:sp>
    <dsp:sp modelId="{172E860A-A45C-6D40-9D57-A9A44E1C59B7}">
      <dsp:nvSpPr>
        <dsp:cNvPr id="0" name=""/>
        <dsp:cNvSpPr/>
      </dsp:nvSpPr>
      <dsp:spPr>
        <a:xfrm>
          <a:off x="1861214" y="0"/>
          <a:ext cx="1033536" cy="38100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8669" rIns="18669" bIns="18669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rgbClr val="000090"/>
              </a:solidFill>
              <a:latin typeface="Arial Narrow"/>
              <a:cs typeface="Arial Narrow"/>
            </a:rPr>
            <a:t>Mitigation</a:t>
          </a:r>
          <a:endParaRPr lang="en-US" sz="1400" kern="120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2051714" y="0"/>
        <a:ext cx="652536" cy="3810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06133-5865-F242-AEE5-8A5AA0487076}">
      <dsp:nvSpPr>
        <dsp:cNvPr id="0" name=""/>
        <dsp:cNvSpPr/>
      </dsp:nvSpPr>
      <dsp:spPr>
        <a:xfrm>
          <a:off x="848" y="0"/>
          <a:ext cx="1033536" cy="381000"/>
        </a:xfrm>
        <a:prstGeom prst="chevron">
          <a:avLst/>
        </a:prstGeom>
        <a:solidFill>
          <a:srgbClr val="DFDFD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8669" rIns="18669" bIns="18669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rgbClr val="000090"/>
              </a:solidFill>
              <a:latin typeface="Arial Narrow"/>
              <a:cs typeface="Arial Narrow"/>
            </a:rPr>
            <a:t>Mining</a:t>
          </a:r>
          <a:endParaRPr lang="en-US" sz="1400" kern="120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191348" y="0"/>
        <a:ext cx="652536" cy="381000"/>
      </dsp:txXfrm>
    </dsp:sp>
    <dsp:sp modelId="{C2611212-36EB-2C4B-A122-14C1D597F0F6}">
      <dsp:nvSpPr>
        <dsp:cNvPr id="0" name=""/>
        <dsp:cNvSpPr/>
      </dsp:nvSpPr>
      <dsp:spPr>
        <a:xfrm>
          <a:off x="931031" y="0"/>
          <a:ext cx="1033536" cy="381000"/>
        </a:xfrm>
        <a:prstGeom prst="chevron">
          <a:avLst/>
        </a:prstGeom>
        <a:solidFill>
          <a:srgbClr val="DFDFD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8669" rIns="18669" bIns="18669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rgbClr val="000090"/>
              </a:solidFill>
              <a:latin typeface="Arial Narrow"/>
              <a:cs typeface="Arial Narrow"/>
            </a:rPr>
            <a:t>Detection</a:t>
          </a:r>
          <a:endParaRPr lang="en-US" sz="1400" kern="120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1121531" y="0"/>
        <a:ext cx="652536" cy="381000"/>
      </dsp:txXfrm>
    </dsp:sp>
    <dsp:sp modelId="{172E860A-A45C-6D40-9D57-A9A44E1C59B7}">
      <dsp:nvSpPr>
        <dsp:cNvPr id="0" name=""/>
        <dsp:cNvSpPr/>
      </dsp:nvSpPr>
      <dsp:spPr>
        <a:xfrm>
          <a:off x="1861214" y="0"/>
          <a:ext cx="1033536" cy="38100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8669" rIns="18669" bIns="18669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rgbClr val="000090"/>
              </a:solidFill>
              <a:latin typeface="Arial Narrow"/>
              <a:cs typeface="Arial Narrow"/>
            </a:rPr>
            <a:t>Mitigation</a:t>
          </a:r>
          <a:endParaRPr lang="en-US" sz="1400" kern="120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2051714" y="0"/>
        <a:ext cx="652536" cy="3810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06133-5865-F242-AEE5-8A5AA0487076}">
      <dsp:nvSpPr>
        <dsp:cNvPr id="0" name=""/>
        <dsp:cNvSpPr/>
      </dsp:nvSpPr>
      <dsp:spPr>
        <a:xfrm>
          <a:off x="848" y="0"/>
          <a:ext cx="1033536" cy="381000"/>
        </a:xfrm>
        <a:prstGeom prst="chevron">
          <a:avLst/>
        </a:prstGeom>
        <a:solidFill>
          <a:srgbClr val="DFDFD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8669" rIns="18669" bIns="18669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rgbClr val="000090"/>
              </a:solidFill>
              <a:latin typeface="Arial Narrow"/>
              <a:cs typeface="Arial Narrow"/>
            </a:rPr>
            <a:t>Mining</a:t>
          </a:r>
          <a:endParaRPr lang="en-US" sz="1400" kern="120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191348" y="0"/>
        <a:ext cx="652536" cy="381000"/>
      </dsp:txXfrm>
    </dsp:sp>
    <dsp:sp modelId="{C2611212-36EB-2C4B-A122-14C1D597F0F6}">
      <dsp:nvSpPr>
        <dsp:cNvPr id="0" name=""/>
        <dsp:cNvSpPr/>
      </dsp:nvSpPr>
      <dsp:spPr>
        <a:xfrm>
          <a:off x="931031" y="0"/>
          <a:ext cx="1033536" cy="381000"/>
        </a:xfrm>
        <a:prstGeom prst="chevron">
          <a:avLst/>
        </a:prstGeom>
        <a:solidFill>
          <a:srgbClr val="DFDFD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8669" rIns="18669" bIns="18669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rgbClr val="000090"/>
              </a:solidFill>
              <a:latin typeface="Arial Narrow"/>
              <a:cs typeface="Arial Narrow"/>
            </a:rPr>
            <a:t>Detection</a:t>
          </a:r>
          <a:endParaRPr lang="en-US" sz="1400" kern="120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1121531" y="0"/>
        <a:ext cx="652536" cy="381000"/>
      </dsp:txXfrm>
    </dsp:sp>
    <dsp:sp modelId="{172E860A-A45C-6D40-9D57-A9A44E1C59B7}">
      <dsp:nvSpPr>
        <dsp:cNvPr id="0" name=""/>
        <dsp:cNvSpPr/>
      </dsp:nvSpPr>
      <dsp:spPr>
        <a:xfrm>
          <a:off x="1861214" y="0"/>
          <a:ext cx="1033536" cy="38100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8669" rIns="18669" bIns="18669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rgbClr val="000090"/>
              </a:solidFill>
              <a:latin typeface="Arial Narrow"/>
              <a:cs typeface="Arial Narrow"/>
            </a:rPr>
            <a:t>Mitigation</a:t>
          </a:r>
          <a:endParaRPr lang="en-US" sz="1400" kern="120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2051714" y="0"/>
        <a:ext cx="652536" cy="3810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BAB81F-759F-3945-A4A9-BDBF151F6CB7}">
      <dsp:nvSpPr>
        <dsp:cNvPr id="0" name=""/>
        <dsp:cNvSpPr/>
      </dsp:nvSpPr>
      <dsp:spPr>
        <a:xfrm>
          <a:off x="2882991" y="3020547"/>
          <a:ext cx="2387417" cy="238741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Demonstrate holistic, architecture-level self-protection of software systems</a:t>
          </a:r>
          <a:endParaRPr lang="en-US" sz="1900" kern="1200" dirty="0"/>
        </a:p>
      </dsp:txBody>
      <dsp:txXfrm>
        <a:off x="3232620" y="3370176"/>
        <a:ext cx="1688159" cy="1688159"/>
      </dsp:txXfrm>
    </dsp:sp>
    <dsp:sp modelId="{3435A587-C1A9-7D49-9CA9-41C91FA15D69}">
      <dsp:nvSpPr>
        <dsp:cNvPr id="0" name=""/>
        <dsp:cNvSpPr/>
      </dsp:nvSpPr>
      <dsp:spPr>
        <a:xfrm rot="12900000">
          <a:off x="1189169" y="2550630"/>
          <a:ext cx="1994984" cy="68041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96876D-12E2-AF4B-8BF4-82ED66ECB8EB}">
      <dsp:nvSpPr>
        <dsp:cNvPr id="0" name=""/>
        <dsp:cNvSpPr/>
      </dsp:nvSpPr>
      <dsp:spPr>
        <a:xfrm>
          <a:off x="235540" y="1411480"/>
          <a:ext cx="2268046" cy="18144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Use machine learning techniques to “</a:t>
          </a:r>
          <a:r>
            <a:rPr lang="en-US" sz="1800" b="1" kern="1200" dirty="0" smtClean="0"/>
            <a:t>mine</a:t>
          </a:r>
          <a:r>
            <a:rPr lang="en-US" sz="1800" kern="1200" dirty="0" smtClean="0"/>
            <a:t>” an accurate architecture model at runtime</a:t>
          </a:r>
          <a:endParaRPr lang="en-US" sz="1800" kern="1200" dirty="0"/>
        </a:p>
      </dsp:txBody>
      <dsp:txXfrm>
        <a:off x="288683" y="1464623"/>
        <a:ext cx="2161760" cy="1708151"/>
      </dsp:txXfrm>
    </dsp:sp>
    <dsp:sp modelId="{100A929C-18C5-BB47-A250-551501344010}">
      <dsp:nvSpPr>
        <dsp:cNvPr id="0" name=""/>
        <dsp:cNvSpPr/>
      </dsp:nvSpPr>
      <dsp:spPr>
        <a:xfrm rot="16200000">
          <a:off x="3079207" y="1566738"/>
          <a:ext cx="1994984" cy="68041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48E69B-AAB5-D04D-A018-6214E6369CCF}">
      <dsp:nvSpPr>
        <dsp:cNvPr id="0" name=""/>
        <dsp:cNvSpPr/>
      </dsp:nvSpPr>
      <dsp:spPr>
        <a:xfrm>
          <a:off x="2942676" y="2234"/>
          <a:ext cx="2268046" cy="18144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Develop an autonomic framework that applies the mined architecture model to </a:t>
          </a:r>
          <a:r>
            <a:rPr lang="en-US" sz="1800" b="1" kern="1200" dirty="0" smtClean="0"/>
            <a:t>detect</a:t>
          </a:r>
          <a:r>
            <a:rPr lang="en-US" sz="1800" kern="1200" dirty="0" smtClean="0"/>
            <a:t> security threats</a:t>
          </a:r>
          <a:endParaRPr lang="en-US" sz="1800" kern="1200" dirty="0"/>
        </a:p>
      </dsp:txBody>
      <dsp:txXfrm>
        <a:off x="2995819" y="55377"/>
        <a:ext cx="2161760" cy="1708151"/>
      </dsp:txXfrm>
    </dsp:sp>
    <dsp:sp modelId="{FCA18249-02A1-C64D-8A5D-3A7D8E38FFB8}">
      <dsp:nvSpPr>
        <dsp:cNvPr id="0" name=""/>
        <dsp:cNvSpPr/>
      </dsp:nvSpPr>
      <dsp:spPr>
        <a:xfrm rot="19500000">
          <a:off x="4969246" y="2550630"/>
          <a:ext cx="1994984" cy="68041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059875-2BB1-B447-94A2-DEFEB7B13FE7}">
      <dsp:nvSpPr>
        <dsp:cNvPr id="0" name=""/>
        <dsp:cNvSpPr/>
      </dsp:nvSpPr>
      <dsp:spPr>
        <a:xfrm>
          <a:off x="5649812" y="1411480"/>
          <a:ext cx="2268046" cy="18144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Develop repeatable architecture-aware strategies and tactics to </a:t>
          </a:r>
          <a:r>
            <a:rPr lang="en-US" sz="1800" b="1" kern="1200" dirty="0" smtClean="0"/>
            <a:t>mitigate</a:t>
          </a:r>
          <a:r>
            <a:rPr lang="en-US" sz="1800" kern="1200" dirty="0" smtClean="0"/>
            <a:t> security threats</a:t>
          </a:r>
          <a:endParaRPr lang="en-US" sz="1800" kern="1200" dirty="0"/>
        </a:p>
      </dsp:txBody>
      <dsp:txXfrm>
        <a:off x="5702955" y="1464623"/>
        <a:ext cx="2161760" cy="17081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06133-5865-F242-AEE5-8A5AA0487076}">
      <dsp:nvSpPr>
        <dsp:cNvPr id="0" name=""/>
        <dsp:cNvSpPr/>
      </dsp:nvSpPr>
      <dsp:spPr>
        <a:xfrm>
          <a:off x="848" y="0"/>
          <a:ext cx="1033536" cy="38100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8669" rIns="18669" bIns="18669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90"/>
              </a:solidFill>
              <a:latin typeface="Arial Narrow"/>
              <a:cs typeface="Arial Narrow"/>
            </a:rPr>
            <a:t>Mining</a:t>
          </a:r>
          <a:endParaRPr lang="en-US" sz="1400" kern="1200" dirty="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191348" y="0"/>
        <a:ext cx="652536" cy="381000"/>
      </dsp:txXfrm>
    </dsp:sp>
    <dsp:sp modelId="{C2611212-36EB-2C4B-A122-14C1D597F0F6}">
      <dsp:nvSpPr>
        <dsp:cNvPr id="0" name=""/>
        <dsp:cNvSpPr/>
      </dsp:nvSpPr>
      <dsp:spPr>
        <a:xfrm>
          <a:off x="931031" y="0"/>
          <a:ext cx="1033536" cy="381000"/>
        </a:xfrm>
        <a:prstGeom prst="chevron">
          <a:avLst/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8669" rIns="18669" bIns="18669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90"/>
              </a:solidFill>
              <a:latin typeface="Arial Narrow"/>
              <a:cs typeface="Arial Narrow"/>
            </a:rPr>
            <a:t>Detection</a:t>
          </a:r>
          <a:endParaRPr lang="en-US" sz="1400" kern="1200" dirty="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1121531" y="0"/>
        <a:ext cx="652536" cy="381000"/>
      </dsp:txXfrm>
    </dsp:sp>
    <dsp:sp modelId="{172E860A-A45C-6D40-9D57-A9A44E1C59B7}">
      <dsp:nvSpPr>
        <dsp:cNvPr id="0" name=""/>
        <dsp:cNvSpPr/>
      </dsp:nvSpPr>
      <dsp:spPr>
        <a:xfrm>
          <a:off x="1861214" y="0"/>
          <a:ext cx="1033536" cy="381000"/>
        </a:xfrm>
        <a:prstGeom prst="chevron">
          <a:avLst/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8669" rIns="18669" bIns="18669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90"/>
              </a:solidFill>
              <a:latin typeface="Arial Narrow"/>
              <a:cs typeface="Arial Narrow"/>
            </a:rPr>
            <a:t>Mitigation</a:t>
          </a:r>
          <a:endParaRPr lang="en-US" sz="1400" kern="1200" dirty="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2051714" y="0"/>
        <a:ext cx="652536" cy="381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06133-5865-F242-AEE5-8A5AA0487076}">
      <dsp:nvSpPr>
        <dsp:cNvPr id="0" name=""/>
        <dsp:cNvSpPr/>
      </dsp:nvSpPr>
      <dsp:spPr>
        <a:xfrm>
          <a:off x="848" y="0"/>
          <a:ext cx="1033536" cy="38100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8669" rIns="18669" bIns="18669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90"/>
              </a:solidFill>
              <a:latin typeface="Arial Narrow"/>
              <a:cs typeface="Arial Narrow"/>
            </a:rPr>
            <a:t>Mining</a:t>
          </a:r>
          <a:endParaRPr lang="en-US" sz="1400" kern="1200" dirty="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191348" y="0"/>
        <a:ext cx="652536" cy="381000"/>
      </dsp:txXfrm>
    </dsp:sp>
    <dsp:sp modelId="{C2611212-36EB-2C4B-A122-14C1D597F0F6}">
      <dsp:nvSpPr>
        <dsp:cNvPr id="0" name=""/>
        <dsp:cNvSpPr/>
      </dsp:nvSpPr>
      <dsp:spPr>
        <a:xfrm>
          <a:off x="931031" y="0"/>
          <a:ext cx="1033536" cy="381000"/>
        </a:xfrm>
        <a:prstGeom prst="chevron">
          <a:avLst/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8669" rIns="18669" bIns="18669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90"/>
              </a:solidFill>
              <a:latin typeface="Arial Narrow"/>
              <a:cs typeface="Arial Narrow"/>
            </a:rPr>
            <a:t>Detection</a:t>
          </a:r>
          <a:endParaRPr lang="en-US" sz="1400" kern="1200" dirty="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1121531" y="0"/>
        <a:ext cx="652536" cy="381000"/>
      </dsp:txXfrm>
    </dsp:sp>
    <dsp:sp modelId="{172E860A-A45C-6D40-9D57-A9A44E1C59B7}">
      <dsp:nvSpPr>
        <dsp:cNvPr id="0" name=""/>
        <dsp:cNvSpPr/>
      </dsp:nvSpPr>
      <dsp:spPr>
        <a:xfrm>
          <a:off x="1861214" y="0"/>
          <a:ext cx="1033536" cy="381000"/>
        </a:xfrm>
        <a:prstGeom prst="chevron">
          <a:avLst/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8669" rIns="18669" bIns="18669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90"/>
              </a:solidFill>
              <a:latin typeface="Arial Narrow"/>
              <a:cs typeface="Arial Narrow"/>
            </a:rPr>
            <a:t>Mitigation</a:t>
          </a:r>
          <a:endParaRPr lang="en-US" sz="1400" kern="1200" dirty="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2051714" y="0"/>
        <a:ext cx="652536" cy="381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06133-5865-F242-AEE5-8A5AA0487076}">
      <dsp:nvSpPr>
        <dsp:cNvPr id="0" name=""/>
        <dsp:cNvSpPr/>
      </dsp:nvSpPr>
      <dsp:spPr>
        <a:xfrm>
          <a:off x="848" y="0"/>
          <a:ext cx="1033536" cy="38100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8669" rIns="18669" bIns="18669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90"/>
              </a:solidFill>
              <a:latin typeface="Arial Narrow"/>
              <a:cs typeface="Arial Narrow"/>
            </a:rPr>
            <a:t>Mining</a:t>
          </a:r>
          <a:endParaRPr lang="en-US" sz="1400" kern="1200" dirty="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191348" y="0"/>
        <a:ext cx="652536" cy="381000"/>
      </dsp:txXfrm>
    </dsp:sp>
    <dsp:sp modelId="{C2611212-36EB-2C4B-A122-14C1D597F0F6}">
      <dsp:nvSpPr>
        <dsp:cNvPr id="0" name=""/>
        <dsp:cNvSpPr/>
      </dsp:nvSpPr>
      <dsp:spPr>
        <a:xfrm>
          <a:off x="931031" y="0"/>
          <a:ext cx="1033536" cy="381000"/>
        </a:xfrm>
        <a:prstGeom prst="chevron">
          <a:avLst/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8669" rIns="18669" bIns="18669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90"/>
              </a:solidFill>
              <a:latin typeface="Arial Narrow"/>
              <a:cs typeface="Arial Narrow"/>
            </a:rPr>
            <a:t>Detection</a:t>
          </a:r>
          <a:endParaRPr lang="en-US" sz="1400" kern="1200" dirty="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1121531" y="0"/>
        <a:ext cx="652536" cy="381000"/>
      </dsp:txXfrm>
    </dsp:sp>
    <dsp:sp modelId="{172E860A-A45C-6D40-9D57-A9A44E1C59B7}">
      <dsp:nvSpPr>
        <dsp:cNvPr id="0" name=""/>
        <dsp:cNvSpPr/>
      </dsp:nvSpPr>
      <dsp:spPr>
        <a:xfrm>
          <a:off x="1861214" y="0"/>
          <a:ext cx="1033536" cy="381000"/>
        </a:xfrm>
        <a:prstGeom prst="chevron">
          <a:avLst/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8669" rIns="18669" bIns="18669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90"/>
              </a:solidFill>
              <a:latin typeface="Arial Narrow"/>
              <a:cs typeface="Arial Narrow"/>
            </a:rPr>
            <a:t>Mitigation</a:t>
          </a:r>
          <a:endParaRPr lang="en-US" sz="1400" kern="1200" dirty="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2051714" y="0"/>
        <a:ext cx="652536" cy="381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06133-5865-F242-AEE5-8A5AA0487076}">
      <dsp:nvSpPr>
        <dsp:cNvPr id="0" name=""/>
        <dsp:cNvSpPr/>
      </dsp:nvSpPr>
      <dsp:spPr>
        <a:xfrm>
          <a:off x="848" y="0"/>
          <a:ext cx="1033536" cy="381000"/>
        </a:xfrm>
        <a:prstGeom prst="chevron">
          <a:avLst/>
        </a:prstGeom>
        <a:solidFill>
          <a:srgbClr val="DFDFD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8669" rIns="18669" bIns="18669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rgbClr val="000090"/>
              </a:solidFill>
              <a:latin typeface="Arial Narrow"/>
              <a:cs typeface="Arial Narrow"/>
            </a:rPr>
            <a:t>Mining</a:t>
          </a:r>
          <a:endParaRPr lang="en-US" sz="1400" kern="120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191348" y="0"/>
        <a:ext cx="652536" cy="381000"/>
      </dsp:txXfrm>
    </dsp:sp>
    <dsp:sp modelId="{C2611212-36EB-2C4B-A122-14C1D597F0F6}">
      <dsp:nvSpPr>
        <dsp:cNvPr id="0" name=""/>
        <dsp:cNvSpPr/>
      </dsp:nvSpPr>
      <dsp:spPr>
        <a:xfrm>
          <a:off x="931031" y="0"/>
          <a:ext cx="1033536" cy="38100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8669" rIns="18669" bIns="18669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rgbClr val="000090"/>
              </a:solidFill>
              <a:latin typeface="Arial Narrow"/>
              <a:cs typeface="Arial Narrow"/>
            </a:rPr>
            <a:t>Detection</a:t>
          </a:r>
          <a:endParaRPr lang="en-US" sz="1400" kern="120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1121531" y="0"/>
        <a:ext cx="652536" cy="381000"/>
      </dsp:txXfrm>
    </dsp:sp>
    <dsp:sp modelId="{172E860A-A45C-6D40-9D57-A9A44E1C59B7}">
      <dsp:nvSpPr>
        <dsp:cNvPr id="0" name=""/>
        <dsp:cNvSpPr/>
      </dsp:nvSpPr>
      <dsp:spPr>
        <a:xfrm>
          <a:off x="1861214" y="0"/>
          <a:ext cx="1033536" cy="381000"/>
        </a:xfrm>
        <a:prstGeom prst="chevron">
          <a:avLst/>
        </a:prstGeom>
        <a:solidFill>
          <a:srgbClr val="DFDFD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8669" rIns="18669" bIns="18669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rgbClr val="000090"/>
              </a:solidFill>
              <a:latin typeface="Arial Narrow"/>
              <a:cs typeface="Arial Narrow"/>
            </a:rPr>
            <a:t>Mitigation</a:t>
          </a:r>
          <a:endParaRPr lang="en-US" sz="1400" kern="120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2051714" y="0"/>
        <a:ext cx="652536" cy="381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65632D-4B1B-6146-BB95-FDEFB3D99129}">
      <dsp:nvSpPr>
        <dsp:cNvPr id="0" name=""/>
        <dsp:cNvSpPr/>
      </dsp:nvSpPr>
      <dsp:spPr>
        <a:xfrm>
          <a:off x="289650" y="1627966"/>
          <a:ext cx="1412932" cy="706466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Structural Patterns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0342" y="1648658"/>
        <a:ext cx="1371548" cy="665082"/>
      </dsp:txXfrm>
    </dsp:sp>
    <dsp:sp modelId="{47963651-15C0-4387-97AF-9083EEE6AEC2}">
      <dsp:nvSpPr>
        <dsp:cNvPr id="0" name=""/>
        <dsp:cNvSpPr/>
      </dsp:nvSpPr>
      <dsp:spPr>
        <a:xfrm rot="17350740">
          <a:off x="1124990" y="1152717"/>
          <a:ext cx="1720357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720357" y="16046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Times New Roman" pitchFamily="18" charset="0"/>
            <a:cs typeface="Times New Roman" pitchFamily="18" charset="0"/>
          </a:endParaRPr>
        </a:p>
      </dsp:txBody>
      <dsp:txXfrm>
        <a:off x="1942160" y="1125754"/>
        <a:ext cx="86017" cy="86017"/>
      </dsp:txXfrm>
    </dsp:sp>
    <dsp:sp modelId="{E86C9F05-D232-4B4C-972F-89F521BE921A}">
      <dsp:nvSpPr>
        <dsp:cNvPr id="0" name=""/>
        <dsp:cNvSpPr/>
      </dsp:nvSpPr>
      <dsp:spPr>
        <a:xfrm>
          <a:off x="2267755" y="3094"/>
          <a:ext cx="1618443" cy="706466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Protective Wrapper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88447" y="23786"/>
        <a:ext cx="1577059" cy="665082"/>
      </dsp:txXfrm>
    </dsp:sp>
    <dsp:sp modelId="{15EB49E9-52A8-436F-9949-CFAAA1DE40AF}">
      <dsp:nvSpPr>
        <dsp:cNvPr id="0" name=""/>
        <dsp:cNvSpPr/>
      </dsp:nvSpPr>
      <dsp:spPr>
        <a:xfrm rot="18289469">
          <a:off x="1490327" y="1558935"/>
          <a:ext cx="989683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989683" y="16046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Times New Roman" pitchFamily="18" charset="0"/>
            <a:cs typeface="Times New Roman" pitchFamily="18" charset="0"/>
          </a:endParaRPr>
        </a:p>
      </dsp:txBody>
      <dsp:txXfrm>
        <a:off x="1960427" y="1550239"/>
        <a:ext cx="49484" cy="49484"/>
      </dsp:txXfrm>
    </dsp:sp>
    <dsp:sp modelId="{47A2C645-0511-407C-A1D6-81391C53AC4B}">
      <dsp:nvSpPr>
        <dsp:cNvPr id="0" name=""/>
        <dsp:cNvSpPr/>
      </dsp:nvSpPr>
      <dsp:spPr>
        <a:xfrm>
          <a:off x="2267755" y="815530"/>
          <a:ext cx="1618443" cy="706466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Agreement-Based Redundancy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88447" y="836222"/>
        <a:ext cx="1577059" cy="665082"/>
      </dsp:txXfrm>
    </dsp:sp>
    <dsp:sp modelId="{490E4313-5A8F-4DC4-8857-BDFC5B00578C}">
      <dsp:nvSpPr>
        <dsp:cNvPr id="0" name=""/>
        <dsp:cNvSpPr/>
      </dsp:nvSpPr>
      <dsp:spPr>
        <a:xfrm>
          <a:off x="1702582" y="1965153"/>
          <a:ext cx="565173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565173" y="16046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Times New Roman" pitchFamily="18" charset="0"/>
            <a:cs typeface="Times New Roman" pitchFamily="18" charset="0"/>
          </a:endParaRPr>
        </a:p>
      </dsp:txBody>
      <dsp:txXfrm>
        <a:off x="1971040" y="1967070"/>
        <a:ext cx="28258" cy="28258"/>
      </dsp:txXfrm>
    </dsp:sp>
    <dsp:sp modelId="{3F096AE0-170A-4594-B4A9-988F2B093A93}">
      <dsp:nvSpPr>
        <dsp:cNvPr id="0" name=""/>
        <dsp:cNvSpPr/>
      </dsp:nvSpPr>
      <dsp:spPr>
        <a:xfrm>
          <a:off x="2267755" y="1627966"/>
          <a:ext cx="1618443" cy="706466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Implementation Diversity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88447" y="1648658"/>
        <a:ext cx="1577059" cy="665082"/>
      </dsp:txXfrm>
    </dsp:sp>
    <dsp:sp modelId="{6BB4ED06-E22A-42C4-876E-755170C10052}">
      <dsp:nvSpPr>
        <dsp:cNvPr id="0" name=""/>
        <dsp:cNvSpPr/>
      </dsp:nvSpPr>
      <dsp:spPr>
        <a:xfrm rot="3310531">
          <a:off x="1490327" y="2371371"/>
          <a:ext cx="989683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989683" y="16046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Times New Roman" pitchFamily="18" charset="0"/>
            <a:cs typeface="Times New Roman" pitchFamily="18" charset="0"/>
          </a:endParaRPr>
        </a:p>
      </dsp:txBody>
      <dsp:txXfrm>
        <a:off x="1960427" y="2362676"/>
        <a:ext cx="49484" cy="49484"/>
      </dsp:txXfrm>
    </dsp:sp>
    <dsp:sp modelId="{4A5F9FEB-8A5E-4480-9D85-EED44E33C926}">
      <dsp:nvSpPr>
        <dsp:cNvPr id="0" name=""/>
        <dsp:cNvSpPr/>
      </dsp:nvSpPr>
      <dsp:spPr>
        <a:xfrm>
          <a:off x="2267755" y="2440403"/>
          <a:ext cx="1618443" cy="706466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Countermeasure Broker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88447" y="2461095"/>
        <a:ext cx="1577059" cy="665082"/>
      </dsp:txXfrm>
    </dsp:sp>
    <dsp:sp modelId="{8C3E5B46-5D55-CF41-8A89-C823A455B9F3}">
      <dsp:nvSpPr>
        <dsp:cNvPr id="0" name=""/>
        <dsp:cNvSpPr/>
      </dsp:nvSpPr>
      <dsp:spPr>
        <a:xfrm rot="4249260">
          <a:off x="1124990" y="2777589"/>
          <a:ext cx="1720357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720357" y="16046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942160" y="2750627"/>
        <a:ext cx="86017" cy="86017"/>
      </dsp:txXfrm>
    </dsp:sp>
    <dsp:sp modelId="{019C8236-D6DC-1C48-A1AB-386FA6C38B93}">
      <dsp:nvSpPr>
        <dsp:cNvPr id="0" name=""/>
        <dsp:cNvSpPr/>
      </dsp:nvSpPr>
      <dsp:spPr>
        <a:xfrm>
          <a:off x="2267755" y="3252839"/>
          <a:ext cx="1618443" cy="706466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Aspect Orientation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88447" y="3273531"/>
        <a:ext cx="1577059" cy="6650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5B829-5186-1E46-A7EC-DA546E6E8F8B}">
      <dsp:nvSpPr>
        <dsp:cNvPr id="0" name=""/>
        <dsp:cNvSpPr/>
      </dsp:nvSpPr>
      <dsp:spPr>
        <a:xfrm>
          <a:off x="213451" y="1627966"/>
          <a:ext cx="1412932" cy="706466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Behavioral Patterns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4143" y="1648658"/>
        <a:ext cx="1371548" cy="665082"/>
      </dsp:txXfrm>
    </dsp:sp>
    <dsp:sp modelId="{468FA30E-99A5-4F6C-B84C-45D70E2A01AE}">
      <dsp:nvSpPr>
        <dsp:cNvPr id="0" name=""/>
        <dsp:cNvSpPr/>
      </dsp:nvSpPr>
      <dsp:spPr>
        <a:xfrm rot="17350740">
          <a:off x="1048791" y="1152717"/>
          <a:ext cx="1720357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720357" y="16046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865961" y="1125754"/>
        <a:ext cx="86017" cy="86017"/>
      </dsp:txXfrm>
    </dsp:sp>
    <dsp:sp modelId="{460D2C09-1F01-4CC4-97EF-874DBBA49409}">
      <dsp:nvSpPr>
        <dsp:cNvPr id="0" name=""/>
        <dsp:cNvSpPr/>
      </dsp:nvSpPr>
      <dsp:spPr>
        <a:xfrm>
          <a:off x="2191556" y="3094"/>
          <a:ext cx="1770842" cy="706466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Protective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Recomposition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12248" y="23786"/>
        <a:ext cx="1729458" cy="665082"/>
      </dsp:txXfrm>
    </dsp:sp>
    <dsp:sp modelId="{9A8430D4-958A-4120-ACDA-902880630404}">
      <dsp:nvSpPr>
        <dsp:cNvPr id="0" name=""/>
        <dsp:cNvSpPr/>
      </dsp:nvSpPr>
      <dsp:spPr>
        <a:xfrm rot="18289469">
          <a:off x="1414128" y="1558935"/>
          <a:ext cx="989683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989683" y="16046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884227" y="1550239"/>
        <a:ext cx="49484" cy="49484"/>
      </dsp:txXfrm>
    </dsp:sp>
    <dsp:sp modelId="{DE4A697B-3CF2-4958-8515-11168F43C25A}">
      <dsp:nvSpPr>
        <dsp:cNvPr id="0" name=""/>
        <dsp:cNvSpPr/>
      </dsp:nvSpPr>
      <dsp:spPr>
        <a:xfrm>
          <a:off x="2191556" y="815530"/>
          <a:ext cx="1770842" cy="706466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Attack Containment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12248" y="836222"/>
        <a:ext cx="1729458" cy="665082"/>
      </dsp:txXfrm>
    </dsp:sp>
    <dsp:sp modelId="{1F43BCD1-F612-F347-B2E0-858B8E4BBF0A}">
      <dsp:nvSpPr>
        <dsp:cNvPr id="0" name=""/>
        <dsp:cNvSpPr/>
      </dsp:nvSpPr>
      <dsp:spPr>
        <a:xfrm>
          <a:off x="1626383" y="1965153"/>
          <a:ext cx="565173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565173" y="16046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894840" y="1967070"/>
        <a:ext cx="28258" cy="28258"/>
      </dsp:txXfrm>
    </dsp:sp>
    <dsp:sp modelId="{77269AB9-2F15-0A49-9DC2-873C0716F8EF}">
      <dsp:nvSpPr>
        <dsp:cNvPr id="0" name=""/>
        <dsp:cNvSpPr/>
      </dsp:nvSpPr>
      <dsp:spPr>
        <a:xfrm>
          <a:off x="2191556" y="1627966"/>
          <a:ext cx="1770842" cy="706466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Software Rejuvenation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12248" y="1648658"/>
        <a:ext cx="1729458" cy="665082"/>
      </dsp:txXfrm>
    </dsp:sp>
    <dsp:sp modelId="{8793350D-87F2-3741-8A36-0ADBEC42EF75}">
      <dsp:nvSpPr>
        <dsp:cNvPr id="0" name=""/>
        <dsp:cNvSpPr/>
      </dsp:nvSpPr>
      <dsp:spPr>
        <a:xfrm rot="3310531">
          <a:off x="1414128" y="2371371"/>
          <a:ext cx="989683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989683" y="16046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884227" y="2362676"/>
        <a:ext cx="49484" cy="49484"/>
      </dsp:txXfrm>
    </dsp:sp>
    <dsp:sp modelId="{9C3A28E5-88A1-DD4E-BEA0-F4BF9D715C64}">
      <dsp:nvSpPr>
        <dsp:cNvPr id="0" name=""/>
        <dsp:cNvSpPr/>
      </dsp:nvSpPr>
      <dsp:spPr>
        <a:xfrm>
          <a:off x="2191556" y="2440403"/>
          <a:ext cx="1770842" cy="706466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Reconfiguration on Reflex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12248" y="2461095"/>
        <a:ext cx="1729458" cy="665082"/>
      </dsp:txXfrm>
    </dsp:sp>
    <dsp:sp modelId="{FA9D9AFB-99E4-0B44-80F1-CEB002049CBA}">
      <dsp:nvSpPr>
        <dsp:cNvPr id="0" name=""/>
        <dsp:cNvSpPr/>
      </dsp:nvSpPr>
      <dsp:spPr>
        <a:xfrm rot="4249260">
          <a:off x="1048791" y="2777589"/>
          <a:ext cx="1720357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720357" y="16046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865961" y="2750627"/>
        <a:ext cx="86017" cy="86017"/>
      </dsp:txXfrm>
    </dsp:sp>
    <dsp:sp modelId="{F5CD7F0C-EA53-D744-87D5-8A6609F24461}">
      <dsp:nvSpPr>
        <dsp:cNvPr id="0" name=""/>
        <dsp:cNvSpPr/>
      </dsp:nvSpPr>
      <dsp:spPr>
        <a:xfrm>
          <a:off x="2191556" y="3252839"/>
          <a:ext cx="1770842" cy="706466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Artificial Immunization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12248" y="3273531"/>
        <a:ext cx="1729458" cy="66508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06133-5865-F242-AEE5-8A5AA0487076}">
      <dsp:nvSpPr>
        <dsp:cNvPr id="0" name=""/>
        <dsp:cNvSpPr/>
      </dsp:nvSpPr>
      <dsp:spPr>
        <a:xfrm>
          <a:off x="848" y="0"/>
          <a:ext cx="1033536" cy="381000"/>
        </a:xfrm>
        <a:prstGeom prst="chevron">
          <a:avLst/>
        </a:prstGeom>
        <a:solidFill>
          <a:srgbClr val="DFDFD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8669" rIns="18669" bIns="18669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rgbClr val="000090"/>
              </a:solidFill>
              <a:latin typeface="Arial Narrow"/>
              <a:cs typeface="Arial Narrow"/>
            </a:rPr>
            <a:t>Mining</a:t>
          </a:r>
          <a:endParaRPr lang="en-US" sz="1400" kern="120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191348" y="0"/>
        <a:ext cx="652536" cy="381000"/>
      </dsp:txXfrm>
    </dsp:sp>
    <dsp:sp modelId="{C2611212-36EB-2C4B-A122-14C1D597F0F6}">
      <dsp:nvSpPr>
        <dsp:cNvPr id="0" name=""/>
        <dsp:cNvSpPr/>
      </dsp:nvSpPr>
      <dsp:spPr>
        <a:xfrm>
          <a:off x="931031" y="0"/>
          <a:ext cx="1033536" cy="381000"/>
        </a:xfrm>
        <a:prstGeom prst="chevron">
          <a:avLst/>
        </a:prstGeom>
        <a:solidFill>
          <a:srgbClr val="DFDFD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8669" rIns="18669" bIns="18669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rgbClr val="000090"/>
              </a:solidFill>
              <a:latin typeface="Arial Narrow"/>
              <a:cs typeface="Arial Narrow"/>
            </a:rPr>
            <a:t>Detection</a:t>
          </a:r>
          <a:endParaRPr lang="en-US" sz="1400" kern="120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1121531" y="0"/>
        <a:ext cx="652536" cy="381000"/>
      </dsp:txXfrm>
    </dsp:sp>
    <dsp:sp modelId="{172E860A-A45C-6D40-9D57-A9A44E1C59B7}">
      <dsp:nvSpPr>
        <dsp:cNvPr id="0" name=""/>
        <dsp:cNvSpPr/>
      </dsp:nvSpPr>
      <dsp:spPr>
        <a:xfrm>
          <a:off x="1861214" y="0"/>
          <a:ext cx="1033536" cy="38100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8669" rIns="18669" bIns="18669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rgbClr val="000090"/>
              </a:solidFill>
              <a:latin typeface="Arial Narrow"/>
              <a:cs typeface="Arial Narrow"/>
            </a:rPr>
            <a:t>Mitigation</a:t>
          </a:r>
          <a:endParaRPr lang="en-US" sz="1400" kern="120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2051714" y="0"/>
        <a:ext cx="652536" cy="381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06133-5865-F242-AEE5-8A5AA0487076}">
      <dsp:nvSpPr>
        <dsp:cNvPr id="0" name=""/>
        <dsp:cNvSpPr/>
      </dsp:nvSpPr>
      <dsp:spPr>
        <a:xfrm>
          <a:off x="848" y="0"/>
          <a:ext cx="1033536" cy="381000"/>
        </a:xfrm>
        <a:prstGeom prst="chevron">
          <a:avLst/>
        </a:prstGeom>
        <a:solidFill>
          <a:srgbClr val="DFDFD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8669" rIns="18669" bIns="18669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rgbClr val="000090"/>
              </a:solidFill>
              <a:latin typeface="Arial Narrow"/>
              <a:cs typeface="Arial Narrow"/>
            </a:rPr>
            <a:t>Mining</a:t>
          </a:r>
          <a:endParaRPr lang="en-US" sz="1400" kern="120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191348" y="0"/>
        <a:ext cx="652536" cy="381000"/>
      </dsp:txXfrm>
    </dsp:sp>
    <dsp:sp modelId="{C2611212-36EB-2C4B-A122-14C1D597F0F6}">
      <dsp:nvSpPr>
        <dsp:cNvPr id="0" name=""/>
        <dsp:cNvSpPr/>
      </dsp:nvSpPr>
      <dsp:spPr>
        <a:xfrm>
          <a:off x="931031" y="0"/>
          <a:ext cx="1033536" cy="381000"/>
        </a:xfrm>
        <a:prstGeom prst="chevron">
          <a:avLst/>
        </a:prstGeom>
        <a:solidFill>
          <a:srgbClr val="DFDFD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8669" rIns="18669" bIns="18669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rgbClr val="000090"/>
              </a:solidFill>
              <a:latin typeface="Arial Narrow"/>
              <a:cs typeface="Arial Narrow"/>
            </a:rPr>
            <a:t>Detection</a:t>
          </a:r>
          <a:endParaRPr lang="en-US" sz="1400" kern="120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1121531" y="0"/>
        <a:ext cx="652536" cy="381000"/>
      </dsp:txXfrm>
    </dsp:sp>
    <dsp:sp modelId="{172E860A-A45C-6D40-9D57-A9A44E1C59B7}">
      <dsp:nvSpPr>
        <dsp:cNvPr id="0" name=""/>
        <dsp:cNvSpPr/>
      </dsp:nvSpPr>
      <dsp:spPr>
        <a:xfrm>
          <a:off x="1861214" y="0"/>
          <a:ext cx="1033536" cy="38100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8669" rIns="18669" bIns="18669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rgbClr val="000090"/>
              </a:solidFill>
              <a:latin typeface="Arial Narrow"/>
              <a:cs typeface="Arial Narrow"/>
            </a:rPr>
            <a:t>Mitigation</a:t>
          </a:r>
          <a:endParaRPr lang="en-US" sz="1400" kern="120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2051714" y="0"/>
        <a:ext cx="652536" cy="381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2E5DE-C58F-454E-AD1F-DDC4CB76B6FB}" type="datetime1">
              <a:rPr lang="en-US" smtClean="0"/>
              <a:t>11/22/16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7FDDF-83CE-AB4F-B0AF-167D53342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896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F24B2-7F09-A940-8753-DBC8D2081388}" type="datetime1">
              <a:rPr lang="en-US" smtClean="0"/>
              <a:t>11/22/16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50B3C-B139-AB4C-BA88-12CC92297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467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50B3C-B139-AB4C-BA88-12CC922974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14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50B3C-B139-AB4C-BA88-12CC922974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44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50B3C-B139-AB4C-BA88-12CC922974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34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50B3C-B139-AB4C-BA88-12CC922974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91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50B3C-B139-AB4C-BA88-12CC9229745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92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50B3C-B139-AB4C-BA88-12CC9229745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83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50B3C-B139-AB4C-BA88-12CC9229745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246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50B3C-B139-AB4C-BA88-12CC9229745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44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50B3C-B139-AB4C-BA88-12CC9229745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57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50B3C-B139-AB4C-BA88-12CC9229745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7647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50B3C-B139-AB4C-BA88-12CC9229745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764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50B3C-B139-AB4C-BA88-12CC922974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442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50B3C-B139-AB4C-BA88-12CC9229745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497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50B3C-B139-AB4C-BA88-12CC9229745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241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50B3C-B139-AB4C-BA88-12CC9229745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886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1CBE5-D2E3-4F26-BBAA-E12AC2338C6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678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50B3C-B139-AB4C-BA88-12CC9229745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369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1CBE5-D2E3-4F26-BBAA-E12AC2338C6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797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50B3C-B139-AB4C-BA88-12CC9229745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442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50B3C-B139-AB4C-BA88-12CC9229745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096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50B3C-B139-AB4C-BA88-12CC9229745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306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50B3C-B139-AB4C-BA88-12CC9229745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1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1CBE5-D2E3-4F26-BBAA-E12AC2338C6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984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50B3C-B139-AB4C-BA88-12CC9229745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11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50B3C-B139-AB4C-BA88-12CC9229745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11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50B3C-B139-AB4C-BA88-12CC9229745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442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50B3C-B139-AB4C-BA88-12CC9229745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47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50B3C-B139-AB4C-BA88-12CC922974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91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50B3C-B139-AB4C-BA88-12CC922974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28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50B3C-B139-AB4C-BA88-12CC922974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28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50B3C-B139-AB4C-BA88-12CC922974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44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1CBE5-D2E3-4F26-BBAA-E12AC2338C6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90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50B3C-B139-AB4C-BA88-12CC922974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22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7772400" cy="1143000"/>
          </a:xfrm>
        </p:spPr>
        <p:txBody>
          <a:bodyPr lIns="92075" tIns="46038" rIns="92075" bIns="46038" anchor="b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895600"/>
            <a:ext cx="6400800" cy="1752600"/>
          </a:xfrm>
        </p:spPr>
        <p:txBody>
          <a:bodyPr lIns="92075" tIns="46038" rIns="92075" bIns="46038"/>
          <a:lstStyle>
            <a:lvl1pPr marL="0" indent="0" algn="ctr">
              <a:defRPr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74063" y="6400800"/>
            <a:ext cx="769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CDC06FC0-DD74-4FB3-84ED-BE0B53D971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74063" y="6400800"/>
            <a:ext cx="769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CDC06FC0-DD74-4FB3-84ED-BE0B53D971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0" y="990600"/>
            <a:ext cx="9144000" cy="103188"/>
          </a:xfrm>
          <a:prstGeom prst="rect">
            <a:avLst/>
          </a:prstGeom>
          <a:gradFill rotWithShape="0">
            <a:gsLst>
              <a:gs pos="0">
                <a:srgbClr val="006600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71600"/>
            <a:ext cx="8610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61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92863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74063" y="6400800"/>
            <a:ext cx="769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CDC06FC0-DD74-4FB3-84ED-BE0B53D971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6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6600"/>
        </a:buClr>
        <a:buFont typeface="Lucida Grande"/>
        <a:buChar char="■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6600"/>
        </a:buClr>
        <a:buFont typeface="Lucida Grande"/>
        <a:buChar char="−"/>
        <a:defRPr sz="20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6600"/>
        </a:buClr>
        <a:buFont typeface="Arial"/>
        <a:buChar char="•"/>
        <a:defRPr sz="18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6600"/>
        </a:buClr>
        <a:buChar char="•"/>
        <a:defRPr sz="16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6600"/>
        </a:buClr>
        <a:buChar char="–"/>
        <a:defRPr sz="16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6600"/>
        </a:buClr>
        <a:buChar char="–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6600"/>
        </a:buClr>
        <a:buChar char="–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6600"/>
        </a:buClr>
        <a:buChar char="–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6600"/>
        </a:buClr>
        <a:buChar char="–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diagramData" Target="../diagrams/data3.xml"/><Relationship Id="rId5" Type="http://schemas.openxmlformats.org/officeDocument/2006/relationships/diagramLayout" Target="../diagrams/layout3.xml"/><Relationship Id="rId6" Type="http://schemas.openxmlformats.org/officeDocument/2006/relationships/diagramQuickStyle" Target="../diagrams/quickStyle3.xml"/><Relationship Id="rId7" Type="http://schemas.openxmlformats.org/officeDocument/2006/relationships/diagramColors" Target="../diagrams/colors3.xml"/><Relationship Id="rId8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7.xml"/><Relationship Id="rId12" Type="http://schemas.microsoft.com/office/2007/relationships/diagramDrawing" Target="../diagrams/drawing7.xml"/><Relationship Id="rId13" Type="http://schemas.openxmlformats.org/officeDocument/2006/relationships/diagramData" Target="../diagrams/data8.xml"/><Relationship Id="rId14" Type="http://schemas.openxmlformats.org/officeDocument/2006/relationships/diagramLayout" Target="../diagrams/layout8.xml"/><Relationship Id="rId15" Type="http://schemas.openxmlformats.org/officeDocument/2006/relationships/diagramQuickStyle" Target="../diagrams/quickStyle8.xml"/><Relationship Id="rId16" Type="http://schemas.openxmlformats.org/officeDocument/2006/relationships/diagramColors" Target="../diagrams/colors8.xml"/><Relationship Id="rId17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8" Type="http://schemas.openxmlformats.org/officeDocument/2006/relationships/diagramData" Target="../diagrams/data7.xml"/><Relationship Id="rId9" Type="http://schemas.openxmlformats.org/officeDocument/2006/relationships/diagramLayout" Target="../diagrams/layout7.xml"/><Relationship Id="rId10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4" Type="http://schemas.openxmlformats.org/officeDocument/2006/relationships/diagramLayout" Target="../diagrams/layout10.xml"/><Relationship Id="rId5" Type="http://schemas.openxmlformats.org/officeDocument/2006/relationships/diagramQuickStyle" Target="../diagrams/quickStyle10.xml"/><Relationship Id="rId6" Type="http://schemas.openxmlformats.org/officeDocument/2006/relationships/diagramColors" Target="../diagrams/colors10.xml"/><Relationship Id="rId7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4" Type="http://schemas.openxmlformats.org/officeDocument/2006/relationships/diagramLayout" Target="../diagrams/layout12.xml"/><Relationship Id="rId5" Type="http://schemas.openxmlformats.org/officeDocument/2006/relationships/diagramQuickStyle" Target="../diagrams/quickStyle12.xml"/><Relationship Id="rId6" Type="http://schemas.openxmlformats.org/officeDocument/2006/relationships/diagramColors" Target="../diagrams/colors12.xml"/><Relationship Id="rId7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4" Type="http://schemas.openxmlformats.org/officeDocument/2006/relationships/diagramQuickStyle" Target="../diagrams/quickStyle13.xml"/><Relationship Id="rId5" Type="http://schemas.openxmlformats.org/officeDocument/2006/relationships/diagramColors" Target="../diagrams/colors13.xml"/><Relationship Id="rId6" Type="http://schemas.microsoft.com/office/2007/relationships/diagramDrawing" Target="../diagrams/drawing1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4" Type="http://schemas.openxmlformats.org/officeDocument/2006/relationships/diagramLayout" Target="../diagrams/layout14.xml"/><Relationship Id="rId5" Type="http://schemas.openxmlformats.org/officeDocument/2006/relationships/diagramQuickStyle" Target="../diagrams/quickStyle14.xml"/><Relationship Id="rId6" Type="http://schemas.openxmlformats.org/officeDocument/2006/relationships/diagramColors" Target="../diagrams/colors14.xml"/><Relationship Id="rId7" Type="http://schemas.microsoft.com/office/2007/relationships/diagramDrawing" Target="../diagrams/drawing1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219200"/>
            <a:ext cx="8839200" cy="914400"/>
          </a:xfrm>
        </p:spPr>
        <p:txBody>
          <a:bodyPr/>
          <a:lstStyle/>
          <a:p>
            <a:r>
              <a:rPr lang="en-US" sz="3200" b="1" cap="small" dirty="0" smtClean="0"/>
              <a:t>Architecture-Based Self-Protecting </a:t>
            </a:r>
            <a:br>
              <a:rPr lang="en-US" sz="3200" b="1" cap="small" dirty="0" smtClean="0"/>
            </a:br>
            <a:r>
              <a:rPr lang="en-US" sz="3200" b="1" cap="small" dirty="0" smtClean="0"/>
              <a:t>Software Systems</a:t>
            </a:r>
            <a:endParaRPr lang="en-US" sz="3200" b="1" cap="small" dirty="0"/>
          </a:p>
        </p:txBody>
      </p:sp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Sam Malek</a:t>
            </a:r>
          </a:p>
          <a:p>
            <a:pPr>
              <a:buNone/>
            </a:pPr>
            <a:r>
              <a:rPr lang="en-US" dirty="0" smtClean="0"/>
              <a:t>INF 221 ⎯ Software Architecture</a:t>
            </a:r>
          </a:p>
          <a:p>
            <a:pPr>
              <a:buNone/>
            </a:pPr>
            <a:r>
              <a:rPr lang="en-US" dirty="0" smtClean="0"/>
              <a:t>Fall 2016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Hypotheses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228600" y="1066800"/>
            <a:ext cx="4114800" cy="52578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 smtClean="0"/>
              <a:t>Self-Protection Challenges:</a:t>
            </a:r>
          </a:p>
          <a:p>
            <a:pPr lvl="0">
              <a:buFont typeface="Wingdings" charset="2"/>
              <a:buChar char="v"/>
            </a:pPr>
            <a:r>
              <a:rPr lang="en-US" sz="2000" dirty="0"/>
              <a:t>Difficult and costly to develop and maintain accurate architecture </a:t>
            </a:r>
            <a:r>
              <a:rPr lang="en-US" sz="2000" dirty="0" smtClean="0"/>
              <a:t>models</a:t>
            </a:r>
          </a:p>
          <a:p>
            <a:pPr lvl="1"/>
            <a:r>
              <a:rPr lang="en-US" sz="1600" dirty="0" smtClean="0"/>
              <a:t>Poor Documentation</a:t>
            </a:r>
          </a:p>
          <a:p>
            <a:pPr lvl="1"/>
            <a:r>
              <a:rPr lang="en-US" sz="1600" dirty="0" smtClean="0"/>
              <a:t>Architecture Decay, …</a:t>
            </a:r>
          </a:p>
          <a:p>
            <a:pPr>
              <a:spcBef>
                <a:spcPts val="1800"/>
              </a:spcBef>
              <a:buFont typeface="Wingdings" charset="2"/>
              <a:buChar char="v"/>
            </a:pPr>
            <a:r>
              <a:rPr lang="en-US" sz="2000" dirty="0"/>
              <a:t>Difficult and costly to </a:t>
            </a:r>
            <a:r>
              <a:rPr lang="en-US" sz="2000" dirty="0" smtClean="0"/>
              <a:t>analyze and maintain a database of attack signatures for threat detection</a:t>
            </a:r>
          </a:p>
          <a:p>
            <a:pPr lvl="1"/>
            <a:r>
              <a:rPr lang="en-US" sz="1600" dirty="0" smtClean="0"/>
              <a:t>Ever-changing attack signatures</a:t>
            </a:r>
          </a:p>
          <a:p>
            <a:pPr lvl="1"/>
            <a:r>
              <a:rPr lang="en-US" sz="1600" dirty="0" smtClean="0"/>
              <a:t>Insider attacks, …</a:t>
            </a:r>
            <a:endParaRPr lang="en-US" sz="2000" dirty="0" smtClean="0"/>
          </a:p>
          <a:p>
            <a:pPr>
              <a:spcBef>
                <a:spcPts val="1800"/>
              </a:spcBef>
              <a:buFont typeface="Wingdings" charset="2"/>
              <a:buChar char="v"/>
            </a:pPr>
            <a:r>
              <a:rPr lang="en-US" sz="2000" dirty="0" smtClean="0"/>
              <a:t>Slow and costly to counter security attacks at runtime, even when vulnerabilities are detected</a:t>
            </a:r>
          </a:p>
          <a:p>
            <a:pPr lvl="1"/>
            <a:r>
              <a:rPr lang="en-US" sz="1600" dirty="0" smtClean="0"/>
              <a:t>Downtime / revenue loss</a:t>
            </a:r>
          </a:p>
          <a:p>
            <a:pPr lvl="1"/>
            <a:r>
              <a:rPr lang="en-US" sz="1600" dirty="0" smtClean="0"/>
              <a:t>Software revisions and patches, …</a:t>
            </a:r>
            <a:endParaRPr lang="en-US" sz="1600" dirty="0"/>
          </a:p>
        </p:txBody>
      </p:sp>
      <p:sp>
        <p:nvSpPr>
          <p:cNvPr id="10" name="Rounded Rectangle 9"/>
          <p:cNvSpPr/>
          <p:nvPr/>
        </p:nvSpPr>
        <p:spPr>
          <a:xfrm>
            <a:off x="4495800" y="1295400"/>
            <a:ext cx="3810000" cy="1676400"/>
          </a:xfrm>
          <a:prstGeom prst="roundRect">
            <a:avLst>
              <a:gd name="adj" fmla="val 10931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2000" b="1" dirty="0"/>
              <a:t>Hypothesis #1</a:t>
            </a:r>
            <a:r>
              <a:rPr lang="en-US" sz="2000" dirty="0"/>
              <a:t>: It is possible to </a:t>
            </a:r>
            <a:r>
              <a:rPr lang="en-US" sz="2000" u="sng" dirty="0"/>
              <a:t>mine</a:t>
            </a:r>
            <a:r>
              <a:rPr lang="en-US" sz="2000" dirty="0"/>
              <a:t> a probabilistic architectural model that captures a software system's normal behavior from its execution history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800600" y="3200400"/>
            <a:ext cx="3810000" cy="1676400"/>
          </a:xfrm>
          <a:prstGeom prst="roundRect">
            <a:avLst>
              <a:gd name="adj" fmla="val 11505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2000" b="1" dirty="0"/>
              <a:t>Hypothesis #2</a:t>
            </a:r>
            <a:r>
              <a:rPr lang="en-US" sz="2000" dirty="0"/>
              <a:t>: Using an automatically mined architectural model, it is possible to </a:t>
            </a:r>
            <a:r>
              <a:rPr lang="en-US" sz="2000" u="sng" dirty="0"/>
              <a:t>detect</a:t>
            </a:r>
            <a:r>
              <a:rPr lang="en-US" sz="2000" dirty="0"/>
              <a:t> a large-class of security threats that violate </a:t>
            </a:r>
            <a:r>
              <a:rPr lang="en-US" sz="2000" dirty="0" smtClean="0"/>
              <a:t>normal system usage</a:t>
            </a:r>
            <a:endParaRPr lang="en-US" sz="2000" dirty="0"/>
          </a:p>
        </p:txBody>
      </p:sp>
      <p:sp>
        <p:nvSpPr>
          <p:cNvPr id="13" name="Rounded Rectangle 12"/>
          <p:cNvSpPr/>
          <p:nvPr/>
        </p:nvSpPr>
        <p:spPr>
          <a:xfrm>
            <a:off x="5105400" y="5105400"/>
            <a:ext cx="3810000" cy="1447800"/>
          </a:xfrm>
          <a:prstGeom prst="roundRect">
            <a:avLst>
              <a:gd name="adj" fmla="val 10357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2000" b="1" dirty="0"/>
              <a:t>Hypothesis #3</a:t>
            </a:r>
            <a:r>
              <a:rPr lang="en-US" sz="2000" dirty="0"/>
              <a:t>: Software architecture provides an additional line of defense for </a:t>
            </a:r>
            <a:r>
              <a:rPr lang="en-US" sz="2000" u="sng" dirty="0" smtClean="0"/>
              <a:t>mitigating</a:t>
            </a:r>
            <a:r>
              <a:rPr lang="en-US" sz="2000" dirty="0" smtClean="0"/>
              <a:t> </a:t>
            </a:r>
            <a:r>
              <a:rPr lang="en-US" sz="2000" dirty="0"/>
              <a:t>security </a:t>
            </a:r>
            <a:r>
              <a:rPr lang="en-US" sz="2000" dirty="0" smtClean="0"/>
              <a:t>threats autonomously</a:t>
            </a:r>
            <a:endParaRPr lang="en-US" sz="2000" dirty="0"/>
          </a:p>
        </p:txBody>
      </p:sp>
      <p:sp>
        <p:nvSpPr>
          <p:cNvPr id="15" name="Down Arrow 14"/>
          <p:cNvSpPr/>
          <p:nvPr/>
        </p:nvSpPr>
        <p:spPr bwMode="auto">
          <a:xfrm>
            <a:off x="8001000" y="2819400"/>
            <a:ext cx="609600" cy="533400"/>
          </a:xfrm>
          <a:prstGeom prst="downArrow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8305800" y="4724400"/>
            <a:ext cx="609600" cy="533400"/>
          </a:xfrm>
          <a:prstGeom prst="downArrow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C06FC0-DD74-4FB3-84ED-BE0B53D9716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76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  <p:bldP spid="10" grpId="0" uiExpand="1" animBg="1"/>
      <p:bldP spid="12" grpId="0" animBg="1"/>
      <p:bldP spid="13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buFont typeface="Courier New"/>
              <a:buChar char="o"/>
            </a:pPr>
            <a:r>
              <a:rPr lang="en-US" dirty="0">
                <a:solidFill>
                  <a:srgbClr val="818181"/>
                </a:solidFill>
              </a:rPr>
              <a:t>Motivating Problem</a:t>
            </a:r>
          </a:p>
          <a:p>
            <a:pPr>
              <a:spcBef>
                <a:spcPts val="1800"/>
              </a:spcBef>
              <a:buFont typeface="Courier New"/>
              <a:buChar char="o"/>
            </a:pPr>
            <a:r>
              <a:rPr lang="en-US" dirty="0">
                <a:solidFill>
                  <a:srgbClr val="818181"/>
                </a:solidFill>
              </a:rPr>
              <a:t>Research Positioning and Hypotheses</a:t>
            </a:r>
          </a:p>
          <a:p>
            <a:pPr>
              <a:spcBef>
                <a:spcPts val="1800"/>
              </a:spcBef>
              <a:buFont typeface="Wingdings" charset="2"/>
              <a:buChar char="Ø"/>
            </a:pPr>
            <a:r>
              <a:rPr lang="en-US" b="1" dirty="0" smtClean="0">
                <a:solidFill>
                  <a:srgbClr val="000090"/>
                </a:solidFill>
              </a:rPr>
              <a:t>ARMOUR </a:t>
            </a:r>
            <a:r>
              <a:rPr lang="en-US" b="1" dirty="0">
                <a:solidFill>
                  <a:srgbClr val="000090"/>
                </a:solidFill>
              </a:rPr>
              <a:t>Framework</a:t>
            </a:r>
          </a:p>
          <a:p>
            <a:pPr>
              <a:spcBef>
                <a:spcPts val="1800"/>
              </a:spcBef>
              <a:buFont typeface="Courier New"/>
              <a:buChar char="o"/>
            </a:pPr>
            <a:r>
              <a:rPr lang="en-US" dirty="0" smtClean="0">
                <a:solidFill>
                  <a:srgbClr val="818181"/>
                </a:solidFill>
              </a:rPr>
              <a:t>Implementation</a:t>
            </a:r>
          </a:p>
          <a:p>
            <a:pPr>
              <a:spcBef>
                <a:spcPts val="1800"/>
              </a:spcBef>
              <a:buFont typeface="Courier New"/>
              <a:buChar char="o"/>
            </a:pPr>
            <a:r>
              <a:rPr lang="en-US" dirty="0" smtClean="0">
                <a:solidFill>
                  <a:srgbClr val="818181"/>
                </a:solidFill>
              </a:rPr>
              <a:t>Evaluation</a:t>
            </a:r>
            <a:endParaRPr lang="en-US" dirty="0">
              <a:solidFill>
                <a:srgbClr val="818181"/>
              </a:solidFill>
            </a:endParaRPr>
          </a:p>
          <a:p>
            <a:pPr>
              <a:spcBef>
                <a:spcPts val="1800"/>
              </a:spcBef>
              <a:buFont typeface="Courier New"/>
              <a:buChar char="o"/>
            </a:pPr>
            <a:r>
              <a:rPr lang="en-US" dirty="0" smtClean="0">
                <a:solidFill>
                  <a:srgbClr val="818181"/>
                </a:solidFill>
              </a:rPr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C06FC0-DD74-4FB3-84ED-BE0B53D9716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10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ARMOUR: Proposed ABSP Framework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971800" y="5392179"/>
            <a:ext cx="2816608" cy="1063823"/>
          </a:xfrm>
          <a:prstGeom prst="rect">
            <a:avLst/>
          </a:prstGeom>
          <a:gradFill rotWithShape="1">
            <a:gsLst>
              <a:gs pos="0">
                <a:sysClr val="window" lastClr="FFFFFF">
                  <a:hueOff val="0"/>
                  <a:satOff val="0"/>
                  <a:lumOff val="0"/>
                  <a:alphaOff val="0"/>
                  <a:tint val="70000"/>
                  <a:satMod val="130000"/>
                </a:sysClr>
              </a:gs>
              <a:gs pos="43000">
                <a:sysClr val="window" lastClr="FFFFFF">
                  <a:hueOff val="0"/>
                  <a:satOff val="0"/>
                  <a:lumOff val="0"/>
                  <a:alphaOff val="0"/>
                  <a:tint val="44000"/>
                  <a:satMod val="165000"/>
                </a:sysClr>
              </a:gs>
              <a:gs pos="93000">
                <a:sysClr val="window" lastClr="FFFFFF">
                  <a:hueOff val="0"/>
                  <a:satOff val="0"/>
                  <a:lumOff val="0"/>
                  <a:alphaOff val="0"/>
                  <a:tint val="15000"/>
                  <a:satMod val="165000"/>
                </a:sysClr>
              </a:gs>
              <a:gs pos="100000">
                <a:sysClr val="window" lastClr="FFFFFF">
                  <a:hueOff val="0"/>
                  <a:satOff val="0"/>
                  <a:lumOff val="0"/>
                  <a:alphaOff val="0"/>
                  <a:tint val="5000"/>
                  <a:satMod val="250000"/>
                </a:sysClr>
              </a:gs>
            </a:gsLst>
            <a:path path="circle">
              <a:fillToRect l="50000" t="130000" r="50000" b="-30000"/>
            </a:path>
          </a:gradFill>
          <a:ln>
            <a:noFill/>
          </a:ln>
          <a:effectLst>
            <a:outerShdw blurRad="57150" dist="38100" dir="5400000" algn="ctr" rotWithShape="0">
              <a:sysClr val="window" lastClr="FFFFFF">
                <a:hueOff val="0"/>
                <a:satOff val="0"/>
                <a:lumOff val="0"/>
                <a:alphaOff val="0"/>
                <a:shade val="9000"/>
                <a:satMod val="105000"/>
                <a:alpha val="48000"/>
              </a:sys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lIns="0" tIns="0" rIns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Target System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cxnSp>
        <p:nvCxnSpPr>
          <p:cNvPr id="9" name="Elbow Connector 8"/>
          <p:cNvCxnSpPr>
            <a:endCxn id="8" idx="1"/>
          </p:cNvCxnSpPr>
          <p:nvPr/>
        </p:nvCxnSpPr>
        <p:spPr>
          <a:xfrm flipV="1">
            <a:off x="2438400" y="5924091"/>
            <a:ext cx="533400" cy="347728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F6FC6">
                <a:shade val="50000"/>
                <a:satMod val="103000"/>
              </a:srgbClr>
            </a:solidFill>
            <a:prstDash val="dot"/>
            <a:headEnd type="none" w="med" len="med"/>
            <a:tailEnd type="triangle" w="med" len="med"/>
          </a:ln>
          <a:effectLst/>
        </p:spPr>
      </p:cxnSp>
      <p:pic>
        <p:nvPicPr>
          <p:cNvPr id="10" name="Picture 9" descr="osa_users_blue_gre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5246459"/>
            <a:ext cx="685800" cy="685800"/>
          </a:xfrm>
          <a:prstGeom prst="rect">
            <a:avLst/>
          </a:prstGeom>
        </p:spPr>
      </p:pic>
      <p:pic>
        <p:nvPicPr>
          <p:cNvPr id="11" name="Picture 10" descr="osa_user_black_ha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932258"/>
            <a:ext cx="685800" cy="6791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98091" y="5392180"/>
            <a:ext cx="593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Users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0208" y="6151203"/>
            <a:ext cx="7647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Intruder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pic>
        <p:nvPicPr>
          <p:cNvPr id="14" name="Picture 13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1" t="76228" r="40046" b="2737"/>
          <a:stretch/>
        </p:blipFill>
        <p:spPr bwMode="auto">
          <a:xfrm>
            <a:off x="3505200" y="5694003"/>
            <a:ext cx="1752600" cy="609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Elbow Connector 23"/>
          <p:cNvCxnSpPr>
            <a:stCxn id="10" idx="3"/>
            <a:endCxn id="8" idx="1"/>
          </p:cNvCxnSpPr>
          <p:nvPr/>
        </p:nvCxnSpPr>
        <p:spPr>
          <a:xfrm>
            <a:off x="2438401" y="5589359"/>
            <a:ext cx="533399" cy="334732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F6FC6">
                <a:shade val="50000"/>
                <a:satMod val="103000"/>
              </a:srgbClr>
            </a:solidFill>
            <a:prstDash val="solid"/>
            <a:headEnd type="none" w="med" len="med"/>
            <a:tailEnd type="triangle" w="lg" len="lg"/>
          </a:ln>
          <a:effectLst/>
        </p:spPr>
      </p:cxnSp>
      <p:pic>
        <p:nvPicPr>
          <p:cNvPr id="35" name="Picture 34" descr="osa_user_blue_sysadmi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544581"/>
            <a:ext cx="685800" cy="6858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879515" y="6151203"/>
            <a:ext cx="969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SysAdmin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cxnSp>
        <p:nvCxnSpPr>
          <p:cNvPr id="37" name="Straight Arrow Connector 36"/>
          <p:cNvCxnSpPr>
            <a:endCxn id="8" idx="3"/>
          </p:cNvCxnSpPr>
          <p:nvPr/>
        </p:nvCxnSpPr>
        <p:spPr>
          <a:xfrm flipH="1" flipV="1">
            <a:off x="5788408" y="5924091"/>
            <a:ext cx="1145792" cy="1491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ash"/>
            <a:headEnd type="none" w="med" len="med"/>
            <a:tailEnd type="triangle" w="lg" len="lg"/>
          </a:ln>
          <a:effectLst/>
        </p:spPr>
      </p:cxnSp>
      <p:grpSp>
        <p:nvGrpSpPr>
          <p:cNvPr id="133" name="Group 132"/>
          <p:cNvGrpSpPr/>
          <p:nvPr/>
        </p:nvGrpSpPr>
        <p:grpSpPr>
          <a:xfrm>
            <a:off x="1168673" y="1143000"/>
            <a:ext cx="1726927" cy="896380"/>
            <a:chOff x="1473473" y="932420"/>
            <a:chExt cx="1726927" cy="896380"/>
          </a:xfrm>
        </p:grpSpPr>
        <p:sp>
          <p:nvSpPr>
            <p:cNvPr id="124" name="Down Arrow 123"/>
            <p:cNvSpPr/>
            <p:nvPr/>
          </p:nvSpPr>
          <p:spPr bwMode="auto">
            <a:xfrm flipV="1">
              <a:off x="1981200" y="1524000"/>
              <a:ext cx="762000" cy="304800"/>
            </a:xfrm>
            <a:prstGeom prst="downArrow">
              <a:avLst/>
            </a:prstGeom>
            <a:ln>
              <a:headEnd type="none" w="sm" len="sm"/>
              <a:tailEnd type="none" w="sm" len="sm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125" name="Group 124"/>
            <p:cNvGrpSpPr/>
            <p:nvPr/>
          </p:nvGrpSpPr>
          <p:grpSpPr>
            <a:xfrm>
              <a:off x="1473473" y="932420"/>
              <a:ext cx="1726927" cy="515380"/>
              <a:chOff x="2487145" y="2453446"/>
              <a:chExt cx="2996654" cy="2097560"/>
            </a:xfrm>
          </p:grpSpPr>
          <p:sp>
            <p:nvSpPr>
              <p:cNvPr id="126" name="Rounded Rectangle 125"/>
              <p:cNvSpPr/>
              <p:nvPr/>
            </p:nvSpPr>
            <p:spPr>
              <a:xfrm>
                <a:off x="2487145" y="2453446"/>
                <a:ext cx="2996654" cy="2097560"/>
              </a:xfrm>
              <a:prstGeom prst="roundRect">
                <a:avLst>
                  <a:gd name="adj" fmla="val 1667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7" name="Rounded Rectangle 4"/>
              <p:cNvSpPr/>
              <p:nvPr/>
            </p:nvSpPr>
            <p:spPr>
              <a:xfrm>
                <a:off x="2589558" y="2555859"/>
                <a:ext cx="2791828" cy="189273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smtClean="0"/>
                  <a:t>Hypothesis #1</a:t>
                </a:r>
                <a:endParaRPr lang="en-US" sz="2000" kern="1200" dirty="0"/>
              </a:p>
            </p:txBody>
          </p:sp>
        </p:grpSp>
      </p:grpSp>
      <p:grpSp>
        <p:nvGrpSpPr>
          <p:cNvPr id="134" name="Group 133"/>
          <p:cNvGrpSpPr/>
          <p:nvPr/>
        </p:nvGrpSpPr>
        <p:grpSpPr>
          <a:xfrm>
            <a:off x="3505200" y="1143000"/>
            <a:ext cx="1726927" cy="896380"/>
            <a:chOff x="1473473" y="932420"/>
            <a:chExt cx="1726927" cy="896380"/>
          </a:xfrm>
        </p:grpSpPr>
        <p:sp>
          <p:nvSpPr>
            <p:cNvPr id="135" name="Down Arrow 134"/>
            <p:cNvSpPr/>
            <p:nvPr/>
          </p:nvSpPr>
          <p:spPr bwMode="auto">
            <a:xfrm flipV="1">
              <a:off x="1981200" y="1524000"/>
              <a:ext cx="762000" cy="304800"/>
            </a:xfrm>
            <a:prstGeom prst="downArrow">
              <a:avLst/>
            </a:prstGeom>
            <a:ln>
              <a:headEnd type="none" w="sm" len="sm"/>
              <a:tailEnd type="none" w="sm" len="sm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136" name="Group 135"/>
            <p:cNvGrpSpPr/>
            <p:nvPr/>
          </p:nvGrpSpPr>
          <p:grpSpPr>
            <a:xfrm>
              <a:off x="1473473" y="932420"/>
              <a:ext cx="1726927" cy="515380"/>
              <a:chOff x="2487145" y="2453446"/>
              <a:chExt cx="2996654" cy="2097560"/>
            </a:xfrm>
          </p:grpSpPr>
          <p:sp>
            <p:nvSpPr>
              <p:cNvPr id="137" name="Rounded Rectangle 136"/>
              <p:cNvSpPr/>
              <p:nvPr/>
            </p:nvSpPr>
            <p:spPr>
              <a:xfrm>
                <a:off x="2487145" y="2453446"/>
                <a:ext cx="2996654" cy="2097560"/>
              </a:xfrm>
              <a:prstGeom prst="roundRect">
                <a:avLst>
                  <a:gd name="adj" fmla="val 1667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8" name="Rounded Rectangle 4"/>
              <p:cNvSpPr/>
              <p:nvPr/>
            </p:nvSpPr>
            <p:spPr>
              <a:xfrm>
                <a:off x="2589558" y="2555859"/>
                <a:ext cx="2791828" cy="189273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smtClean="0"/>
                  <a:t>Hypothesis #2</a:t>
                </a:r>
                <a:endParaRPr lang="en-US" sz="2000" kern="1200" dirty="0"/>
              </a:p>
            </p:txBody>
          </p:sp>
        </p:grpSp>
      </p:grpSp>
      <p:grpSp>
        <p:nvGrpSpPr>
          <p:cNvPr id="139" name="Group 138"/>
          <p:cNvGrpSpPr/>
          <p:nvPr/>
        </p:nvGrpSpPr>
        <p:grpSpPr>
          <a:xfrm>
            <a:off x="5816873" y="1143000"/>
            <a:ext cx="1726927" cy="896380"/>
            <a:chOff x="1473473" y="932420"/>
            <a:chExt cx="1726927" cy="896380"/>
          </a:xfrm>
        </p:grpSpPr>
        <p:sp>
          <p:nvSpPr>
            <p:cNvPr id="140" name="Down Arrow 139"/>
            <p:cNvSpPr/>
            <p:nvPr/>
          </p:nvSpPr>
          <p:spPr bwMode="auto">
            <a:xfrm flipV="1">
              <a:off x="1981200" y="1524000"/>
              <a:ext cx="762000" cy="304800"/>
            </a:xfrm>
            <a:prstGeom prst="downArrow">
              <a:avLst/>
            </a:prstGeom>
            <a:ln>
              <a:headEnd type="none" w="sm" len="sm"/>
              <a:tailEnd type="none" w="sm" len="sm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141" name="Group 140"/>
            <p:cNvGrpSpPr/>
            <p:nvPr/>
          </p:nvGrpSpPr>
          <p:grpSpPr>
            <a:xfrm>
              <a:off x="1473473" y="932420"/>
              <a:ext cx="1726927" cy="515380"/>
              <a:chOff x="2487145" y="2453446"/>
              <a:chExt cx="2996654" cy="2097560"/>
            </a:xfrm>
          </p:grpSpPr>
          <p:sp>
            <p:nvSpPr>
              <p:cNvPr id="142" name="Rounded Rectangle 141"/>
              <p:cNvSpPr/>
              <p:nvPr/>
            </p:nvSpPr>
            <p:spPr>
              <a:xfrm>
                <a:off x="2487145" y="2453446"/>
                <a:ext cx="2996654" cy="2097560"/>
              </a:xfrm>
              <a:prstGeom prst="roundRect">
                <a:avLst>
                  <a:gd name="adj" fmla="val 1667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3" name="Rounded Rectangle 4"/>
              <p:cNvSpPr/>
              <p:nvPr/>
            </p:nvSpPr>
            <p:spPr>
              <a:xfrm>
                <a:off x="2589558" y="2555859"/>
                <a:ext cx="2791828" cy="189273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smtClean="0"/>
                  <a:t>Hypothesis #3</a:t>
                </a:r>
                <a:endParaRPr lang="en-US" sz="2000" kern="1200" dirty="0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609600" y="4825770"/>
            <a:ext cx="7543800" cy="523220"/>
            <a:chOff x="609600" y="4615190"/>
            <a:chExt cx="7543800" cy="523220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609600" y="4876800"/>
              <a:ext cx="7467600" cy="0"/>
            </a:xfrm>
            <a:prstGeom prst="line">
              <a:avLst/>
            </a:prstGeom>
            <a:noFill/>
            <a:ln w="19050" cap="flat" cmpd="sng" algn="ctr">
              <a:solidFill>
                <a:srgbClr val="009DD9">
                  <a:shade val="50000"/>
                  <a:satMod val="103000"/>
                </a:srgbClr>
              </a:solidFill>
              <a:prstDash val="sysDash"/>
            </a:ln>
            <a:effectLst/>
          </p:spPr>
        </p:cxnSp>
        <p:sp>
          <p:nvSpPr>
            <p:cNvPr id="69" name="TextBox 68"/>
            <p:cNvSpPr txBox="1"/>
            <p:nvPr/>
          </p:nvSpPr>
          <p:spPr>
            <a:xfrm>
              <a:off x="6324600" y="4615190"/>
              <a:ext cx="18288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Architecture Layer</a:t>
              </a:r>
              <a:endPara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731000" y="4876800"/>
              <a:ext cx="1422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System Layer</a:t>
              </a:r>
              <a:endPara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09600" y="2036403"/>
            <a:ext cx="8382000" cy="4061659"/>
            <a:chOff x="609600" y="1825823"/>
            <a:chExt cx="8382000" cy="4061659"/>
          </a:xfrm>
        </p:grpSpPr>
        <p:sp>
          <p:nvSpPr>
            <p:cNvPr id="6" name="Rounded Rectangle 5"/>
            <p:cNvSpPr/>
            <p:nvPr/>
          </p:nvSpPr>
          <p:spPr>
            <a:xfrm>
              <a:off x="3581400" y="1828800"/>
              <a:ext cx="4114800" cy="2740223"/>
            </a:xfrm>
            <a:prstGeom prst="roundRect">
              <a:avLst>
                <a:gd name="adj" fmla="val 4370"/>
              </a:avLst>
            </a:prstGeom>
            <a:solidFill>
              <a:srgbClr val="DBF5F9">
                <a:lumMod val="90000"/>
              </a:srgbClr>
            </a:solidFill>
            <a:ln w="9525" cap="flat" cmpd="sng" algn="ctr">
              <a:noFill/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09600" y="1828800"/>
              <a:ext cx="2743200" cy="2743200"/>
            </a:xfrm>
            <a:prstGeom prst="roundRect">
              <a:avLst>
                <a:gd name="adj" fmla="val 4002"/>
              </a:avLst>
            </a:prstGeom>
            <a:solidFill>
              <a:srgbClr val="7CCA62">
                <a:lumMod val="40000"/>
                <a:lumOff val="60000"/>
              </a:srgbClr>
            </a:solidFill>
            <a:ln w="9525" cap="flat" cmpd="sng" algn="ctr">
              <a:noFill/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" lastClr="FFFFFF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21" name="Straight Arrow Connector 20"/>
            <p:cNvCxnSpPr>
              <a:stCxn id="26" idx="3"/>
              <a:endCxn id="46" idx="3"/>
            </p:cNvCxnSpPr>
            <p:nvPr/>
          </p:nvCxnSpPr>
          <p:spPr>
            <a:xfrm flipV="1">
              <a:off x="3467100" y="4267199"/>
              <a:ext cx="0" cy="762001"/>
            </a:xfrm>
            <a:prstGeom prst="straightConnector1">
              <a:avLst/>
            </a:prstGeom>
            <a:noFill/>
            <a:ln w="1905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sp>
          <p:nvSpPr>
            <p:cNvPr id="26" name="Delay 25"/>
            <p:cNvSpPr/>
            <p:nvPr/>
          </p:nvSpPr>
          <p:spPr>
            <a:xfrm rot="16200000">
              <a:off x="3390900" y="4991100"/>
              <a:ext cx="152400" cy="228600"/>
            </a:xfrm>
            <a:prstGeom prst="flowChartDelay">
              <a:avLst/>
            </a:prstGeom>
            <a:gradFill rotWithShape="1">
              <a:gsLst>
                <a:gs pos="0">
                  <a:sysClr val="window" lastClr="FFFFFF">
                    <a:hueOff val="0"/>
                    <a:satOff val="0"/>
                    <a:lumOff val="0"/>
                    <a:alphaOff val="0"/>
                    <a:tint val="70000"/>
                    <a:satMod val="130000"/>
                  </a:sysClr>
                </a:gs>
                <a:gs pos="43000">
                  <a:sysClr val="window" lastClr="FFFFFF">
                    <a:hueOff val="0"/>
                    <a:satOff val="0"/>
                    <a:lumOff val="0"/>
                    <a:alphaOff val="0"/>
                    <a:tint val="44000"/>
                    <a:satMod val="165000"/>
                  </a:sysClr>
                </a:gs>
                <a:gs pos="93000">
                  <a:sysClr val="window" lastClr="FFFFFF">
                    <a:hueOff val="0"/>
                    <a:satOff val="0"/>
                    <a:lumOff val="0"/>
                    <a:alphaOff val="0"/>
                    <a:tint val="15000"/>
                    <a:satMod val="165000"/>
                  </a:sysClr>
                </a:gs>
                <a:gs pos="100000">
                  <a:sysClr val="window" lastClr="FFFFFF">
                    <a:hueOff val="0"/>
                    <a:satOff val="0"/>
                    <a:lumOff val="0"/>
                    <a:alphaOff val="0"/>
                    <a:tint val="5000"/>
                    <a:satMod val="250000"/>
                  </a:sysClr>
                </a:gs>
              </a:gsLst>
              <a:path path="circle">
                <a:fillToRect l="50000" t="130000" r="50000" b="-30000"/>
              </a:path>
            </a:gradFill>
            <a:ln>
              <a:solidFill>
                <a:sysClr val="windowText" lastClr="000000"/>
              </a:solidFill>
            </a:ln>
            <a:effectLst>
              <a:outerShdw blurRad="57150" dist="38100" dir="5400000" algn="ctr" rotWithShape="0">
                <a:sysClr val="window" lastClr="FFFFFF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ys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0" tIns="0" rIns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581400" y="4873823"/>
              <a:ext cx="7432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Sensors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405814" y="4873823"/>
              <a:ext cx="8425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Effectors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58318" y="1825823"/>
              <a:ext cx="15610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Mining the Model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86200" y="1825823"/>
              <a:ext cx="3657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Applying the Model (Detection &amp; Mitigation)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cxnSp>
          <p:nvCxnSpPr>
            <p:cNvPr id="40" name="Elbow Connector 39"/>
            <p:cNvCxnSpPr>
              <a:stCxn id="35" idx="1"/>
            </p:cNvCxnSpPr>
            <p:nvPr/>
          </p:nvCxnSpPr>
          <p:spPr>
            <a:xfrm rot="10800000">
              <a:off x="6248400" y="4477781"/>
              <a:ext cx="685800" cy="1409701"/>
            </a:xfrm>
            <a:prstGeom prst="bentConnector2">
              <a:avLst/>
            </a:prstGeom>
            <a:noFill/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ysDash"/>
              <a:headEnd type="none" w="med" len="med"/>
              <a:tailEnd type="triangle" w="lg" len="lg"/>
            </a:ln>
            <a:effectLst/>
          </p:spPr>
        </p:cxnSp>
        <p:cxnSp>
          <p:nvCxnSpPr>
            <p:cNvPr id="45" name="Elbow Connector 44"/>
            <p:cNvCxnSpPr>
              <a:stCxn id="42" idx="1"/>
              <a:endCxn id="100" idx="3"/>
            </p:cNvCxnSpPr>
            <p:nvPr/>
          </p:nvCxnSpPr>
          <p:spPr>
            <a:xfrm rot="10800000" flipV="1">
              <a:off x="5295900" y="4035622"/>
              <a:ext cx="190500" cy="990601"/>
            </a:xfrm>
            <a:prstGeom prst="bentConnector2">
              <a:avLst/>
            </a:prstGeom>
            <a:noFill/>
            <a:ln w="1905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sp>
          <p:nvSpPr>
            <p:cNvPr id="49" name="Data 48"/>
            <p:cNvSpPr/>
            <p:nvPr/>
          </p:nvSpPr>
          <p:spPr>
            <a:xfrm>
              <a:off x="914400" y="4419600"/>
              <a:ext cx="1676400" cy="381000"/>
            </a:xfrm>
            <a:prstGeom prst="flowChartInputOutpu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ysClr val="windowText" lastClr="000000"/>
              </a:solidFill>
            </a:ln>
            <a:effectLst>
              <a:outerShdw blurRad="57150" dist="38100" dir="5400000" algn="ctr" rotWithShape="0">
                <a:sysClr val="window" lastClr="FFFFFF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ys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0" tIns="0" rIns="0" anchor="t" anchorCtr="0"/>
            <a:lstStyle/>
            <a:p>
              <a:pPr algn="ctr" fontAlgn="auto">
                <a:lnSpc>
                  <a:spcPts val="152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kern="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/>
                  <a:cs typeface="Times New Roman"/>
                </a:rPr>
                <a:t>Use Case Identification</a:t>
              </a: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V="1">
              <a:off x="1752600" y="4114800"/>
              <a:ext cx="0" cy="304800"/>
            </a:xfrm>
            <a:prstGeom prst="straightConnector1">
              <a:avLst/>
            </a:prstGeom>
            <a:noFill/>
            <a:ln w="1905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sp>
          <p:nvSpPr>
            <p:cNvPr id="100" name="Delay 99"/>
            <p:cNvSpPr/>
            <p:nvPr/>
          </p:nvSpPr>
          <p:spPr>
            <a:xfrm rot="16200000">
              <a:off x="5219700" y="4988124"/>
              <a:ext cx="152400" cy="228600"/>
            </a:xfrm>
            <a:prstGeom prst="flowChartDelay">
              <a:avLst/>
            </a:prstGeom>
            <a:gradFill rotWithShape="1">
              <a:gsLst>
                <a:gs pos="0">
                  <a:sysClr val="window" lastClr="FFFFFF">
                    <a:hueOff val="0"/>
                    <a:satOff val="0"/>
                    <a:lumOff val="0"/>
                    <a:alphaOff val="0"/>
                    <a:tint val="70000"/>
                    <a:satMod val="130000"/>
                  </a:sysClr>
                </a:gs>
                <a:gs pos="43000">
                  <a:sysClr val="window" lastClr="FFFFFF">
                    <a:hueOff val="0"/>
                    <a:satOff val="0"/>
                    <a:lumOff val="0"/>
                    <a:alphaOff val="0"/>
                    <a:tint val="44000"/>
                    <a:satMod val="165000"/>
                  </a:sysClr>
                </a:gs>
                <a:gs pos="93000">
                  <a:sysClr val="window" lastClr="FFFFFF">
                    <a:hueOff val="0"/>
                    <a:satOff val="0"/>
                    <a:lumOff val="0"/>
                    <a:alphaOff val="0"/>
                    <a:tint val="15000"/>
                    <a:satMod val="165000"/>
                  </a:sysClr>
                </a:gs>
                <a:gs pos="100000">
                  <a:sysClr val="window" lastClr="FFFFFF">
                    <a:hueOff val="0"/>
                    <a:satOff val="0"/>
                    <a:lumOff val="0"/>
                    <a:alphaOff val="0"/>
                    <a:tint val="5000"/>
                    <a:satMod val="250000"/>
                  </a:sysClr>
                </a:gs>
              </a:gsLst>
              <a:path path="circle">
                <a:fillToRect l="50000" t="130000" r="50000" b="-30000"/>
              </a:path>
            </a:gradFill>
            <a:ln>
              <a:solidFill>
                <a:sysClr val="windowText" lastClr="000000"/>
              </a:solidFill>
            </a:ln>
            <a:effectLst>
              <a:outerShdw blurRad="57150" dist="38100" dir="5400000" algn="ctr" rotWithShape="0">
                <a:sysClr val="window" lastClr="FFFFFF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ys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0" tIns="0" rIns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819400" y="2771001"/>
              <a:ext cx="1295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  <a:cs typeface="Times New Roman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kern="0" dirty="0" smtClean="0">
                  <a:solidFill>
                    <a:sysClr val="windowText" lastClr="000000">
                      <a:lumMod val="50000"/>
                      <a:lumOff val="50000"/>
                    </a:sysClr>
                  </a:solidFill>
                </a:rPr>
                <a:t>Behavior 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Model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sp>
          <p:nvSpPr>
            <p:cNvPr id="78" name="Right Brace 77"/>
            <p:cNvSpPr/>
            <p:nvPr/>
          </p:nvSpPr>
          <p:spPr bwMode="auto">
            <a:xfrm>
              <a:off x="7772400" y="1828800"/>
              <a:ext cx="381000" cy="2743200"/>
            </a:xfrm>
            <a:prstGeom prst="rightBrace">
              <a:avLst>
                <a:gd name="adj1" fmla="val 51622"/>
                <a:gd name="adj2" fmla="val 50000"/>
              </a:avLst>
            </a:prstGeom>
            <a:noFill/>
            <a:ln w="19050" cap="flat" cmpd="sng" algn="ctr">
              <a:solidFill>
                <a:schemeClr val="bg1">
                  <a:lumMod val="50000"/>
                  <a:lumOff val="50000"/>
                </a:scheme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8153400" y="2971800"/>
              <a:ext cx="838200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MAPE-K</a:t>
              </a:r>
            </a:p>
            <a:p>
              <a:pPr marL="0" marR="0" lvl="0" indent="0" algn="ctr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i="1" kern="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Times New Roman"/>
                  <a:cs typeface="Times New Roman"/>
                </a:rPr>
                <a:t>Loop</a:t>
              </a:r>
              <a:endPara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sp>
          <p:nvSpPr>
            <p:cNvPr id="72" name="Circular Arrow 71"/>
            <p:cNvSpPr/>
            <p:nvPr/>
          </p:nvSpPr>
          <p:spPr bwMode="auto">
            <a:xfrm>
              <a:off x="1676400" y="2514600"/>
              <a:ext cx="1447800" cy="144780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208272"/>
                <a:gd name="adj5" fmla="val 15661"/>
              </a:avLst>
            </a:prstGeom>
            <a:noFill/>
            <a:ln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5" name="Circular Arrow 74"/>
            <p:cNvSpPr/>
            <p:nvPr/>
          </p:nvSpPr>
          <p:spPr bwMode="auto">
            <a:xfrm>
              <a:off x="4038600" y="2514600"/>
              <a:ext cx="1447800" cy="144780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208272"/>
                <a:gd name="adj5" fmla="val 15661"/>
              </a:avLst>
            </a:prstGeom>
            <a:noFill/>
            <a:ln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5" name="Can 14"/>
            <p:cNvSpPr/>
            <p:nvPr/>
          </p:nvSpPr>
          <p:spPr>
            <a:xfrm>
              <a:off x="2971800" y="2209800"/>
              <a:ext cx="990600" cy="606623"/>
            </a:xfrm>
            <a:prstGeom prst="can">
              <a:avLst/>
            </a:prstGeom>
            <a:gradFill rotWithShape="1">
              <a:gsLst>
                <a:gs pos="0">
                  <a:sysClr val="window" lastClr="FFFFFF">
                    <a:hueOff val="0"/>
                    <a:satOff val="0"/>
                    <a:lumOff val="0"/>
                    <a:alphaOff val="0"/>
                    <a:tint val="70000"/>
                    <a:satMod val="130000"/>
                  </a:sysClr>
                </a:gs>
                <a:gs pos="43000">
                  <a:sysClr val="window" lastClr="FFFFFF">
                    <a:hueOff val="0"/>
                    <a:satOff val="0"/>
                    <a:lumOff val="0"/>
                    <a:alphaOff val="0"/>
                    <a:tint val="44000"/>
                    <a:satMod val="165000"/>
                  </a:sysClr>
                </a:gs>
                <a:gs pos="93000">
                  <a:sysClr val="window" lastClr="FFFFFF">
                    <a:hueOff val="0"/>
                    <a:satOff val="0"/>
                    <a:lumOff val="0"/>
                    <a:alphaOff val="0"/>
                    <a:tint val="15000"/>
                    <a:satMod val="165000"/>
                  </a:sysClr>
                </a:gs>
                <a:gs pos="100000">
                  <a:sysClr val="window" lastClr="FFFFFF">
                    <a:hueOff val="0"/>
                    <a:satOff val="0"/>
                    <a:lumOff val="0"/>
                    <a:alphaOff val="0"/>
                    <a:tint val="5000"/>
                    <a:satMod val="250000"/>
                  </a:sysClr>
                </a:gs>
              </a:gsLst>
              <a:path path="circle">
                <a:fillToRect l="50000" t="130000" r="50000" b="-30000"/>
              </a:path>
            </a:gradFill>
            <a:ln>
              <a:solidFill>
                <a:sysClr val="windowText" lastClr="000000"/>
              </a:solidFill>
            </a:ln>
            <a:effectLst>
              <a:outerShdw blurRad="57150" dist="38100" dir="5400000" algn="ctr" rotWithShape="0">
                <a:sysClr val="window" lastClr="FFFFFF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ys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0" tIns="0" rIns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Pattern Registry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914400" y="3048000"/>
              <a:ext cx="1676400" cy="381000"/>
            </a:xfrm>
            <a:prstGeom prst="roundRect">
              <a:avLst/>
            </a:prstGeom>
            <a:gradFill rotWithShape="1">
              <a:gsLst>
                <a:gs pos="0">
                  <a:sysClr val="window" lastClr="FFFFFF">
                    <a:hueOff val="0"/>
                    <a:satOff val="0"/>
                    <a:lumOff val="0"/>
                    <a:alphaOff val="0"/>
                    <a:tint val="70000"/>
                    <a:satMod val="130000"/>
                  </a:sysClr>
                </a:gs>
                <a:gs pos="43000">
                  <a:sysClr val="window" lastClr="FFFFFF">
                    <a:hueOff val="0"/>
                    <a:satOff val="0"/>
                    <a:lumOff val="0"/>
                    <a:alphaOff val="0"/>
                    <a:tint val="44000"/>
                    <a:satMod val="165000"/>
                  </a:sysClr>
                </a:gs>
                <a:gs pos="93000">
                  <a:sysClr val="window" lastClr="FFFFFF">
                    <a:hueOff val="0"/>
                    <a:satOff val="0"/>
                    <a:lumOff val="0"/>
                    <a:alphaOff val="0"/>
                    <a:tint val="15000"/>
                    <a:satMod val="165000"/>
                  </a:sysClr>
                </a:gs>
                <a:gs pos="100000">
                  <a:sysClr val="window" lastClr="FFFFFF">
                    <a:hueOff val="0"/>
                    <a:satOff val="0"/>
                    <a:lumOff val="0"/>
                    <a:alphaOff val="0"/>
                    <a:tint val="5000"/>
                    <a:satMod val="250000"/>
                  </a:sysClr>
                </a:gs>
              </a:gsLst>
              <a:path path="circle">
                <a:fillToRect l="50000" t="130000" r="50000" b="-30000"/>
              </a:path>
            </a:gradFill>
            <a:ln>
              <a:solidFill>
                <a:sysClr val="windowText" lastClr="000000"/>
              </a:solidFill>
            </a:ln>
            <a:effectLst>
              <a:outerShdw blurRad="57150" dist="38100" dir="5400000" algn="ctr" rotWithShape="0">
                <a:sysClr val="window" lastClr="FFFFFF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ys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0" tIns="0" rIns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Model Mining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838200" y="3733800"/>
              <a:ext cx="1828800" cy="381000"/>
            </a:xfrm>
            <a:prstGeom prst="roundRect">
              <a:avLst/>
            </a:prstGeom>
            <a:gradFill rotWithShape="1">
              <a:gsLst>
                <a:gs pos="0">
                  <a:sysClr val="window" lastClr="FFFFFF">
                    <a:hueOff val="0"/>
                    <a:satOff val="0"/>
                    <a:lumOff val="0"/>
                    <a:alphaOff val="0"/>
                    <a:tint val="70000"/>
                    <a:satMod val="130000"/>
                  </a:sysClr>
                </a:gs>
                <a:gs pos="43000">
                  <a:sysClr val="window" lastClr="FFFFFF">
                    <a:hueOff val="0"/>
                    <a:satOff val="0"/>
                    <a:lumOff val="0"/>
                    <a:alphaOff val="0"/>
                    <a:tint val="44000"/>
                    <a:satMod val="165000"/>
                  </a:sysClr>
                </a:gs>
                <a:gs pos="93000">
                  <a:sysClr val="window" lastClr="FFFFFF">
                    <a:hueOff val="0"/>
                    <a:satOff val="0"/>
                    <a:lumOff val="0"/>
                    <a:alphaOff val="0"/>
                    <a:tint val="15000"/>
                    <a:satMod val="165000"/>
                  </a:sysClr>
                </a:gs>
                <a:gs pos="100000">
                  <a:sysClr val="window" lastClr="FFFFFF">
                    <a:hueOff val="0"/>
                    <a:satOff val="0"/>
                    <a:lumOff val="0"/>
                    <a:alphaOff val="0"/>
                    <a:tint val="5000"/>
                    <a:satMod val="250000"/>
                  </a:sysClr>
                </a:gs>
              </a:gsLst>
              <a:path path="circle">
                <a:fillToRect l="50000" t="130000" r="50000" b="-30000"/>
              </a:path>
            </a:gradFill>
            <a:ln>
              <a:solidFill>
                <a:sysClr val="windowText" lastClr="000000"/>
              </a:solidFill>
            </a:ln>
            <a:effectLst>
              <a:outerShdw blurRad="57150" dist="38100" dir="5400000" algn="ctr" rotWithShape="0">
                <a:sysClr val="window" lastClr="FFFFFF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ys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0" tIns="0" rIns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Event Pre-Processing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914400" y="2362200"/>
              <a:ext cx="1676400" cy="381000"/>
            </a:xfrm>
            <a:prstGeom prst="roundRect">
              <a:avLst/>
            </a:prstGeom>
            <a:gradFill rotWithShape="1">
              <a:gsLst>
                <a:gs pos="0">
                  <a:sysClr val="window" lastClr="FFFFFF">
                    <a:hueOff val="0"/>
                    <a:satOff val="0"/>
                    <a:lumOff val="0"/>
                    <a:alphaOff val="0"/>
                    <a:tint val="70000"/>
                    <a:satMod val="130000"/>
                  </a:sysClr>
                </a:gs>
                <a:gs pos="43000">
                  <a:sysClr val="window" lastClr="FFFFFF">
                    <a:hueOff val="0"/>
                    <a:satOff val="0"/>
                    <a:lumOff val="0"/>
                    <a:alphaOff val="0"/>
                    <a:tint val="44000"/>
                    <a:satMod val="165000"/>
                  </a:sysClr>
                </a:gs>
                <a:gs pos="93000">
                  <a:sysClr val="window" lastClr="FFFFFF">
                    <a:hueOff val="0"/>
                    <a:satOff val="0"/>
                    <a:lumOff val="0"/>
                    <a:alphaOff val="0"/>
                    <a:tint val="15000"/>
                    <a:satMod val="165000"/>
                  </a:sysClr>
                </a:gs>
                <a:gs pos="100000">
                  <a:sysClr val="window" lastClr="FFFFFF">
                    <a:hueOff val="0"/>
                    <a:satOff val="0"/>
                    <a:lumOff val="0"/>
                    <a:alphaOff val="0"/>
                    <a:tint val="5000"/>
                    <a:satMod val="250000"/>
                  </a:sysClr>
                </a:gs>
              </a:gsLst>
              <a:path path="circle">
                <a:fillToRect l="50000" t="130000" r="50000" b="-30000"/>
              </a:path>
            </a:gradFill>
            <a:ln>
              <a:solidFill>
                <a:sysClr val="windowText" lastClr="000000"/>
              </a:solidFill>
            </a:ln>
            <a:effectLst>
              <a:outerShdw blurRad="57150" dist="38100" dir="5400000" algn="ctr" rotWithShape="0">
                <a:sysClr val="window" lastClr="FFFFFF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ys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0" tIns="0" rIns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Model Pruning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cxnSp>
          <p:nvCxnSpPr>
            <p:cNvPr id="19" name="Straight Arrow Connector 18"/>
            <p:cNvCxnSpPr>
              <a:stCxn id="17" idx="0"/>
              <a:endCxn id="16" idx="2"/>
            </p:cNvCxnSpPr>
            <p:nvPr/>
          </p:nvCxnSpPr>
          <p:spPr>
            <a:xfrm flipV="1">
              <a:off x="1752600" y="3429000"/>
              <a:ext cx="0" cy="304800"/>
            </a:xfrm>
            <a:prstGeom prst="straightConnector1">
              <a:avLst/>
            </a:prstGeom>
            <a:noFill/>
            <a:ln w="1905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cxnSp>
          <p:nvCxnSpPr>
            <p:cNvPr id="20" name="Straight Arrow Connector 19"/>
            <p:cNvCxnSpPr>
              <a:stCxn id="16" idx="0"/>
              <a:endCxn id="18" idx="2"/>
            </p:cNvCxnSpPr>
            <p:nvPr/>
          </p:nvCxnSpPr>
          <p:spPr>
            <a:xfrm flipV="1">
              <a:off x="1752600" y="2743200"/>
              <a:ext cx="0" cy="304800"/>
            </a:xfrm>
            <a:prstGeom prst="straightConnector1">
              <a:avLst/>
            </a:prstGeom>
            <a:noFill/>
            <a:ln w="1905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sp>
          <p:nvSpPr>
            <p:cNvPr id="22" name="Rounded Rectangle 21"/>
            <p:cNvSpPr/>
            <p:nvPr/>
          </p:nvSpPr>
          <p:spPr>
            <a:xfrm>
              <a:off x="3810000" y="3048000"/>
              <a:ext cx="1066800" cy="457200"/>
            </a:xfrm>
            <a:prstGeom prst="roundRect">
              <a:avLst/>
            </a:prstGeom>
            <a:gradFill rotWithShape="1">
              <a:gsLst>
                <a:gs pos="0">
                  <a:sysClr val="window" lastClr="FFFFFF">
                    <a:hueOff val="0"/>
                    <a:satOff val="0"/>
                    <a:lumOff val="0"/>
                    <a:alphaOff val="0"/>
                    <a:tint val="70000"/>
                    <a:satMod val="130000"/>
                  </a:sysClr>
                </a:gs>
                <a:gs pos="43000">
                  <a:sysClr val="window" lastClr="FFFFFF">
                    <a:hueOff val="0"/>
                    <a:satOff val="0"/>
                    <a:lumOff val="0"/>
                    <a:alphaOff val="0"/>
                    <a:tint val="44000"/>
                    <a:satMod val="165000"/>
                  </a:sysClr>
                </a:gs>
                <a:gs pos="93000">
                  <a:sysClr val="window" lastClr="FFFFFF">
                    <a:hueOff val="0"/>
                    <a:satOff val="0"/>
                    <a:lumOff val="0"/>
                    <a:alphaOff val="0"/>
                    <a:tint val="15000"/>
                    <a:satMod val="165000"/>
                  </a:sysClr>
                </a:gs>
                <a:gs pos="100000">
                  <a:sysClr val="window" lastClr="FFFFFF">
                    <a:hueOff val="0"/>
                    <a:satOff val="0"/>
                    <a:lumOff val="0"/>
                    <a:alphaOff val="0"/>
                    <a:tint val="5000"/>
                    <a:satMod val="250000"/>
                  </a:sysClr>
                </a:gs>
              </a:gsLst>
              <a:path path="circle">
                <a:fillToRect l="50000" t="130000" r="50000" b="-30000"/>
              </a:path>
            </a:gradFill>
            <a:ln>
              <a:solidFill>
                <a:sysClr val="windowText" lastClr="000000"/>
              </a:solidFill>
            </a:ln>
            <a:effectLst>
              <a:outerShdw blurRad="57150" dist="38100" dir="5400000" algn="ctr" rotWithShape="0">
                <a:sysClr val="window" lastClr="FFFFFF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ys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0" tIns="0" rIns="0" bIns="0" anchor="ctr" anchorCtr="0"/>
            <a:lstStyle/>
            <a:p>
              <a:pPr marL="0" marR="0" lvl="0" indent="0" algn="ctr" defTabSz="91440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Anomaly Detection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23" name="Multidocument 22"/>
            <p:cNvSpPr/>
            <p:nvPr/>
          </p:nvSpPr>
          <p:spPr>
            <a:xfrm>
              <a:off x="4800600" y="2206823"/>
              <a:ext cx="990600" cy="609600"/>
            </a:xfrm>
            <a:prstGeom prst="flowChartMultidocument">
              <a:avLst/>
            </a:prstGeom>
            <a:gradFill rotWithShape="1">
              <a:gsLst>
                <a:gs pos="0">
                  <a:sysClr val="window" lastClr="FFFFFF">
                    <a:hueOff val="0"/>
                    <a:satOff val="0"/>
                    <a:lumOff val="0"/>
                    <a:alphaOff val="0"/>
                    <a:tint val="70000"/>
                    <a:satMod val="130000"/>
                  </a:sysClr>
                </a:gs>
                <a:gs pos="43000">
                  <a:sysClr val="window" lastClr="FFFFFF">
                    <a:hueOff val="0"/>
                    <a:satOff val="0"/>
                    <a:lumOff val="0"/>
                    <a:alphaOff val="0"/>
                    <a:tint val="44000"/>
                    <a:satMod val="165000"/>
                  </a:sysClr>
                </a:gs>
                <a:gs pos="93000">
                  <a:sysClr val="window" lastClr="FFFFFF">
                    <a:hueOff val="0"/>
                    <a:satOff val="0"/>
                    <a:lumOff val="0"/>
                    <a:alphaOff val="0"/>
                    <a:tint val="15000"/>
                    <a:satMod val="165000"/>
                  </a:sysClr>
                </a:gs>
                <a:gs pos="100000">
                  <a:sysClr val="window" lastClr="FFFFFF">
                    <a:hueOff val="0"/>
                    <a:satOff val="0"/>
                    <a:lumOff val="0"/>
                    <a:alphaOff val="0"/>
                    <a:tint val="5000"/>
                    <a:satMod val="250000"/>
                  </a:sysClr>
                </a:gs>
              </a:gsLst>
              <a:path path="circle">
                <a:fillToRect l="50000" t="130000" r="50000" b="-30000"/>
              </a:path>
            </a:grad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>
              <a:outerShdw blurRad="57150" dist="38100" dir="5400000" algn="ctr" rotWithShape="0">
                <a:sysClr val="window" lastClr="FFFFFF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ys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0" tIns="0" rIns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Anomaly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Events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cxnSp>
          <p:nvCxnSpPr>
            <p:cNvPr id="29" name="Elbow Connector 28"/>
            <p:cNvCxnSpPr/>
            <p:nvPr/>
          </p:nvCxnSpPr>
          <p:spPr>
            <a:xfrm flipV="1">
              <a:off x="3657600" y="3503712"/>
              <a:ext cx="533400" cy="458688"/>
            </a:xfrm>
            <a:prstGeom prst="bentConnector2">
              <a:avLst/>
            </a:prstGeom>
            <a:noFill/>
            <a:ln w="1905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cxnSp>
          <p:nvCxnSpPr>
            <p:cNvPr id="32" name="Elbow Connector 31"/>
            <p:cNvCxnSpPr/>
            <p:nvPr/>
          </p:nvCxnSpPr>
          <p:spPr>
            <a:xfrm rot="5400000" flipH="1" flipV="1">
              <a:off x="4457700" y="2705100"/>
              <a:ext cx="457200" cy="228600"/>
            </a:xfrm>
            <a:prstGeom prst="bentConnector2">
              <a:avLst/>
            </a:prstGeom>
            <a:noFill/>
            <a:ln w="1905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>
            <a:xfrm flipH="1">
              <a:off x="2667000" y="3959423"/>
              <a:ext cx="304800" cy="2977"/>
            </a:xfrm>
            <a:prstGeom prst="straightConnector1">
              <a:avLst/>
            </a:prstGeom>
            <a:noFill/>
            <a:ln w="1905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>
            <a:xfrm flipV="1">
              <a:off x="2590800" y="2511624"/>
              <a:ext cx="381000" cy="2976"/>
            </a:xfrm>
            <a:prstGeom prst="straightConnector1">
              <a:avLst/>
            </a:prstGeom>
            <a:noFill/>
            <a:ln w="1905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sp>
          <p:nvSpPr>
            <p:cNvPr id="42" name="Rounded Rectangle 41"/>
            <p:cNvSpPr/>
            <p:nvPr/>
          </p:nvSpPr>
          <p:spPr>
            <a:xfrm>
              <a:off x="5486400" y="3807023"/>
              <a:ext cx="990600" cy="457200"/>
            </a:xfrm>
            <a:prstGeom prst="roundRect">
              <a:avLst/>
            </a:prstGeom>
            <a:gradFill rotWithShape="1">
              <a:gsLst>
                <a:gs pos="0">
                  <a:sysClr val="window" lastClr="FFFFFF">
                    <a:hueOff val="0"/>
                    <a:satOff val="0"/>
                    <a:lumOff val="0"/>
                    <a:alphaOff val="0"/>
                    <a:tint val="70000"/>
                    <a:satMod val="130000"/>
                  </a:sysClr>
                </a:gs>
                <a:gs pos="43000">
                  <a:sysClr val="window" lastClr="FFFFFF">
                    <a:hueOff val="0"/>
                    <a:satOff val="0"/>
                    <a:lumOff val="0"/>
                    <a:alphaOff val="0"/>
                    <a:tint val="44000"/>
                    <a:satMod val="165000"/>
                  </a:sysClr>
                </a:gs>
                <a:gs pos="93000">
                  <a:sysClr val="window" lastClr="FFFFFF">
                    <a:hueOff val="0"/>
                    <a:satOff val="0"/>
                    <a:lumOff val="0"/>
                    <a:alphaOff val="0"/>
                    <a:tint val="15000"/>
                    <a:satMod val="165000"/>
                  </a:sysClr>
                </a:gs>
                <a:gs pos="100000">
                  <a:sysClr val="window" lastClr="FFFFFF">
                    <a:hueOff val="0"/>
                    <a:satOff val="0"/>
                    <a:lumOff val="0"/>
                    <a:alphaOff val="0"/>
                    <a:tint val="5000"/>
                    <a:satMod val="250000"/>
                  </a:sysClr>
                </a:gs>
              </a:gsLst>
              <a:path path="circle">
                <a:fillToRect l="50000" t="130000" r="50000" b="-30000"/>
              </a:path>
            </a:gradFill>
            <a:ln>
              <a:solidFill>
                <a:sysClr val="windowText" lastClr="000000"/>
              </a:solidFill>
            </a:ln>
            <a:effectLst>
              <a:outerShdw blurRad="57150" dist="38100" dir="5400000" algn="ctr" rotWithShape="0">
                <a:sysClr val="window" lastClr="FFFFFF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ys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0" tIns="0" rIns="0" bIns="0" anchor="ctr" anchorCtr="0"/>
            <a:lstStyle/>
            <a:p>
              <a:pPr algn="ctr" fontAlgn="auto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kern="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/>
                  <a:cs typeface="Times New Roman"/>
                </a:rPr>
                <a:t>Defensive Adaptation</a:t>
              </a:r>
            </a:p>
          </p:txBody>
        </p:sp>
        <p:sp>
          <p:nvSpPr>
            <p:cNvPr id="46" name="Can 45"/>
            <p:cNvSpPr/>
            <p:nvPr/>
          </p:nvSpPr>
          <p:spPr>
            <a:xfrm>
              <a:off x="2971800" y="3654622"/>
              <a:ext cx="990600" cy="612577"/>
            </a:xfrm>
            <a:prstGeom prst="can">
              <a:avLst/>
            </a:prstGeom>
            <a:gradFill rotWithShape="1">
              <a:gsLst>
                <a:gs pos="0">
                  <a:sysClr val="window" lastClr="FFFFFF">
                    <a:hueOff val="0"/>
                    <a:satOff val="0"/>
                    <a:lumOff val="0"/>
                    <a:alphaOff val="0"/>
                    <a:tint val="70000"/>
                    <a:satMod val="130000"/>
                  </a:sysClr>
                </a:gs>
                <a:gs pos="43000">
                  <a:sysClr val="window" lastClr="FFFFFF">
                    <a:hueOff val="0"/>
                    <a:satOff val="0"/>
                    <a:lumOff val="0"/>
                    <a:alphaOff val="0"/>
                    <a:tint val="44000"/>
                    <a:satMod val="165000"/>
                  </a:sysClr>
                </a:gs>
                <a:gs pos="93000">
                  <a:sysClr val="window" lastClr="FFFFFF">
                    <a:hueOff val="0"/>
                    <a:satOff val="0"/>
                    <a:lumOff val="0"/>
                    <a:alphaOff val="0"/>
                    <a:tint val="15000"/>
                    <a:satMod val="165000"/>
                  </a:sysClr>
                </a:gs>
                <a:gs pos="100000">
                  <a:sysClr val="window" lastClr="FFFFFF">
                    <a:hueOff val="0"/>
                    <a:satOff val="0"/>
                    <a:lumOff val="0"/>
                    <a:alphaOff val="0"/>
                    <a:tint val="5000"/>
                    <a:satMod val="250000"/>
                  </a:sysClr>
                </a:gs>
              </a:gsLst>
              <a:path path="circle">
                <a:fillToRect l="50000" t="130000" r="50000" b="-30000"/>
              </a:path>
            </a:gradFill>
            <a:ln>
              <a:solidFill>
                <a:sysClr val="windowText" lastClr="000000"/>
              </a:solidFill>
            </a:ln>
            <a:effectLst>
              <a:outerShdw blurRad="57150" dist="38100" dir="5400000" algn="ctr" rotWithShape="0">
                <a:sysClr val="window" lastClr="FFFFFF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ys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0" tIns="0" rIns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Event Log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52" name="Can 51"/>
            <p:cNvSpPr/>
            <p:nvPr/>
          </p:nvSpPr>
          <p:spPr>
            <a:xfrm>
              <a:off x="6629400" y="2895600"/>
              <a:ext cx="838200" cy="609600"/>
            </a:xfrm>
            <a:prstGeom prst="can">
              <a:avLst/>
            </a:prstGeom>
            <a:gradFill rotWithShape="1">
              <a:gsLst>
                <a:gs pos="0">
                  <a:sysClr val="window" lastClr="FFFFFF">
                    <a:hueOff val="0"/>
                    <a:satOff val="0"/>
                    <a:lumOff val="0"/>
                    <a:alphaOff val="0"/>
                    <a:tint val="70000"/>
                    <a:satMod val="130000"/>
                  </a:sysClr>
                </a:gs>
                <a:gs pos="43000">
                  <a:sysClr val="window" lastClr="FFFFFF">
                    <a:hueOff val="0"/>
                    <a:satOff val="0"/>
                    <a:lumOff val="0"/>
                    <a:alphaOff val="0"/>
                    <a:tint val="44000"/>
                    <a:satMod val="165000"/>
                  </a:sysClr>
                </a:gs>
                <a:gs pos="93000">
                  <a:sysClr val="window" lastClr="FFFFFF">
                    <a:hueOff val="0"/>
                    <a:satOff val="0"/>
                    <a:lumOff val="0"/>
                    <a:alphaOff val="0"/>
                    <a:tint val="15000"/>
                    <a:satMod val="165000"/>
                  </a:sysClr>
                </a:gs>
                <a:gs pos="100000">
                  <a:sysClr val="window" lastClr="FFFFFF">
                    <a:hueOff val="0"/>
                    <a:satOff val="0"/>
                    <a:lumOff val="0"/>
                    <a:alphaOff val="0"/>
                    <a:tint val="5000"/>
                    <a:satMod val="250000"/>
                  </a:sysClr>
                </a:gs>
              </a:gsLst>
              <a:path path="circle">
                <a:fillToRect l="50000" t="130000" r="50000" b="-30000"/>
              </a:path>
            </a:gradFill>
            <a:ln>
              <a:solidFill>
                <a:sysClr val="windowText" lastClr="000000"/>
              </a:solidFill>
            </a:ln>
            <a:effectLst>
              <a:outerShdw blurRad="57150" dist="38100" dir="5400000" algn="ctr" rotWithShape="0">
                <a:sysClr val="window" lastClr="FFFFFF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ys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0" tIns="0" rIns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ABSP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/>
                  <a:cs typeface="Times New Roman"/>
                </a:rPr>
                <a:t>Patterns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cxnSp>
          <p:nvCxnSpPr>
            <p:cNvPr id="71" name="Elbow Connector 70"/>
            <p:cNvCxnSpPr>
              <a:endCxn id="105" idx="0"/>
            </p:cNvCxnSpPr>
            <p:nvPr/>
          </p:nvCxnSpPr>
          <p:spPr>
            <a:xfrm>
              <a:off x="5638800" y="2511623"/>
              <a:ext cx="342900" cy="457200"/>
            </a:xfrm>
            <a:prstGeom prst="bentConnector2">
              <a:avLst/>
            </a:prstGeom>
            <a:noFill/>
            <a:ln w="1905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cxnSp>
          <p:nvCxnSpPr>
            <p:cNvPr id="74" name="Straight Arrow Connector 73"/>
            <p:cNvCxnSpPr>
              <a:stCxn id="105" idx="2"/>
              <a:endCxn id="42" idx="0"/>
            </p:cNvCxnSpPr>
            <p:nvPr/>
          </p:nvCxnSpPr>
          <p:spPr>
            <a:xfrm>
              <a:off x="5981700" y="3426023"/>
              <a:ext cx="0" cy="381000"/>
            </a:xfrm>
            <a:prstGeom prst="straightConnector1">
              <a:avLst/>
            </a:prstGeom>
            <a:noFill/>
            <a:ln w="1905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cxnSp>
          <p:nvCxnSpPr>
            <p:cNvPr id="91" name="Elbow Connector 90"/>
            <p:cNvCxnSpPr>
              <a:stCxn id="15" idx="4"/>
            </p:cNvCxnSpPr>
            <p:nvPr/>
          </p:nvCxnSpPr>
          <p:spPr>
            <a:xfrm>
              <a:off x="3962400" y="2513112"/>
              <a:ext cx="228600" cy="534888"/>
            </a:xfrm>
            <a:prstGeom prst="bentConnector2">
              <a:avLst/>
            </a:prstGeom>
            <a:noFill/>
            <a:ln w="1905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sp>
          <p:nvSpPr>
            <p:cNvPr id="105" name="Rounded Rectangle 104"/>
            <p:cNvSpPr/>
            <p:nvPr/>
          </p:nvSpPr>
          <p:spPr>
            <a:xfrm>
              <a:off x="5486400" y="2968823"/>
              <a:ext cx="990600" cy="457200"/>
            </a:xfrm>
            <a:prstGeom prst="roundRect">
              <a:avLst/>
            </a:prstGeom>
            <a:gradFill rotWithShape="1">
              <a:gsLst>
                <a:gs pos="0">
                  <a:sysClr val="window" lastClr="FFFFFF">
                    <a:hueOff val="0"/>
                    <a:satOff val="0"/>
                    <a:lumOff val="0"/>
                    <a:alphaOff val="0"/>
                    <a:tint val="70000"/>
                    <a:satMod val="130000"/>
                  </a:sysClr>
                </a:gs>
                <a:gs pos="43000">
                  <a:sysClr val="window" lastClr="FFFFFF">
                    <a:hueOff val="0"/>
                    <a:satOff val="0"/>
                    <a:lumOff val="0"/>
                    <a:alphaOff val="0"/>
                    <a:tint val="44000"/>
                    <a:satMod val="165000"/>
                  </a:sysClr>
                </a:gs>
                <a:gs pos="93000">
                  <a:sysClr val="window" lastClr="FFFFFF">
                    <a:hueOff val="0"/>
                    <a:satOff val="0"/>
                    <a:lumOff val="0"/>
                    <a:alphaOff val="0"/>
                    <a:tint val="15000"/>
                    <a:satMod val="165000"/>
                  </a:sysClr>
                </a:gs>
                <a:gs pos="100000">
                  <a:sysClr val="window" lastClr="FFFFFF">
                    <a:hueOff val="0"/>
                    <a:satOff val="0"/>
                    <a:lumOff val="0"/>
                    <a:alphaOff val="0"/>
                    <a:tint val="5000"/>
                    <a:satMod val="250000"/>
                  </a:sysClr>
                </a:gs>
              </a:gsLst>
              <a:path path="circle">
                <a:fillToRect l="50000" t="130000" r="50000" b="-30000"/>
              </a:path>
            </a:gradFill>
            <a:ln>
              <a:solidFill>
                <a:sysClr val="windowText" lastClr="000000"/>
              </a:solidFill>
            </a:ln>
            <a:effectLst>
              <a:outerShdw blurRad="57150" dist="38100" dir="5400000" algn="ctr" rotWithShape="0">
                <a:sysClr val="window" lastClr="FFFFFF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ys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0" tIns="0" rIns="0" bIns="0" anchor="ctr" anchorCtr="0"/>
            <a:lstStyle/>
            <a:p>
              <a:pPr algn="ctr" fontAlgn="auto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kern="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/>
                  <a:cs typeface="Times New Roman"/>
                </a:rPr>
                <a:t>Event Evaluation</a:t>
              </a:r>
              <a:endParaRPr lang="en-US" sz="1600" kern="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14" name="Elbow Connector 113"/>
            <p:cNvCxnSpPr>
              <a:stCxn id="52" idx="3"/>
              <a:endCxn id="42" idx="3"/>
            </p:cNvCxnSpPr>
            <p:nvPr/>
          </p:nvCxnSpPr>
          <p:spPr>
            <a:xfrm rot="5400000">
              <a:off x="6497539" y="3484661"/>
              <a:ext cx="530423" cy="571500"/>
            </a:xfrm>
            <a:prstGeom prst="bentConnector2">
              <a:avLst/>
            </a:prstGeom>
            <a:noFill/>
            <a:ln w="1905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cxnSp>
          <p:nvCxnSpPr>
            <p:cNvPr id="122" name="Straight Arrow Connector 121"/>
            <p:cNvCxnSpPr/>
            <p:nvPr/>
          </p:nvCxnSpPr>
          <p:spPr>
            <a:xfrm flipV="1">
              <a:off x="4572000" y="3505200"/>
              <a:ext cx="0" cy="533400"/>
            </a:xfrm>
            <a:prstGeom prst="straightConnector1">
              <a:avLst/>
            </a:prstGeom>
            <a:noFill/>
            <a:ln w="1905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sp>
          <p:nvSpPr>
            <p:cNvPr id="80" name="Rounded Rectangle 79"/>
            <p:cNvSpPr/>
            <p:nvPr/>
          </p:nvSpPr>
          <p:spPr>
            <a:xfrm>
              <a:off x="4267200" y="3959423"/>
              <a:ext cx="762000" cy="457200"/>
            </a:xfrm>
            <a:prstGeom prst="roundRect">
              <a:avLst/>
            </a:prstGeom>
            <a:gradFill rotWithShape="1">
              <a:gsLst>
                <a:gs pos="0">
                  <a:sysClr val="window" lastClr="FFFFFF">
                    <a:hueOff val="0"/>
                    <a:satOff val="0"/>
                    <a:lumOff val="0"/>
                    <a:alphaOff val="0"/>
                    <a:tint val="70000"/>
                    <a:satMod val="130000"/>
                  </a:sysClr>
                </a:gs>
                <a:gs pos="43000">
                  <a:sysClr val="window" lastClr="FFFFFF">
                    <a:hueOff val="0"/>
                    <a:satOff val="0"/>
                    <a:lumOff val="0"/>
                    <a:alphaOff val="0"/>
                    <a:tint val="44000"/>
                    <a:satMod val="165000"/>
                  </a:sysClr>
                </a:gs>
                <a:gs pos="93000">
                  <a:sysClr val="window" lastClr="FFFFFF">
                    <a:hueOff val="0"/>
                    <a:satOff val="0"/>
                    <a:lumOff val="0"/>
                    <a:alphaOff val="0"/>
                    <a:tint val="15000"/>
                    <a:satMod val="165000"/>
                  </a:sysClr>
                </a:gs>
                <a:gs pos="100000">
                  <a:sysClr val="window" lastClr="FFFFFF">
                    <a:hueOff val="0"/>
                    <a:satOff val="0"/>
                    <a:lumOff val="0"/>
                    <a:alphaOff val="0"/>
                    <a:tint val="5000"/>
                    <a:satMod val="250000"/>
                  </a:sysClr>
                </a:gs>
              </a:gsLst>
              <a:path path="circle">
                <a:fillToRect l="50000" t="130000" r="50000" b="-30000"/>
              </a:path>
            </a:gradFill>
            <a:ln>
              <a:solidFill>
                <a:sysClr val="windowText" lastClr="000000"/>
              </a:solidFill>
            </a:ln>
            <a:effectLst>
              <a:outerShdw blurRad="57150" dist="38100" dir="5400000" algn="ctr" rotWithShape="0">
                <a:sysClr val="window" lastClr="FFFFFF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ys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0" tIns="0" rIns="0" bIns="0" anchor="ctr" anchorCtr="0"/>
            <a:lstStyle/>
            <a:p>
              <a:pPr algn="ctr" fontAlgn="auto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kern="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/>
                  <a:cs typeface="Times New Roman"/>
                </a:rPr>
                <a:t>Model </a:t>
              </a:r>
              <a:r>
                <a:rPr lang="en-US" sz="1600" kern="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/>
                  <a:cs typeface="Times New Roman"/>
                </a:rPr>
                <a:t>Adapt.</a:t>
              </a:r>
              <a:endParaRPr lang="en-US" sz="1600" kern="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25" name="Slide Number Placeholder 2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C06FC0-DD74-4FB3-84ED-BE0B53D9716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8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7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7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7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Definitions and Assumptions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828800"/>
            <a:ext cx="4715750" cy="41910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181600" y="1143000"/>
            <a:ext cx="3810000" cy="4876800"/>
          </a:xfrm>
        </p:spPr>
        <p:txBody>
          <a:bodyPr/>
          <a:lstStyle/>
          <a:p>
            <a:pPr marL="227013" indent="-227013"/>
            <a:r>
              <a:rPr lang="en-US" sz="2000" b="1" dirty="0" smtClean="0"/>
              <a:t>Components </a:t>
            </a:r>
            <a:r>
              <a:rPr lang="en-US" sz="2000" dirty="0" smtClean="0"/>
              <a:t>C = { Map, … }</a:t>
            </a:r>
          </a:p>
          <a:p>
            <a:pPr marL="627063" lvl="1" indent="-227013"/>
            <a:r>
              <a:rPr lang="en-US" sz="1800" dirty="0" smtClean="0"/>
              <a:t>Independently deployed</a:t>
            </a:r>
            <a:endParaRPr lang="en-US" sz="1800" dirty="0"/>
          </a:p>
          <a:p>
            <a:pPr marL="227013" indent="-227013"/>
            <a:r>
              <a:rPr lang="en-US" sz="2000" b="1" dirty="0" smtClean="0"/>
              <a:t>Component interaction events</a:t>
            </a:r>
            <a:r>
              <a:rPr lang="en-US" sz="2000" dirty="0" smtClean="0"/>
              <a:t> </a:t>
            </a:r>
            <a:r>
              <a:rPr lang="en-US" sz="2000" i="1" dirty="0" smtClean="0"/>
              <a:t>e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dirty="0" smtClean="0"/>
              <a:t>&lt; </a:t>
            </a:r>
            <a:r>
              <a:rPr lang="en-US" sz="2000" dirty="0" err="1"/>
              <a:t>c</a:t>
            </a:r>
            <a:r>
              <a:rPr lang="en-US" sz="2000" i="1" baseline="-25000" dirty="0" err="1" smtClean="0"/>
              <a:t>src</a:t>
            </a:r>
            <a:r>
              <a:rPr lang="en-US" sz="2000" i="1" baseline="-25000" dirty="0" smtClean="0"/>
              <a:t> </a:t>
            </a:r>
            <a:r>
              <a:rPr lang="en-US" sz="2000" dirty="0" smtClean="0"/>
              <a:t>, </a:t>
            </a:r>
            <a:r>
              <a:rPr lang="en-US" sz="2000" dirty="0" err="1" smtClean="0"/>
              <a:t>c</a:t>
            </a:r>
            <a:r>
              <a:rPr lang="en-US" sz="2000" i="1" baseline="-25000" dirty="0" err="1" smtClean="0"/>
              <a:t>dst</a:t>
            </a:r>
            <a:r>
              <a:rPr lang="en-US" sz="2000" i="1" baseline="-25000" dirty="0" smtClean="0"/>
              <a:t> </a:t>
            </a:r>
            <a:r>
              <a:rPr lang="en-US" sz="2000" dirty="0" smtClean="0"/>
              <a:t>, </a:t>
            </a:r>
            <a:r>
              <a:rPr lang="en-US" sz="1800" i="1" dirty="0" smtClean="0"/>
              <a:t>timestamp </a:t>
            </a:r>
            <a:r>
              <a:rPr lang="en-US" sz="2000" dirty="0" smtClean="0"/>
              <a:t>&gt;</a:t>
            </a:r>
            <a:endParaRPr lang="en-US" sz="1800" dirty="0" smtClean="0"/>
          </a:p>
          <a:p>
            <a:pPr marL="455613" lvl="1" indent="-228600"/>
            <a:r>
              <a:rPr lang="en-US" sz="1800" dirty="0" smtClean="0"/>
              <a:t>E.g. </a:t>
            </a:r>
            <a:r>
              <a:rPr lang="en-US" sz="1800" dirty="0" err="1"/>
              <a:t>WeatherAnalyzer</a:t>
            </a:r>
            <a:r>
              <a:rPr lang="en-US" sz="1800" dirty="0"/>
              <a:t> </a:t>
            </a:r>
            <a:r>
              <a:rPr lang="en-US" sz="1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800" dirty="0"/>
              <a:t> Clock </a:t>
            </a:r>
            <a:endParaRPr lang="en-US" sz="1800" dirty="0" smtClean="0"/>
          </a:p>
          <a:p>
            <a:pPr marL="455613" lvl="1" indent="-228600"/>
            <a:r>
              <a:rPr lang="en-US" sz="1800" dirty="0" smtClean="0"/>
              <a:t>Assumed to be observable (i.e. from execution history)</a:t>
            </a:r>
            <a:endParaRPr lang="en-US" dirty="0" smtClean="0"/>
          </a:p>
          <a:p>
            <a:pPr marL="227013" indent="-227013"/>
            <a:r>
              <a:rPr lang="en-US" sz="2000" b="1" dirty="0" smtClean="0"/>
              <a:t>Top-level use cases </a:t>
            </a:r>
            <a:r>
              <a:rPr lang="en-US" sz="2000" dirty="0" smtClean="0"/>
              <a:t>representing system</a:t>
            </a:r>
            <a:r>
              <a:rPr lang="en-US" sz="2000" b="1" dirty="0" smtClean="0"/>
              <a:t> </a:t>
            </a:r>
            <a:r>
              <a:rPr lang="en-US" sz="2000" dirty="0" smtClean="0"/>
              <a:t>“entry points” are</a:t>
            </a:r>
            <a:r>
              <a:rPr lang="en-US" sz="2000" b="1" dirty="0" smtClean="0"/>
              <a:t> </a:t>
            </a:r>
            <a:r>
              <a:rPr lang="en-US" sz="2000" dirty="0" smtClean="0"/>
              <a:t>assumed identifiable</a:t>
            </a:r>
          </a:p>
          <a:p>
            <a:pPr marL="455613" lvl="1" indent="-228600"/>
            <a:r>
              <a:rPr lang="en-US" sz="1800" dirty="0"/>
              <a:t> </a:t>
            </a:r>
            <a:r>
              <a:rPr lang="en-US" sz="1800" dirty="0" smtClean="0"/>
              <a:t>E.g. HQUI </a:t>
            </a:r>
            <a:r>
              <a:rPr lang="en-US" sz="1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800" dirty="0"/>
              <a:t> </a:t>
            </a:r>
            <a:r>
              <a:rPr lang="en-US" sz="1800" dirty="0" err="1" smtClean="0"/>
              <a:t>StrategyAnalyzer</a:t>
            </a:r>
            <a:r>
              <a:rPr lang="en-US" sz="1800" dirty="0" smtClean="0"/>
              <a:t> </a:t>
            </a:r>
            <a:endParaRPr lang="en-US" sz="1800" dirty="0"/>
          </a:p>
          <a:p>
            <a:pPr marL="627063" lvl="1" indent="-227013"/>
            <a:endParaRPr lang="en-US" sz="1600" dirty="0" smtClean="0"/>
          </a:p>
          <a:p>
            <a:pPr marL="227013" indent="-227013"/>
            <a:r>
              <a:rPr lang="en-US" sz="2000" dirty="0" smtClean="0">
                <a:solidFill>
                  <a:srgbClr val="FF0000"/>
                </a:solidFill>
              </a:rPr>
              <a:t>Full behavior model is often not specified, poorly documented, or even non-deterministic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455613" lvl="1" indent="-228600"/>
            <a:r>
              <a:rPr lang="en-US" sz="1800" dirty="0" smtClean="0">
                <a:solidFill>
                  <a:srgbClr val="FF0000"/>
                </a:solidFill>
              </a:rPr>
              <a:t>Due to architecture decay, user-controlled behavior, etc.</a:t>
            </a:r>
          </a:p>
          <a:p>
            <a:endParaRPr lang="en-US" sz="20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808905" y="3331808"/>
            <a:ext cx="914400" cy="53340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295400"/>
            <a:ext cx="42708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6600"/>
                </a:solidFill>
              </a:rPr>
              <a:t>Emergency Deployment System (EDS)</a:t>
            </a:r>
            <a:endParaRPr lang="en-US" sz="2000" b="1" dirty="0">
              <a:solidFill>
                <a:srgbClr val="0066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C06FC0-DD74-4FB3-84ED-BE0B53D9716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59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 use case</a:t>
            </a:r>
            <a:endParaRPr lang="en-US" dirty="0"/>
          </a:p>
        </p:txBody>
      </p:sp>
      <p:sp>
        <p:nvSpPr>
          <p:cNvPr id="176" name="Rectangle 175"/>
          <p:cNvSpPr/>
          <p:nvPr/>
        </p:nvSpPr>
        <p:spPr>
          <a:xfrm>
            <a:off x="1447798" y="1371600"/>
            <a:ext cx="1295400" cy="25037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F6FC6"/>
            </a:solidFill>
            <a:prstDash val="soli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StrategyAnalyzer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3566884" y="1371600"/>
            <a:ext cx="471714" cy="25037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F6FC6"/>
            </a:solidFill>
            <a:prstDash val="soli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Map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2895118" y="1371600"/>
            <a:ext cx="533880" cy="25037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F6FC6"/>
            </a:solidFill>
            <a:prstDash val="soli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Clock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cxnSp>
        <p:nvCxnSpPr>
          <p:cNvPr id="179" name="Straight Connector 178"/>
          <p:cNvCxnSpPr/>
          <p:nvPr/>
        </p:nvCxnSpPr>
        <p:spPr>
          <a:xfrm>
            <a:off x="2081852" y="1618995"/>
            <a:ext cx="0" cy="3864428"/>
          </a:xfrm>
          <a:prstGeom prst="line">
            <a:avLst/>
          </a:prstGeom>
          <a:noFill/>
          <a:ln w="25400" cap="flat" cmpd="sng" algn="ctr">
            <a:solidFill>
              <a:srgbClr val="0F6FC6"/>
            </a:solidFill>
            <a:prstDash val="soli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</p:spPr>
      </p:cxnSp>
      <p:cxnSp>
        <p:nvCxnSpPr>
          <p:cNvPr id="180" name="Straight Connector 179"/>
          <p:cNvCxnSpPr/>
          <p:nvPr/>
        </p:nvCxnSpPr>
        <p:spPr>
          <a:xfrm>
            <a:off x="3795484" y="1618994"/>
            <a:ext cx="0" cy="3864429"/>
          </a:xfrm>
          <a:prstGeom prst="line">
            <a:avLst/>
          </a:prstGeom>
          <a:noFill/>
          <a:ln w="25400" cap="flat" cmpd="sng" algn="ctr">
            <a:solidFill>
              <a:srgbClr val="0F6FC6"/>
            </a:solidFill>
            <a:prstDash val="soli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</p:spPr>
      </p:cxnSp>
      <p:cxnSp>
        <p:nvCxnSpPr>
          <p:cNvPr id="181" name="Straight Connector 180"/>
          <p:cNvCxnSpPr/>
          <p:nvPr/>
        </p:nvCxnSpPr>
        <p:spPr>
          <a:xfrm>
            <a:off x="3162058" y="1618994"/>
            <a:ext cx="0" cy="3864429"/>
          </a:xfrm>
          <a:prstGeom prst="line">
            <a:avLst/>
          </a:prstGeom>
          <a:noFill/>
          <a:ln w="25400" cap="flat" cmpd="sng" algn="ctr">
            <a:solidFill>
              <a:srgbClr val="0F6FC6"/>
            </a:solidFill>
            <a:prstDash val="soli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</p:spPr>
      </p:cxnSp>
      <p:cxnSp>
        <p:nvCxnSpPr>
          <p:cNvPr id="182" name="Straight Arrow Connector 181"/>
          <p:cNvCxnSpPr/>
          <p:nvPr/>
        </p:nvCxnSpPr>
        <p:spPr>
          <a:xfrm flipV="1">
            <a:off x="2182456" y="1981200"/>
            <a:ext cx="865544" cy="1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50000"/>
                <a:satMod val="103000"/>
              </a:sysClr>
            </a:solidFill>
            <a:prstDash val="solid"/>
            <a:tailEnd type="arrow"/>
          </a:ln>
          <a:effectLst/>
        </p:spPr>
      </p:cxnSp>
      <p:cxnSp>
        <p:nvCxnSpPr>
          <p:cNvPr id="183" name="Straight Arrow Connector 182"/>
          <p:cNvCxnSpPr/>
          <p:nvPr/>
        </p:nvCxnSpPr>
        <p:spPr>
          <a:xfrm>
            <a:off x="2192225" y="4492824"/>
            <a:ext cx="4880698" cy="12745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50000"/>
                <a:satMod val="103000"/>
              </a:sysClr>
            </a:solidFill>
            <a:prstDash val="solid"/>
            <a:tailEnd type="arrow"/>
          </a:ln>
          <a:effectLst/>
        </p:spPr>
      </p:cxnSp>
      <p:cxnSp>
        <p:nvCxnSpPr>
          <p:cNvPr id="184" name="Straight Arrow Connector 183"/>
          <p:cNvCxnSpPr/>
          <p:nvPr/>
        </p:nvCxnSpPr>
        <p:spPr>
          <a:xfrm>
            <a:off x="1000369" y="1905000"/>
            <a:ext cx="973015" cy="195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50000"/>
                <a:satMod val="103000"/>
              </a:sysClr>
            </a:solidFill>
            <a:prstDash val="solid"/>
            <a:tailEnd type="arrow"/>
          </a:ln>
          <a:effectLst/>
        </p:spPr>
      </p:cxnSp>
      <p:sp>
        <p:nvSpPr>
          <p:cNvPr id="185" name="Rectangle 184"/>
          <p:cNvSpPr/>
          <p:nvPr/>
        </p:nvSpPr>
        <p:spPr>
          <a:xfrm>
            <a:off x="6705600" y="1371600"/>
            <a:ext cx="990600" cy="25037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F6FC6"/>
            </a:solidFill>
            <a:prstDash val="soli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StrategyKB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cxnSp>
        <p:nvCxnSpPr>
          <p:cNvPr id="186" name="Straight Connector 185"/>
          <p:cNvCxnSpPr/>
          <p:nvPr/>
        </p:nvCxnSpPr>
        <p:spPr>
          <a:xfrm>
            <a:off x="7213600" y="1618994"/>
            <a:ext cx="0" cy="3864429"/>
          </a:xfrm>
          <a:prstGeom prst="line">
            <a:avLst/>
          </a:prstGeom>
          <a:noFill/>
          <a:ln w="25400" cap="flat" cmpd="sng" algn="ctr">
            <a:solidFill>
              <a:srgbClr val="0F6FC6"/>
            </a:solidFill>
            <a:prstDash val="soli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</p:spPr>
      </p:cxnSp>
      <p:cxnSp>
        <p:nvCxnSpPr>
          <p:cNvPr id="187" name="Straight Arrow Connector 186"/>
          <p:cNvCxnSpPr/>
          <p:nvPr/>
        </p:nvCxnSpPr>
        <p:spPr>
          <a:xfrm>
            <a:off x="2182456" y="2359223"/>
            <a:ext cx="1475144" cy="2977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50000"/>
                <a:satMod val="103000"/>
              </a:sysClr>
            </a:solidFill>
            <a:prstDash val="solid"/>
            <a:tailEnd type="arrow"/>
          </a:ln>
          <a:effectLst/>
        </p:spPr>
      </p:cxnSp>
      <p:sp>
        <p:nvSpPr>
          <p:cNvPr id="188" name="Rectangle 187"/>
          <p:cNvSpPr/>
          <p:nvPr/>
        </p:nvSpPr>
        <p:spPr>
          <a:xfrm>
            <a:off x="1987390" y="1887415"/>
            <a:ext cx="195066" cy="3502223"/>
          </a:xfrm>
          <a:prstGeom prst="rect">
            <a:avLst/>
          </a:prstGeom>
          <a:gradFill rotWithShape="1">
            <a:gsLst>
              <a:gs pos="0">
                <a:srgbClr val="0F6FC6">
                  <a:tint val="70000"/>
                  <a:satMod val="130000"/>
                </a:srgbClr>
              </a:gs>
              <a:gs pos="43000">
                <a:srgbClr val="0F6FC6">
                  <a:tint val="44000"/>
                  <a:satMod val="165000"/>
                </a:srgbClr>
              </a:gs>
              <a:gs pos="93000">
                <a:srgbClr val="0F6FC6">
                  <a:tint val="15000"/>
                  <a:satMod val="165000"/>
                </a:srgbClr>
              </a:gs>
              <a:gs pos="100000">
                <a:srgbClr val="0F6FC6">
                  <a:tint val="5000"/>
                  <a:satMod val="250000"/>
                </a:srgbClr>
              </a:gs>
            </a:gsLst>
            <a:path path="circle">
              <a:fillToRect l="50000" t="130000" r="50000" b="-30000"/>
            </a:path>
          </a:gradFill>
          <a:ln w="9525" cap="flat" cmpd="sng" algn="ctr">
            <a:solidFill>
              <a:srgbClr val="0F6FC6">
                <a:shade val="50000"/>
                <a:satMod val="103000"/>
              </a:srgbClr>
            </a:solidFill>
            <a:prstDash val="soli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</a:t>
            </a:r>
            <a:endParaRPr kumimoji="0" lang="en-US" sz="1600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89" name="Rectangle 188"/>
          <p:cNvSpPr/>
          <p:nvPr/>
        </p:nvSpPr>
        <p:spPr>
          <a:xfrm>
            <a:off x="3058149" y="3815814"/>
            <a:ext cx="207818" cy="287216"/>
          </a:xfrm>
          <a:prstGeom prst="rect">
            <a:avLst/>
          </a:prstGeom>
          <a:gradFill rotWithShape="1">
            <a:gsLst>
              <a:gs pos="0">
                <a:srgbClr val="0F6FC6">
                  <a:tint val="70000"/>
                  <a:satMod val="130000"/>
                </a:srgbClr>
              </a:gs>
              <a:gs pos="43000">
                <a:srgbClr val="0F6FC6">
                  <a:tint val="44000"/>
                  <a:satMod val="165000"/>
                </a:srgbClr>
              </a:gs>
              <a:gs pos="93000">
                <a:srgbClr val="0F6FC6">
                  <a:tint val="15000"/>
                  <a:satMod val="165000"/>
                </a:srgbClr>
              </a:gs>
              <a:gs pos="100000">
                <a:srgbClr val="0F6FC6">
                  <a:tint val="5000"/>
                  <a:satMod val="250000"/>
                </a:srgbClr>
              </a:gs>
            </a:gsLst>
            <a:path path="circle">
              <a:fillToRect l="50000" t="130000" r="50000" b="-30000"/>
            </a:path>
          </a:gradFill>
          <a:ln w="9525" cap="flat" cmpd="sng" algn="ctr">
            <a:solidFill>
              <a:srgbClr val="0F6FC6">
                <a:shade val="50000"/>
                <a:satMod val="103000"/>
              </a:srgbClr>
            </a:solidFill>
            <a:prstDash val="soli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</p:spPr>
        <p:txBody>
          <a:bodyPr lIns="0" rIns="0"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6</a:t>
            </a:r>
            <a:endParaRPr kumimoji="0" lang="en-US" sz="1600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cxnSp>
        <p:nvCxnSpPr>
          <p:cNvPr id="190" name="Straight Arrow Connector 189"/>
          <p:cNvCxnSpPr/>
          <p:nvPr/>
        </p:nvCxnSpPr>
        <p:spPr>
          <a:xfrm flipH="1">
            <a:off x="2209800" y="2265439"/>
            <a:ext cx="808408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50000"/>
                <a:satMod val="103000"/>
              </a:sysClr>
            </a:solidFill>
            <a:prstDash val="dash"/>
            <a:tailEnd type="arrow"/>
          </a:ln>
          <a:effectLst/>
        </p:spPr>
      </p:cxnSp>
      <p:cxnSp>
        <p:nvCxnSpPr>
          <p:cNvPr id="191" name="Straight Arrow Connector 190"/>
          <p:cNvCxnSpPr/>
          <p:nvPr/>
        </p:nvCxnSpPr>
        <p:spPr>
          <a:xfrm flipH="1">
            <a:off x="2182456" y="2743200"/>
            <a:ext cx="1475144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50000"/>
                <a:satMod val="103000"/>
              </a:sysClr>
            </a:solidFill>
            <a:prstDash val="dash"/>
            <a:tailEnd type="arrow"/>
          </a:ln>
          <a:effectLst/>
        </p:spPr>
      </p:cxnSp>
      <p:sp>
        <p:nvSpPr>
          <p:cNvPr id="192" name="Rectangle 191"/>
          <p:cNvSpPr/>
          <p:nvPr/>
        </p:nvSpPr>
        <p:spPr>
          <a:xfrm>
            <a:off x="3061093" y="1981201"/>
            <a:ext cx="201930" cy="284238"/>
          </a:xfrm>
          <a:prstGeom prst="rect">
            <a:avLst/>
          </a:prstGeom>
          <a:gradFill rotWithShape="1">
            <a:gsLst>
              <a:gs pos="0">
                <a:srgbClr val="0F6FC6">
                  <a:tint val="70000"/>
                  <a:satMod val="130000"/>
                </a:srgbClr>
              </a:gs>
              <a:gs pos="43000">
                <a:srgbClr val="0F6FC6">
                  <a:tint val="44000"/>
                  <a:satMod val="165000"/>
                </a:srgbClr>
              </a:gs>
              <a:gs pos="93000">
                <a:srgbClr val="0F6FC6">
                  <a:tint val="15000"/>
                  <a:satMod val="165000"/>
                </a:srgbClr>
              </a:gs>
              <a:gs pos="100000">
                <a:srgbClr val="0F6FC6">
                  <a:tint val="5000"/>
                  <a:satMod val="250000"/>
                </a:srgbClr>
              </a:gs>
            </a:gsLst>
            <a:path path="circle">
              <a:fillToRect l="50000" t="130000" r="50000" b="-30000"/>
            </a:path>
          </a:gradFill>
          <a:ln w="9525" cap="flat" cmpd="sng" algn="ctr">
            <a:solidFill>
              <a:srgbClr val="0F6FC6">
                <a:shade val="50000"/>
                <a:satMod val="103000"/>
              </a:srgbClr>
            </a:solidFill>
            <a:prstDash val="soli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</p:spPr>
        <p:txBody>
          <a:bodyPr lIns="0" rIns="0"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</a:t>
            </a:r>
            <a:endParaRPr kumimoji="0" lang="en-US" sz="1600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cxnSp>
        <p:nvCxnSpPr>
          <p:cNvPr id="193" name="Straight Arrow Connector 192"/>
          <p:cNvCxnSpPr/>
          <p:nvPr/>
        </p:nvCxnSpPr>
        <p:spPr>
          <a:xfrm flipH="1">
            <a:off x="1000370" y="5384800"/>
            <a:ext cx="953476" cy="15631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50000"/>
                <a:satMod val="103000"/>
              </a:sysClr>
            </a:solidFill>
            <a:prstDash val="dash"/>
            <a:tailEnd type="arrow"/>
          </a:ln>
          <a:effectLst/>
        </p:spPr>
      </p:cxnSp>
      <p:sp>
        <p:nvSpPr>
          <p:cNvPr id="194" name="TextBox 193"/>
          <p:cNvSpPr txBox="1"/>
          <p:nvPr/>
        </p:nvSpPr>
        <p:spPr>
          <a:xfrm>
            <a:off x="1066800" y="1597223"/>
            <a:ext cx="215942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e</a:t>
            </a:r>
            <a:r>
              <a:rPr lang="en-US" sz="1400" baseline="-25000" dirty="0" smtClean="0">
                <a:latin typeface="Times New Roman"/>
                <a:cs typeface="Times New Roman"/>
              </a:rPr>
              <a:t>1 </a:t>
            </a:r>
            <a:endParaRPr lang="en-US" sz="1400" baseline="-25000" dirty="0">
              <a:latin typeface="Times New Roman"/>
              <a:cs typeface="Times New Roman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2234253" y="1673423"/>
            <a:ext cx="228600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>
              <a:defRPr sz="1400">
                <a:latin typeface="Times New Roman"/>
                <a:cs typeface="Times New Roman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e</a:t>
            </a:r>
            <a:r>
              <a:rPr kumimoji="0" 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2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3678380" y="2359223"/>
            <a:ext cx="207818" cy="381000"/>
          </a:xfrm>
          <a:prstGeom prst="rect">
            <a:avLst/>
          </a:prstGeom>
          <a:gradFill rotWithShape="1">
            <a:gsLst>
              <a:gs pos="0">
                <a:srgbClr val="0F6FC6">
                  <a:tint val="70000"/>
                  <a:satMod val="130000"/>
                </a:srgbClr>
              </a:gs>
              <a:gs pos="43000">
                <a:srgbClr val="0F6FC6">
                  <a:tint val="44000"/>
                  <a:satMod val="165000"/>
                </a:srgbClr>
              </a:gs>
              <a:gs pos="93000">
                <a:srgbClr val="0F6FC6">
                  <a:tint val="15000"/>
                  <a:satMod val="165000"/>
                </a:srgbClr>
              </a:gs>
              <a:gs pos="100000">
                <a:srgbClr val="0F6FC6">
                  <a:tint val="5000"/>
                  <a:satMod val="250000"/>
                </a:srgbClr>
              </a:gs>
            </a:gsLst>
            <a:path path="circle">
              <a:fillToRect l="50000" t="130000" r="50000" b="-30000"/>
            </a:path>
          </a:gradFill>
          <a:ln w="9525" cap="flat" cmpd="sng" algn="ctr">
            <a:solidFill>
              <a:srgbClr val="0F6FC6">
                <a:shade val="50000"/>
                <a:satMod val="103000"/>
              </a:srgbClr>
            </a:solidFill>
            <a:prstDash val="soli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</a:t>
            </a:r>
            <a:endParaRPr kumimoji="0" lang="en-US" sz="1600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3058149" y="5023246"/>
            <a:ext cx="207818" cy="216970"/>
          </a:xfrm>
          <a:prstGeom prst="rect">
            <a:avLst/>
          </a:prstGeom>
          <a:gradFill rotWithShape="1">
            <a:gsLst>
              <a:gs pos="0">
                <a:srgbClr val="0F6FC6">
                  <a:tint val="70000"/>
                  <a:satMod val="130000"/>
                </a:srgbClr>
              </a:gs>
              <a:gs pos="43000">
                <a:srgbClr val="0F6FC6">
                  <a:tint val="44000"/>
                  <a:satMod val="165000"/>
                </a:srgbClr>
              </a:gs>
              <a:gs pos="93000">
                <a:srgbClr val="0F6FC6">
                  <a:tint val="15000"/>
                  <a:satMod val="165000"/>
                </a:srgbClr>
              </a:gs>
              <a:gs pos="100000">
                <a:srgbClr val="0F6FC6">
                  <a:tint val="5000"/>
                  <a:satMod val="250000"/>
                </a:srgbClr>
              </a:gs>
            </a:gsLst>
            <a:path path="circle">
              <a:fillToRect l="50000" t="130000" r="50000" b="-30000"/>
            </a:path>
          </a:gradFill>
          <a:ln w="9525" cap="flat" cmpd="sng" algn="ctr">
            <a:solidFill>
              <a:srgbClr val="0F6FC6">
                <a:shade val="50000"/>
                <a:satMod val="103000"/>
              </a:srgbClr>
            </a:solidFill>
            <a:prstDash val="soli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</p:spPr>
        <p:txBody>
          <a:bodyPr lIns="0" tIns="0" rIns="0" b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9</a:t>
            </a:r>
            <a:endParaRPr kumimoji="0" lang="en-US" sz="1600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cxnSp>
        <p:nvCxnSpPr>
          <p:cNvPr id="198" name="Straight Arrow Connector 197"/>
          <p:cNvCxnSpPr>
            <a:stCxn id="201" idx="2"/>
          </p:cNvCxnSpPr>
          <p:nvPr/>
        </p:nvCxnSpPr>
        <p:spPr>
          <a:xfrm flipH="1" flipV="1">
            <a:off x="2198077" y="4906108"/>
            <a:ext cx="5003552" cy="5816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50000"/>
                <a:satMod val="103000"/>
              </a:sysClr>
            </a:solidFill>
            <a:prstDash val="dash"/>
            <a:tailEnd type="arrow"/>
          </a:ln>
          <a:effectLst/>
        </p:spPr>
      </p:cxnSp>
      <p:sp>
        <p:nvSpPr>
          <p:cNvPr id="199" name="TextBox 198"/>
          <p:cNvSpPr txBox="1"/>
          <p:nvPr/>
        </p:nvSpPr>
        <p:spPr>
          <a:xfrm>
            <a:off x="2261131" y="2283023"/>
            <a:ext cx="201723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>
              <a:defRPr sz="1400">
                <a:latin typeface="Times New Roman"/>
                <a:cs typeface="Times New Roman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e</a:t>
            </a:r>
            <a:r>
              <a:rPr kumimoji="0" 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3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cxnSp>
        <p:nvCxnSpPr>
          <p:cNvPr id="200" name="Straight Arrow Connector 199"/>
          <p:cNvCxnSpPr/>
          <p:nvPr/>
        </p:nvCxnSpPr>
        <p:spPr>
          <a:xfrm>
            <a:off x="2209800" y="2892623"/>
            <a:ext cx="2538046" cy="1023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50000"/>
                <a:satMod val="103000"/>
              </a:sysClr>
            </a:solidFill>
            <a:prstDash val="solid"/>
            <a:tailEnd type="arrow"/>
          </a:ln>
          <a:effectLst/>
        </p:spPr>
      </p:cxnSp>
      <p:sp>
        <p:nvSpPr>
          <p:cNvPr id="201" name="Rectangle 200"/>
          <p:cNvSpPr/>
          <p:nvPr/>
        </p:nvSpPr>
        <p:spPr>
          <a:xfrm>
            <a:off x="7097720" y="4492824"/>
            <a:ext cx="207818" cy="419100"/>
          </a:xfrm>
          <a:prstGeom prst="rect">
            <a:avLst/>
          </a:prstGeom>
          <a:gradFill rotWithShape="1">
            <a:gsLst>
              <a:gs pos="0">
                <a:srgbClr val="0F6FC6">
                  <a:tint val="70000"/>
                  <a:satMod val="130000"/>
                </a:srgbClr>
              </a:gs>
              <a:gs pos="43000">
                <a:srgbClr val="0F6FC6">
                  <a:tint val="44000"/>
                  <a:satMod val="165000"/>
                </a:srgbClr>
              </a:gs>
              <a:gs pos="93000">
                <a:srgbClr val="0F6FC6">
                  <a:tint val="15000"/>
                  <a:satMod val="165000"/>
                </a:srgbClr>
              </a:gs>
              <a:gs pos="100000">
                <a:srgbClr val="0F6FC6">
                  <a:tint val="5000"/>
                  <a:satMod val="250000"/>
                </a:srgbClr>
              </a:gs>
            </a:gsLst>
            <a:path path="circle">
              <a:fillToRect l="50000" t="130000" r="50000" b="-30000"/>
            </a:path>
          </a:gradFill>
          <a:ln w="9525" cap="flat" cmpd="sng" algn="ctr">
            <a:solidFill>
              <a:srgbClr val="0F6FC6">
                <a:shade val="50000"/>
                <a:satMod val="103000"/>
              </a:srgbClr>
            </a:solidFill>
            <a:prstDash val="soli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8</a:t>
            </a:r>
            <a:endParaRPr kumimoji="0" lang="en-US" sz="1600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cxnSp>
        <p:nvCxnSpPr>
          <p:cNvPr id="202" name="Straight Arrow Connector 201"/>
          <p:cNvCxnSpPr/>
          <p:nvPr/>
        </p:nvCxnSpPr>
        <p:spPr>
          <a:xfrm flipH="1">
            <a:off x="2182456" y="4339492"/>
            <a:ext cx="2575159" cy="932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50000"/>
                <a:satMod val="103000"/>
              </a:sysClr>
            </a:solidFill>
            <a:prstDash val="dash"/>
            <a:tailEnd type="arrow"/>
          </a:ln>
          <a:effectLst/>
        </p:spPr>
      </p:cxnSp>
      <p:sp>
        <p:nvSpPr>
          <p:cNvPr id="203" name="TextBox 202"/>
          <p:cNvSpPr txBox="1"/>
          <p:nvPr/>
        </p:nvSpPr>
        <p:spPr>
          <a:xfrm>
            <a:off x="5590207" y="3502223"/>
            <a:ext cx="200993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>
              <a:defRPr sz="1400">
                <a:latin typeface="Times New Roman"/>
                <a:cs typeface="Times New Roman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e</a:t>
            </a:r>
            <a:r>
              <a:rPr kumimoji="0" 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6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cxnSp>
        <p:nvCxnSpPr>
          <p:cNvPr id="204" name="Straight Arrow Connector 203"/>
          <p:cNvCxnSpPr/>
          <p:nvPr/>
        </p:nvCxnSpPr>
        <p:spPr>
          <a:xfrm>
            <a:off x="2182456" y="5027094"/>
            <a:ext cx="865544" cy="2106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50000"/>
                <a:satMod val="103000"/>
              </a:sysClr>
            </a:solidFill>
            <a:prstDash val="solid"/>
            <a:tailEnd type="arrow"/>
          </a:ln>
          <a:effectLst/>
        </p:spPr>
      </p:cxnSp>
      <p:cxnSp>
        <p:nvCxnSpPr>
          <p:cNvPr id="205" name="Straight Arrow Connector 204"/>
          <p:cNvCxnSpPr/>
          <p:nvPr/>
        </p:nvCxnSpPr>
        <p:spPr>
          <a:xfrm flipH="1">
            <a:off x="2209800" y="5240216"/>
            <a:ext cx="838200" cy="1758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50000"/>
                <a:satMod val="103000"/>
              </a:sysClr>
            </a:solidFill>
            <a:prstDash val="dash"/>
            <a:tailEnd type="arrow"/>
          </a:ln>
          <a:effectLst/>
        </p:spPr>
      </p:cxnSp>
      <p:sp>
        <p:nvSpPr>
          <p:cNvPr id="206" name="TextBox 205"/>
          <p:cNvSpPr txBox="1"/>
          <p:nvPr/>
        </p:nvSpPr>
        <p:spPr>
          <a:xfrm>
            <a:off x="2310452" y="4416623"/>
            <a:ext cx="228601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>
              <a:defRPr sz="1400">
                <a:latin typeface="Times New Roman"/>
                <a:cs typeface="Times New Roman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e</a:t>
            </a:r>
            <a:r>
              <a:rPr kumimoji="0" 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8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4191000" y="1371600"/>
            <a:ext cx="1371600" cy="25037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F6FC6"/>
            </a:solidFill>
            <a:prstDash val="soli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WeatherAnalyzer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cxnSp>
        <p:nvCxnSpPr>
          <p:cNvPr id="208" name="Straight Connector 207"/>
          <p:cNvCxnSpPr/>
          <p:nvPr/>
        </p:nvCxnSpPr>
        <p:spPr>
          <a:xfrm>
            <a:off x="4876800" y="1618995"/>
            <a:ext cx="0" cy="3864428"/>
          </a:xfrm>
          <a:prstGeom prst="line">
            <a:avLst/>
          </a:prstGeom>
          <a:noFill/>
          <a:ln w="25400" cap="flat" cmpd="sng" algn="ctr">
            <a:solidFill>
              <a:srgbClr val="0F6FC6"/>
            </a:solidFill>
            <a:prstDash val="soli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</p:spPr>
      </p:cxnSp>
      <p:sp>
        <p:nvSpPr>
          <p:cNvPr id="209" name="Rectangle 208"/>
          <p:cNvSpPr/>
          <p:nvPr/>
        </p:nvSpPr>
        <p:spPr>
          <a:xfrm>
            <a:off x="5715001" y="1371600"/>
            <a:ext cx="762000" cy="25037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F6FC6"/>
            </a:solidFill>
            <a:prstDash val="soli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Weather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cxnSp>
        <p:nvCxnSpPr>
          <p:cNvPr id="210" name="Straight Connector 209"/>
          <p:cNvCxnSpPr/>
          <p:nvPr/>
        </p:nvCxnSpPr>
        <p:spPr>
          <a:xfrm>
            <a:off x="6101469" y="1618994"/>
            <a:ext cx="0" cy="3864429"/>
          </a:xfrm>
          <a:prstGeom prst="line">
            <a:avLst/>
          </a:prstGeom>
          <a:noFill/>
          <a:ln w="25400" cap="flat" cmpd="sng" algn="ctr">
            <a:solidFill>
              <a:srgbClr val="0F6FC6"/>
            </a:solidFill>
            <a:prstDash val="soli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</p:spPr>
      </p:cxnSp>
      <p:sp>
        <p:nvSpPr>
          <p:cNvPr id="211" name="Rectangle 210"/>
          <p:cNvSpPr/>
          <p:nvPr/>
        </p:nvSpPr>
        <p:spPr>
          <a:xfrm>
            <a:off x="4772891" y="2892622"/>
            <a:ext cx="207818" cy="1447801"/>
          </a:xfrm>
          <a:prstGeom prst="rect">
            <a:avLst/>
          </a:prstGeom>
          <a:gradFill rotWithShape="1">
            <a:gsLst>
              <a:gs pos="0">
                <a:srgbClr val="0F6FC6">
                  <a:tint val="70000"/>
                  <a:satMod val="130000"/>
                </a:srgbClr>
              </a:gs>
              <a:gs pos="43000">
                <a:srgbClr val="0F6FC6">
                  <a:tint val="44000"/>
                  <a:satMod val="165000"/>
                </a:srgbClr>
              </a:gs>
              <a:gs pos="93000">
                <a:srgbClr val="0F6FC6">
                  <a:tint val="15000"/>
                  <a:satMod val="165000"/>
                </a:srgbClr>
              </a:gs>
              <a:gs pos="100000">
                <a:srgbClr val="0F6FC6">
                  <a:tint val="5000"/>
                  <a:satMod val="250000"/>
                </a:srgbClr>
              </a:gs>
            </a:gsLst>
            <a:path path="circle">
              <a:fillToRect l="50000" t="130000" r="50000" b="-30000"/>
            </a:path>
          </a:gradFill>
          <a:ln w="9525" cap="flat" cmpd="sng" algn="ctr">
            <a:solidFill>
              <a:srgbClr val="0F6FC6">
                <a:shade val="50000"/>
                <a:satMod val="103000"/>
              </a:srgbClr>
            </a:solidFill>
            <a:prstDash val="soli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4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5997560" y="3003947"/>
            <a:ext cx="207818" cy="1245668"/>
          </a:xfrm>
          <a:prstGeom prst="rect">
            <a:avLst/>
          </a:prstGeom>
          <a:gradFill rotWithShape="1">
            <a:gsLst>
              <a:gs pos="0">
                <a:srgbClr val="0F6FC6">
                  <a:tint val="70000"/>
                  <a:satMod val="130000"/>
                </a:srgbClr>
              </a:gs>
              <a:gs pos="43000">
                <a:srgbClr val="0F6FC6">
                  <a:tint val="44000"/>
                  <a:satMod val="165000"/>
                </a:srgbClr>
              </a:gs>
              <a:gs pos="93000">
                <a:srgbClr val="0F6FC6">
                  <a:tint val="15000"/>
                  <a:satMod val="165000"/>
                </a:srgbClr>
              </a:gs>
              <a:gs pos="100000">
                <a:srgbClr val="0F6FC6">
                  <a:tint val="5000"/>
                  <a:satMod val="250000"/>
                </a:srgbClr>
              </a:gs>
            </a:gsLst>
            <a:path path="circle">
              <a:fillToRect l="50000" t="130000" r="50000" b="-30000"/>
            </a:path>
          </a:gradFill>
          <a:ln w="9525" cap="flat" cmpd="sng" algn="ctr">
            <a:solidFill>
              <a:srgbClr val="0F6FC6">
                <a:shade val="50000"/>
                <a:satMod val="103000"/>
              </a:srgbClr>
            </a:solidFill>
            <a:prstDash val="soli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5</a:t>
            </a:r>
            <a:endParaRPr kumimoji="0" lang="en-US" sz="1600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13" name="Rectangle 212"/>
          <p:cNvSpPr/>
          <p:nvPr/>
        </p:nvSpPr>
        <p:spPr>
          <a:xfrm>
            <a:off x="3691575" y="3273623"/>
            <a:ext cx="207818" cy="287216"/>
          </a:xfrm>
          <a:prstGeom prst="rect">
            <a:avLst/>
          </a:prstGeom>
          <a:gradFill rotWithShape="1">
            <a:gsLst>
              <a:gs pos="0">
                <a:srgbClr val="0F6FC6">
                  <a:tint val="70000"/>
                  <a:satMod val="130000"/>
                </a:srgbClr>
              </a:gs>
              <a:gs pos="43000">
                <a:srgbClr val="0F6FC6">
                  <a:tint val="44000"/>
                  <a:satMod val="165000"/>
                </a:srgbClr>
              </a:gs>
              <a:gs pos="93000">
                <a:srgbClr val="0F6FC6">
                  <a:tint val="15000"/>
                  <a:satMod val="165000"/>
                </a:srgbClr>
              </a:gs>
              <a:gs pos="100000">
                <a:srgbClr val="0F6FC6">
                  <a:tint val="5000"/>
                  <a:satMod val="250000"/>
                </a:srgbClr>
              </a:gs>
            </a:gsLst>
            <a:path path="circle">
              <a:fillToRect l="50000" t="130000" r="50000" b="-30000"/>
            </a:path>
          </a:gradFill>
          <a:ln w="9525" cap="flat" cmpd="sng" algn="ctr">
            <a:solidFill>
              <a:srgbClr val="0F6FC6">
                <a:shade val="50000"/>
                <a:satMod val="103000"/>
              </a:srgbClr>
            </a:solidFill>
            <a:prstDash val="soli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7</a:t>
            </a:r>
            <a:endParaRPr kumimoji="0" lang="en-US" sz="1600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cxnSp>
        <p:nvCxnSpPr>
          <p:cNvPr id="214" name="Straight Arrow Connector 213"/>
          <p:cNvCxnSpPr/>
          <p:nvPr/>
        </p:nvCxnSpPr>
        <p:spPr>
          <a:xfrm>
            <a:off x="5002949" y="3015877"/>
            <a:ext cx="975820" cy="4769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50000"/>
                <a:satMod val="103000"/>
              </a:sysClr>
            </a:solidFill>
            <a:prstDash val="solid"/>
            <a:tailEnd type="arrow"/>
          </a:ln>
          <a:effectLst/>
        </p:spPr>
      </p:cxnSp>
      <p:cxnSp>
        <p:nvCxnSpPr>
          <p:cNvPr id="215" name="Straight Arrow Connector 214"/>
          <p:cNvCxnSpPr/>
          <p:nvPr/>
        </p:nvCxnSpPr>
        <p:spPr>
          <a:xfrm flipH="1" flipV="1">
            <a:off x="3899394" y="3273624"/>
            <a:ext cx="867991" cy="1022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50000"/>
                <a:satMod val="103000"/>
              </a:sysClr>
            </a:solidFill>
            <a:prstDash val="solid"/>
            <a:tailEnd type="arrow"/>
          </a:ln>
          <a:effectLst/>
        </p:spPr>
      </p:cxnSp>
      <p:cxnSp>
        <p:nvCxnSpPr>
          <p:cNvPr id="216" name="Straight Arrow Connector 215"/>
          <p:cNvCxnSpPr/>
          <p:nvPr/>
        </p:nvCxnSpPr>
        <p:spPr>
          <a:xfrm>
            <a:off x="3937000" y="3567723"/>
            <a:ext cx="810845" cy="1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50000"/>
                <a:satMod val="103000"/>
              </a:sysClr>
            </a:solidFill>
            <a:prstDash val="dash"/>
            <a:tailEnd type="arrow"/>
          </a:ln>
          <a:effectLst/>
        </p:spPr>
      </p:cxnSp>
      <p:sp>
        <p:nvSpPr>
          <p:cNvPr id="217" name="TextBox 216"/>
          <p:cNvSpPr txBox="1"/>
          <p:nvPr/>
        </p:nvSpPr>
        <p:spPr>
          <a:xfrm>
            <a:off x="2261131" y="2816423"/>
            <a:ext cx="201723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>
              <a:defRPr sz="1400">
                <a:latin typeface="Times New Roman"/>
                <a:cs typeface="Times New Roman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e</a:t>
            </a:r>
            <a:r>
              <a:rPr kumimoji="0" 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4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5056079" y="2954215"/>
            <a:ext cx="201723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>
              <a:defRPr sz="1400">
                <a:latin typeface="Times New Roman"/>
                <a:cs typeface="Times New Roman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e</a:t>
            </a:r>
            <a:r>
              <a:rPr kumimoji="0" 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5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4217877" y="2968823"/>
            <a:ext cx="201723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>
              <a:defRPr sz="1400">
                <a:latin typeface="Times New Roman"/>
                <a:cs typeface="Times New Roman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e</a:t>
            </a:r>
            <a:r>
              <a:rPr kumimoji="0" 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7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cxnSp>
        <p:nvCxnSpPr>
          <p:cNvPr id="220" name="Straight Arrow Connector 219"/>
          <p:cNvCxnSpPr/>
          <p:nvPr/>
        </p:nvCxnSpPr>
        <p:spPr>
          <a:xfrm flipH="1">
            <a:off x="3276600" y="3811954"/>
            <a:ext cx="2721708" cy="386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50000"/>
                <a:satMod val="103000"/>
              </a:sysClr>
            </a:solidFill>
            <a:prstDash val="solid"/>
            <a:tailEnd type="arrow"/>
          </a:ln>
          <a:effectLst/>
        </p:spPr>
      </p:cxnSp>
      <p:cxnSp>
        <p:nvCxnSpPr>
          <p:cNvPr id="221" name="Straight Arrow Connector 220"/>
          <p:cNvCxnSpPr/>
          <p:nvPr/>
        </p:nvCxnSpPr>
        <p:spPr>
          <a:xfrm>
            <a:off x="3276600" y="4093261"/>
            <a:ext cx="2711938" cy="1177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50000"/>
                <a:satMod val="103000"/>
              </a:sysClr>
            </a:solidFill>
            <a:prstDash val="dash"/>
            <a:tailEnd type="arrow"/>
          </a:ln>
          <a:effectLst/>
        </p:spPr>
      </p:cxnSp>
      <p:cxnSp>
        <p:nvCxnSpPr>
          <p:cNvPr id="222" name="Straight Arrow Connector 221"/>
          <p:cNvCxnSpPr/>
          <p:nvPr/>
        </p:nvCxnSpPr>
        <p:spPr>
          <a:xfrm flipH="1">
            <a:off x="5002950" y="4241800"/>
            <a:ext cx="966050" cy="7815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50000"/>
                <a:satMod val="103000"/>
              </a:sysClr>
            </a:solidFill>
            <a:prstDash val="dash"/>
            <a:tailEnd type="arrow"/>
          </a:ln>
          <a:effectLst/>
        </p:spPr>
      </p:cxnSp>
      <p:sp>
        <p:nvSpPr>
          <p:cNvPr id="223" name="TextBox 222"/>
          <p:cNvSpPr txBox="1"/>
          <p:nvPr/>
        </p:nvSpPr>
        <p:spPr>
          <a:xfrm>
            <a:off x="2310452" y="4947046"/>
            <a:ext cx="228601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>
              <a:defRPr sz="1400">
                <a:latin typeface="Times New Roman"/>
                <a:cs typeface="Times New Roman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e</a:t>
            </a:r>
            <a:r>
              <a:rPr kumimoji="0" 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9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224" name="Rectangle 223"/>
          <p:cNvSpPr/>
          <p:nvPr/>
        </p:nvSpPr>
        <p:spPr>
          <a:xfrm>
            <a:off x="685800" y="1371600"/>
            <a:ext cx="609600" cy="25037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F6FC6"/>
            </a:solidFill>
            <a:prstDash val="soli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HQUI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cxnSp>
        <p:nvCxnSpPr>
          <p:cNvPr id="225" name="Straight Connector 224"/>
          <p:cNvCxnSpPr/>
          <p:nvPr/>
        </p:nvCxnSpPr>
        <p:spPr>
          <a:xfrm>
            <a:off x="990600" y="1618994"/>
            <a:ext cx="0" cy="3867406"/>
          </a:xfrm>
          <a:prstGeom prst="line">
            <a:avLst/>
          </a:prstGeom>
          <a:noFill/>
          <a:ln w="25400" cap="flat" cmpd="sng" algn="ctr">
            <a:solidFill>
              <a:srgbClr val="0F6FC6"/>
            </a:solidFill>
            <a:prstDash val="soli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C06FC0-DD74-4FB3-84ED-BE0B53D9716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71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assume to know about the system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5562600"/>
            <a:ext cx="8610600" cy="990601"/>
          </a:xfrm>
        </p:spPr>
        <p:txBody>
          <a:bodyPr/>
          <a:lstStyle/>
          <a:p>
            <a:r>
              <a:rPr lang="en-US" sz="2000" dirty="0" smtClean="0"/>
              <a:t>There may be many users in the systems</a:t>
            </a:r>
          </a:p>
          <a:p>
            <a:r>
              <a:rPr lang="en-US" sz="2000" dirty="0" smtClean="0"/>
              <a:t>We do not know whether event e2 belongs to this use case or another concurrently running use case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C06FC0-DD74-4FB3-84ED-BE0B53D9716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76" name="Rectangle 175"/>
          <p:cNvSpPr/>
          <p:nvPr/>
        </p:nvSpPr>
        <p:spPr>
          <a:xfrm>
            <a:off x="1600198" y="1371600"/>
            <a:ext cx="1295400" cy="25037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F6FC6"/>
            </a:solidFill>
            <a:prstDash val="soli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StrategyAnalyzer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3719284" y="1371600"/>
            <a:ext cx="471714" cy="25037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F6FC6"/>
            </a:solidFill>
            <a:prstDash val="soli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Map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3047518" y="1371600"/>
            <a:ext cx="533880" cy="25037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F6FC6"/>
            </a:solidFill>
            <a:prstDash val="soli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Clock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cxnSp>
        <p:nvCxnSpPr>
          <p:cNvPr id="179" name="Straight Connector 178"/>
          <p:cNvCxnSpPr/>
          <p:nvPr/>
        </p:nvCxnSpPr>
        <p:spPr>
          <a:xfrm>
            <a:off x="2234252" y="1618995"/>
            <a:ext cx="0" cy="3864428"/>
          </a:xfrm>
          <a:prstGeom prst="line">
            <a:avLst/>
          </a:prstGeom>
          <a:noFill/>
          <a:ln w="25400" cap="flat" cmpd="sng" algn="ctr">
            <a:solidFill>
              <a:srgbClr val="0F6FC6"/>
            </a:solidFill>
            <a:prstDash val="soli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</p:spPr>
      </p:cxnSp>
      <p:cxnSp>
        <p:nvCxnSpPr>
          <p:cNvPr id="180" name="Straight Connector 179"/>
          <p:cNvCxnSpPr/>
          <p:nvPr/>
        </p:nvCxnSpPr>
        <p:spPr>
          <a:xfrm>
            <a:off x="3947884" y="1618994"/>
            <a:ext cx="0" cy="3864429"/>
          </a:xfrm>
          <a:prstGeom prst="line">
            <a:avLst/>
          </a:prstGeom>
          <a:noFill/>
          <a:ln w="25400" cap="flat" cmpd="sng" algn="ctr">
            <a:solidFill>
              <a:srgbClr val="0F6FC6"/>
            </a:solidFill>
            <a:prstDash val="soli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</p:spPr>
      </p:cxnSp>
      <p:cxnSp>
        <p:nvCxnSpPr>
          <p:cNvPr id="181" name="Straight Connector 180"/>
          <p:cNvCxnSpPr/>
          <p:nvPr/>
        </p:nvCxnSpPr>
        <p:spPr>
          <a:xfrm>
            <a:off x="3314458" y="1618994"/>
            <a:ext cx="0" cy="3864429"/>
          </a:xfrm>
          <a:prstGeom prst="line">
            <a:avLst/>
          </a:prstGeom>
          <a:noFill/>
          <a:ln w="25400" cap="flat" cmpd="sng" algn="ctr">
            <a:solidFill>
              <a:srgbClr val="0F6FC6"/>
            </a:solidFill>
            <a:prstDash val="soli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</p:spPr>
      </p:cxnSp>
      <p:cxnSp>
        <p:nvCxnSpPr>
          <p:cNvPr id="184" name="Straight Arrow Connector 183"/>
          <p:cNvCxnSpPr/>
          <p:nvPr/>
        </p:nvCxnSpPr>
        <p:spPr>
          <a:xfrm>
            <a:off x="1152769" y="1905000"/>
            <a:ext cx="1057031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50000"/>
                <a:satMod val="103000"/>
              </a:sysClr>
            </a:solidFill>
            <a:prstDash val="solid"/>
            <a:tailEnd type="arrow"/>
          </a:ln>
          <a:effectLst/>
        </p:spPr>
      </p:cxnSp>
      <p:sp>
        <p:nvSpPr>
          <p:cNvPr id="185" name="Rectangle 184"/>
          <p:cNvSpPr/>
          <p:nvPr/>
        </p:nvSpPr>
        <p:spPr>
          <a:xfrm>
            <a:off x="6858000" y="1371600"/>
            <a:ext cx="990600" cy="25037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F6FC6"/>
            </a:solidFill>
            <a:prstDash val="soli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StrategyKB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cxnSp>
        <p:nvCxnSpPr>
          <p:cNvPr id="186" name="Straight Connector 185"/>
          <p:cNvCxnSpPr/>
          <p:nvPr/>
        </p:nvCxnSpPr>
        <p:spPr>
          <a:xfrm>
            <a:off x="7366000" y="1618994"/>
            <a:ext cx="0" cy="3864429"/>
          </a:xfrm>
          <a:prstGeom prst="line">
            <a:avLst/>
          </a:prstGeom>
          <a:noFill/>
          <a:ln w="25400" cap="flat" cmpd="sng" algn="ctr">
            <a:solidFill>
              <a:srgbClr val="0F6FC6"/>
            </a:solidFill>
            <a:prstDash val="soli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</p:spPr>
      </p:cxnSp>
      <p:cxnSp>
        <p:nvCxnSpPr>
          <p:cNvPr id="193" name="Straight Arrow Connector 192"/>
          <p:cNvCxnSpPr/>
          <p:nvPr/>
        </p:nvCxnSpPr>
        <p:spPr>
          <a:xfrm flipH="1" flipV="1">
            <a:off x="1152770" y="5400431"/>
            <a:ext cx="1081482" cy="9769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50000"/>
                <a:satMod val="103000"/>
              </a:sysClr>
            </a:solidFill>
            <a:prstDash val="dash"/>
            <a:tailEnd type="arrow"/>
          </a:ln>
          <a:effectLst/>
        </p:spPr>
      </p:cxnSp>
      <p:sp>
        <p:nvSpPr>
          <p:cNvPr id="194" name="TextBox 193"/>
          <p:cNvSpPr txBox="1"/>
          <p:nvPr/>
        </p:nvSpPr>
        <p:spPr>
          <a:xfrm>
            <a:off x="1219200" y="1597223"/>
            <a:ext cx="215942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e</a:t>
            </a:r>
            <a:r>
              <a:rPr lang="en-US" sz="1400" baseline="-25000" dirty="0" smtClean="0">
                <a:latin typeface="Times New Roman"/>
                <a:cs typeface="Times New Roman"/>
              </a:rPr>
              <a:t>1 </a:t>
            </a:r>
            <a:endParaRPr lang="en-US" sz="1400" baseline="-25000" dirty="0">
              <a:latin typeface="Times New Roman"/>
              <a:cs typeface="Times New Roman"/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4343400" y="1371600"/>
            <a:ext cx="1371600" cy="25037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F6FC6"/>
            </a:solidFill>
            <a:prstDash val="soli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WeatherAnalyzer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cxnSp>
        <p:nvCxnSpPr>
          <p:cNvPr id="208" name="Straight Connector 207"/>
          <p:cNvCxnSpPr/>
          <p:nvPr/>
        </p:nvCxnSpPr>
        <p:spPr>
          <a:xfrm>
            <a:off x="5029200" y="1618995"/>
            <a:ext cx="0" cy="3864428"/>
          </a:xfrm>
          <a:prstGeom prst="line">
            <a:avLst/>
          </a:prstGeom>
          <a:noFill/>
          <a:ln w="25400" cap="flat" cmpd="sng" algn="ctr">
            <a:solidFill>
              <a:srgbClr val="0F6FC6"/>
            </a:solidFill>
            <a:prstDash val="soli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</p:spPr>
      </p:cxnSp>
      <p:sp>
        <p:nvSpPr>
          <p:cNvPr id="209" name="Rectangle 208"/>
          <p:cNvSpPr/>
          <p:nvPr/>
        </p:nvSpPr>
        <p:spPr>
          <a:xfrm>
            <a:off x="5867401" y="1371600"/>
            <a:ext cx="762000" cy="25037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F6FC6"/>
            </a:solidFill>
            <a:prstDash val="soli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Weather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cxnSp>
        <p:nvCxnSpPr>
          <p:cNvPr id="210" name="Straight Connector 209"/>
          <p:cNvCxnSpPr/>
          <p:nvPr/>
        </p:nvCxnSpPr>
        <p:spPr>
          <a:xfrm>
            <a:off x="6253869" y="1618994"/>
            <a:ext cx="0" cy="3864429"/>
          </a:xfrm>
          <a:prstGeom prst="line">
            <a:avLst/>
          </a:prstGeom>
          <a:noFill/>
          <a:ln w="25400" cap="flat" cmpd="sng" algn="ctr">
            <a:solidFill>
              <a:srgbClr val="0F6FC6"/>
            </a:solidFill>
            <a:prstDash val="soli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</p:spPr>
      </p:cxnSp>
      <p:sp>
        <p:nvSpPr>
          <p:cNvPr id="224" name="Rectangle 223"/>
          <p:cNvSpPr/>
          <p:nvPr/>
        </p:nvSpPr>
        <p:spPr>
          <a:xfrm>
            <a:off x="838200" y="1371600"/>
            <a:ext cx="609600" cy="25037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F6FC6"/>
            </a:solidFill>
            <a:prstDash val="soli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HQUI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cxnSp>
        <p:nvCxnSpPr>
          <p:cNvPr id="225" name="Straight Connector 224"/>
          <p:cNvCxnSpPr/>
          <p:nvPr/>
        </p:nvCxnSpPr>
        <p:spPr>
          <a:xfrm>
            <a:off x="1143000" y="1618994"/>
            <a:ext cx="0" cy="3867406"/>
          </a:xfrm>
          <a:prstGeom prst="line">
            <a:avLst/>
          </a:prstGeom>
          <a:noFill/>
          <a:ln w="25400" cap="flat" cmpd="sng" algn="ctr">
            <a:solidFill>
              <a:srgbClr val="0F6FC6"/>
            </a:solidFill>
            <a:prstDash val="soli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</p:spPr>
      </p:cxnSp>
      <p:cxnSp>
        <p:nvCxnSpPr>
          <p:cNvPr id="57" name="Straight Arrow Connector 56"/>
          <p:cNvCxnSpPr/>
          <p:nvPr/>
        </p:nvCxnSpPr>
        <p:spPr>
          <a:xfrm flipV="1">
            <a:off x="2255131" y="2209799"/>
            <a:ext cx="1045656" cy="1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50000"/>
                <a:satMod val="103000"/>
              </a:sysClr>
            </a:solidFill>
            <a:prstDash val="solid"/>
            <a:tailEnd type="arrow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2286000" y="1905000"/>
            <a:ext cx="228600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>
              <a:defRPr sz="1400">
                <a:latin typeface="Times New Roman"/>
                <a:cs typeface="Times New Roman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e</a:t>
            </a:r>
            <a:r>
              <a:rPr kumimoji="0" 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2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8" name="Rectangular Callout 7"/>
          <p:cNvSpPr/>
          <p:nvPr/>
        </p:nvSpPr>
        <p:spPr bwMode="auto">
          <a:xfrm>
            <a:off x="6781800" y="1905000"/>
            <a:ext cx="2133600" cy="838200"/>
          </a:xfrm>
          <a:prstGeom prst="wedgeRectCallout">
            <a:avLst>
              <a:gd name="adj1" fmla="val -109533"/>
              <a:gd name="adj2" fmla="val -90782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We know the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b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system’s components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sp>
        <p:nvSpPr>
          <p:cNvPr id="62" name="Rectangular Callout 61"/>
          <p:cNvSpPr/>
          <p:nvPr/>
        </p:nvSpPr>
        <p:spPr bwMode="auto">
          <a:xfrm>
            <a:off x="513471" y="3124198"/>
            <a:ext cx="2273057" cy="1066801"/>
          </a:xfrm>
          <a:prstGeom prst="wedgeRectCallout">
            <a:avLst>
              <a:gd name="adj1" fmla="val -11188"/>
              <a:gd name="adj2" fmla="val -168066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We know the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en-US" sz="1800" dirty="0" smtClean="0"/>
              <a:t>start and end of </a:t>
            </a:r>
            <a:r>
              <a:rPr lang="en-US" sz="1800" dirty="0" smtClean="0"/>
              <a:t>top-level </a:t>
            </a:r>
            <a:r>
              <a:rPr lang="en-US" sz="1800" dirty="0" smtClean="0"/>
              <a:t>use cases</a:t>
            </a:r>
          </a:p>
        </p:txBody>
      </p:sp>
      <p:sp>
        <p:nvSpPr>
          <p:cNvPr id="63" name="Rectangular Callout 62"/>
          <p:cNvSpPr/>
          <p:nvPr/>
        </p:nvSpPr>
        <p:spPr bwMode="auto">
          <a:xfrm>
            <a:off x="3362933" y="3086099"/>
            <a:ext cx="2273057" cy="1066801"/>
          </a:xfrm>
          <a:prstGeom prst="wedgeRectCallout">
            <a:avLst>
              <a:gd name="adj1" fmla="val -89335"/>
              <a:gd name="adj2" fmla="val -128019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We can </a:t>
            </a: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observe the events</a:t>
            </a:r>
            <a:r>
              <a:rPr kumimoji="0" lang="en-US" sz="18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occurring in the system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68246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8" grpId="0"/>
      <p:bldP spid="8" grpId="0" animBg="1"/>
      <p:bldP spid="8" grpId="1" animBg="1"/>
      <p:bldP spid="62" grpId="0" animBg="1"/>
      <p:bldP spid="62" grpId="1" animBg="1"/>
      <p:bldP spid="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990600"/>
          </a:xfrm>
        </p:spPr>
        <p:txBody>
          <a:bodyPr>
            <a:noAutofit/>
          </a:bodyPr>
          <a:lstStyle/>
          <a:p>
            <a:r>
              <a:rPr lang="en-US" dirty="0" smtClean="0"/>
              <a:t>Mining Technique Overview (I):</a:t>
            </a:r>
            <a:br>
              <a:rPr lang="en-US" dirty="0" smtClean="0"/>
            </a:br>
            <a:r>
              <a:rPr lang="en-US" dirty="0" smtClean="0"/>
              <a:t>Association Rules Mining (ARM)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876800"/>
          </a:xfrm>
        </p:spPr>
        <p:txBody>
          <a:bodyPr/>
          <a:lstStyle/>
          <a:p>
            <a:r>
              <a:rPr lang="en-US" sz="2000" dirty="0" smtClean="0"/>
              <a:t>Given a set of transactions, find rules that will predict the occurrence of an item based on the occurrences of other items in the transaction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Association rule for </a:t>
            </a:r>
            <a:r>
              <a:rPr lang="en-US" sz="2000" dirty="0" err="1" smtClean="0"/>
              <a:t>itemsets</a:t>
            </a:r>
            <a:r>
              <a:rPr lang="en-US" sz="2000" dirty="0" smtClean="0"/>
              <a:t> </a:t>
            </a:r>
            <a:r>
              <a:rPr lang="en-US" sz="2000" i="1" dirty="0" smtClean="0"/>
              <a:t>X</a:t>
            </a:r>
            <a:r>
              <a:rPr lang="en-US" sz="2000" dirty="0" smtClean="0"/>
              <a:t> and </a:t>
            </a:r>
            <a:r>
              <a:rPr lang="en-US" sz="2000" i="1" dirty="0" smtClean="0"/>
              <a:t>Y: </a:t>
            </a:r>
            <a:r>
              <a:rPr lang="en-US" sz="2000" i="1" dirty="0"/>
              <a:t> </a:t>
            </a:r>
            <a:r>
              <a:rPr lang="en-US" sz="2000" i="1" dirty="0" smtClean="0"/>
              <a:t>	</a:t>
            </a:r>
            <a:r>
              <a:rPr lang="en-US" sz="1800" b="1" i="1" dirty="0" smtClean="0">
                <a:solidFill>
                  <a:srgbClr val="800000"/>
                </a:solidFill>
              </a:rPr>
              <a:t>X</a:t>
            </a:r>
            <a:r>
              <a:rPr lang="en-US" sz="1800" b="1" dirty="0" smtClean="0">
                <a:solidFill>
                  <a:srgbClr val="800000"/>
                </a:solidFill>
              </a:rPr>
              <a:t> </a:t>
            </a:r>
            <a:r>
              <a:rPr lang="en-US" sz="1600" b="1" dirty="0" smtClean="0">
                <a:solidFill>
                  <a:srgbClr val="80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800" b="1" dirty="0">
                <a:solidFill>
                  <a:srgbClr val="800000"/>
                </a:solidFill>
                <a:ea typeface="Wingdings"/>
                <a:cs typeface="Wingdings"/>
                <a:sym typeface="Wingdings"/>
              </a:rPr>
              <a:t> </a:t>
            </a:r>
            <a:r>
              <a:rPr lang="en-US" sz="1800" b="1" i="1" dirty="0" smtClean="0">
                <a:solidFill>
                  <a:srgbClr val="800000"/>
                </a:solidFill>
                <a:ea typeface="Wingdings"/>
                <a:cs typeface="Wingdings"/>
                <a:sym typeface="Wingdings"/>
              </a:rPr>
              <a:t>Y</a:t>
            </a:r>
            <a:r>
              <a:rPr lang="en-US" sz="1800" b="1" dirty="0" smtClean="0">
                <a:solidFill>
                  <a:srgbClr val="800000"/>
                </a:solidFill>
                <a:ea typeface="Wingdings"/>
                <a:cs typeface="Wingdings"/>
                <a:sym typeface="Wingdings"/>
              </a:rPr>
              <a:t> : </a:t>
            </a:r>
            <a:r>
              <a:rPr lang="en-US" sz="1600" b="1" dirty="0" smtClean="0">
                <a:solidFill>
                  <a:srgbClr val="800000"/>
                </a:solidFill>
                <a:ea typeface="Wingdings"/>
                <a:cs typeface="Wingdings"/>
                <a:sym typeface="Wingdings"/>
              </a:rPr>
              <a:t>&lt;</a:t>
            </a:r>
            <a:r>
              <a:rPr lang="en-US" sz="1800" b="1" i="1" dirty="0" smtClean="0">
                <a:solidFill>
                  <a:srgbClr val="800000"/>
                </a:solidFill>
                <a:ea typeface="Wingdings"/>
                <a:cs typeface="Wingdings"/>
                <a:sym typeface="Wingdings"/>
              </a:rPr>
              <a:t>s</a:t>
            </a:r>
            <a:r>
              <a:rPr lang="en-US" sz="1800" b="1" dirty="0" smtClean="0">
                <a:solidFill>
                  <a:srgbClr val="800000"/>
                </a:solidFill>
                <a:ea typeface="Wingdings"/>
                <a:cs typeface="Wingdings"/>
                <a:sym typeface="Wingdings"/>
              </a:rPr>
              <a:t>, </a:t>
            </a:r>
            <a:r>
              <a:rPr lang="en-US" sz="1800" b="1" i="1" dirty="0" smtClean="0">
                <a:solidFill>
                  <a:srgbClr val="800000"/>
                </a:solidFill>
                <a:ea typeface="Wingdings"/>
                <a:cs typeface="Wingdings"/>
                <a:sym typeface="Wingdings"/>
              </a:rPr>
              <a:t>c</a:t>
            </a:r>
            <a:r>
              <a:rPr lang="en-US" sz="1600" b="1" dirty="0" smtClean="0">
                <a:solidFill>
                  <a:srgbClr val="800000"/>
                </a:solidFill>
                <a:ea typeface="Wingdings"/>
                <a:cs typeface="Wingdings"/>
                <a:sym typeface="Wingdings"/>
              </a:rPr>
              <a:t>&gt;</a:t>
            </a:r>
          </a:p>
          <a:p>
            <a:pPr lvl="1"/>
            <a:r>
              <a:rPr lang="en-US" sz="1800" b="1" dirty="0" smtClean="0"/>
              <a:t>Support </a:t>
            </a:r>
            <a:r>
              <a:rPr lang="en-US" sz="1800" b="1" i="1" dirty="0"/>
              <a:t>s</a:t>
            </a:r>
            <a:r>
              <a:rPr lang="en-US" sz="1800" i="1" dirty="0"/>
              <a:t> = </a:t>
            </a:r>
            <a:r>
              <a:rPr lang="en-US" sz="1800" i="1" dirty="0" err="1" smtClean="0"/>
              <a:t>σ</a:t>
            </a:r>
            <a:r>
              <a:rPr lang="en-US" sz="1800" i="1" dirty="0" smtClean="0"/>
              <a:t> </a:t>
            </a:r>
            <a:r>
              <a:rPr lang="en-US" sz="1800" dirty="0" smtClean="0"/>
              <a:t>(</a:t>
            </a:r>
            <a:r>
              <a:rPr lang="en-US" sz="1800" i="1" dirty="0"/>
              <a:t>X </a:t>
            </a:r>
            <a:r>
              <a:rPr lang="en-US" sz="1800" dirty="0">
                <a:latin typeface="Calibri"/>
                <a:cs typeface="Calibri"/>
              </a:rPr>
              <a:t>U</a:t>
            </a:r>
            <a:r>
              <a:rPr lang="en-US" sz="1800" i="1" dirty="0" smtClean="0"/>
              <a:t> Y</a:t>
            </a:r>
            <a:r>
              <a:rPr lang="en-US" sz="1800" dirty="0" smtClean="0"/>
              <a:t>)</a:t>
            </a:r>
            <a:r>
              <a:rPr lang="en-US" sz="1800" i="1" dirty="0" smtClean="0"/>
              <a:t> ⁄ N  </a:t>
            </a:r>
            <a:r>
              <a:rPr lang="en-US" sz="1800" dirty="0" smtClean="0"/>
              <a:t>: “How strongly is the rule supported by sample data?”</a:t>
            </a:r>
            <a:endParaRPr lang="en-US" sz="1800" i="1" dirty="0" smtClean="0"/>
          </a:p>
          <a:p>
            <a:pPr lvl="1"/>
            <a:r>
              <a:rPr lang="en-US" sz="1800" b="1" dirty="0" smtClean="0"/>
              <a:t>Confidence </a:t>
            </a:r>
            <a:r>
              <a:rPr lang="en-US" sz="1800" b="1" i="1" dirty="0" smtClean="0"/>
              <a:t>c</a:t>
            </a:r>
            <a:r>
              <a:rPr lang="en-US" sz="1800" dirty="0" smtClean="0"/>
              <a:t> = </a:t>
            </a:r>
            <a:r>
              <a:rPr lang="en-US" sz="1800" i="1" dirty="0" err="1"/>
              <a:t>σ</a:t>
            </a:r>
            <a:r>
              <a:rPr lang="en-US" sz="1800" dirty="0"/>
              <a:t> (</a:t>
            </a:r>
            <a:r>
              <a:rPr lang="en-US" sz="1800" i="1" dirty="0"/>
              <a:t>X </a:t>
            </a:r>
            <a:r>
              <a:rPr lang="en-US" sz="1800" dirty="0" smtClean="0">
                <a:latin typeface="Calibri"/>
                <a:cs typeface="Calibri"/>
              </a:rPr>
              <a:t>U </a:t>
            </a:r>
            <a:r>
              <a:rPr lang="en-US" sz="1800" i="1" dirty="0" smtClean="0"/>
              <a:t>Y</a:t>
            </a:r>
            <a:r>
              <a:rPr lang="en-US" sz="1800" dirty="0" smtClean="0"/>
              <a:t>)</a:t>
            </a:r>
            <a:r>
              <a:rPr lang="en-US" sz="1800" i="1" dirty="0" smtClean="0"/>
              <a:t> </a:t>
            </a:r>
            <a:r>
              <a:rPr lang="en-US" sz="1800" i="1" dirty="0"/>
              <a:t>⁄ </a:t>
            </a:r>
            <a:r>
              <a:rPr lang="en-US" sz="1800" i="1" dirty="0" err="1"/>
              <a:t>σ</a:t>
            </a:r>
            <a:r>
              <a:rPr lang="en-US" sz="1800" i="1" dirty="0"/>
              <a:t> </a:t>
            </a:r>
            <a:r>
              <a:rPr lang="en-US" sz="1800" dirty="0"/>
              <a:t>(</a:t>
            </a:r>
            <a:r>
              <a:rPr lang="en-US" sz="1800" i="1" dirty="0" smtClean="0"/>
              <a:t>X</a:t>
            </a:r>
            <a:r>
              <a:rPr lang="en-US" sz="1800" dirty="0" smtClean="0"/>
              <a:t>) </a:t>
            </a:r>
            <a:r>
              <a:rPr lang="en-US" sz="1800" dirty="0"/>
              <a:t>: </a:t>
            </a:r>
            <a:r>
              <a:rPr lang="en-US" sz="1800" dirty="0" smtClean="0"/>
              <a:t>“How confident can I expect Y when I see X?”</a:t>
            </a:r>
            <a:endParaRPr lang="en-US" sz="1800" i="1" dirty="0" smtClean="0"/>
          </a:p>
          <a:p>
            <a:pPr lvl="2"/>
            <a:r>
              <a:rPr lang="en-US" sz="1600" i="1" dirty="0" err="1"/>
              <a:t>σ</a:t>
            </a:r>
            <a:r>
              <a:rPr lang="en-US" sz="1600" i="1" dirty="0"/>
              <a:t> </a:t>
            </a:r>
            <a:r>
              <a:rPr lang="en-US" sz="1600" dirty="0"/>
              <a:t>(</a:t>
            </a:r>
            <a:r>
              <a:rPr lang="en-US" sz="1600" i="1" dirty="0" smtClean="0"/>
              <a:t>X</a:t>
            </a:r>
            <a:r>
              <a:rPr lang="en-US" sz="1600" dirty="0" smtClean="0"/>
              <a:t>): frequency count of occurrence of an </a:t>
            </a:r>
            <a:r>
              <a:rPr lang="en-US" sz="1600" dirty="0" err="1" smtClean="0"/>
              <a:t>itemset</a:t>
            </a:r>
            <a:r>
              <a:rPr lang="en-US" sz="1600" dirty="0" smtClean="0"/>
              <a:t> </a:t>
            </a:r>
            <a:r>
              <a:rPr lang="en-US" sz="1600" i="1" dirty="0" smtClean="0"/>
              <a:t>X</a:t>
            </a:r>
          </a:p>
          <a:p>
            <a:pPr lvl="0"/>
            <a:r>
              <a:rPr lang="en-US" sz="2000" dirty="0" smtClean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Algorithm: </a:t>
            </a:r>
            <a:r>
              <a:rPr lang="en-US" sz="2000" dirty="0" err="1" smtClean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Apriori</a:t>
            </a:r>
            <a:endParaRPr lang="en-US" sz="2000" dirty="0">
              <a:solidFill>
                <a:srgbClr val="000000"/>
              </a:solidFill>
              <a:ea typeface="Wingdings"/>
              <a:cs typeface="Wingdings"/>
              <a:sym typeface="Wingdings"/>
            </a:endParaRPr>
          </a:p>
          <a:p>
            <a:pPr lvl="1"/>
            <a:r>
              <a:rPr lang="en-US" dirty="0" err="1" smtClean="0"/>
              <a:t>Agrawal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/>
              <a:t>Srikant</a:t>
            </a:r>
            <a:r>
              <a:rPr lang="en-US" dirty="0"/>
              <a:t> </a:t>
            </a:r>
            <a:r>
              <a:rPr lang="en-US" dirty="0" smtClean="0"/>
              <a:t>1994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858" t="33029" r="2856" b="35"/>
          <a:stretch/>
        </p:blipFill>
        <p:spPr>
          <a:xfrm>
            <a:off x="1447800" y="2057400"/>
            <a:ext cx="6035040" cy="1847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C06FC0-DD74-4FB3-84ED-BE0B53D9716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71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990600"/>
          </a:xfrm>
        </p:spPr>
        <p:txBody>
          <a:bodyPr/>
          <a:lstStyle/>
          <a:p>
            <a:r>
              <a:rPr lang="en-US" dirty="0" smtClean="0"/>
              <a:t>Mining Technique Overview (II): </a:t>
            </a:r>
            <a:br>
              <a:rPr lang="en-US" dirty="0" smtClean="0"/>
            </a:br>
            <a:r>
              <a:rPr lang="en-US" dirty="0" smtClean="0"/>
              <a:t>Generalized Sequential Pattern (GSP) Mining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4648200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Sequence</a:t>
            </a:r>
            <a:r>
              <a:rPr lang="en-US" dirty="0" smtClean="0"/>
              <a:t> </a:t>
            </a:r>
            <a:r>
              <a:rPr lang="en-US" dirty="0" smtClean="0">
                <a:latin typeface="Book Antiqua"/>
                <a:cs typeface="Book Antiqua"/>
              </a:rPr>
              <a:t>S = &lt; s</a:t>
            </a:r>
            <a:r>
              <a:rPr lang="en-US" baseline="-25000" dirty="0" smtClean="0">
                <a:latin typeface="Book Antiqua"/>
                <a:cs typeface="Book Antiqua"/>
              </a:rPr>
              <a:t>1</a:t>
            </a:r>
            <a:r>
              <a:rPr lang="en-US" dirty="0" smtClean="0">
                <a:latin typeface="Book Antiqua"/>
                <a:cs typeface="Book Antiqua"/>
              </a:rPr>
              <a:t> s</a:t>
            </a:r>
            <a:r>
              <a:rPr lang="en-US" baseline="-25000" dirty="0" smtClean="0">
                <a:latin typeface="Book Antiqua"/>
                <a:cs typeface="Book Antiqua"/>
              </a:rPr>
              <a:t>2</a:t>
            </a:r>
            <a:r>
              <a:rPr lang="en-US" dirty="0" smtClean="0">
                <a:latin typeface="Book Antiqua"/>
                <a:cs typeface="Book Antiqua"/>
              </a:rPr>
              <a:t> … </a:t>
            </a:r>
            <a:r>
              <a:rPr lang="en-US" dirty="0" err="1" smtClean="0">
                <a:latin typeface="Book Antiqua"/>
                <a:cs typeface="Book Antiqua"/>
              </a:rPr>
              <a:t>s</a:t>
            </a:r>
            <a:r>
              <a:rPr lang="en-US" baseline="-25000" dirty="0" err="1" smtClean="0">
                <a:latin typeface="Book Antiqua"/>
                <a:cs typeface="Book Antiqua"/>
              </a:rPr>
              <a:t>n</a:t>
            </a:r>
            <a:r>
              <a:rPr lang="en-US" dirty="0" smtClean="0">
                <a:latin typeface="Book Antiqua"/>
                <a:cs typeface="Book Antiqua"/>
              </a:rPr>
              <a:t> &gt; </a:t>
            </a:r>
            <a:r>
              <a:rPr lang="en-US" dirty="0" smtClean="0"/>
              <a:t>where </a:t>
            </a:r>
            <a:r>
              <a:rPr lang="en-US" dirty="0" err="1" smtClean="0"/>
              <a:t>s</a:t>
            </a:r>
            <a:r>
              <a:rPr lang="en-US" i="1" baseline="-25000" dirty="0" err="1" smtClean="0"/>
              <a:t>i</a:t>
            </a:r>
            <a:r>
              <a:rPr lang="en-US" dirty="0" smtClean="0"/>
              <a:t> are </a:t>
            </a:r>
            <a:r>
              <a:rPr lang="en-US" dirty="0" err="1" smtClean="0"/>
              <a:t>itemsets</a:t>
            </a:r>
            <a:r>
              <a:rPr lang="en-US" dirty="0" smtClean="0"/>
              <a:t> of literals</a:t>
            </a:r>
          </a:p>
          <a:p>
            <a:pPr lvl="1"/>
            <a:r>
              <a:rPr lang="en-US" dirty="0" smtClean="0"/>
              <a:t>E.g. </a:t>
            </a:r>
            <a:r>
              <a:rPr lang="en-US" dirty="0" smtClean="0">
                <a:latin typeface="Book Antiqua"/>
                <a:cs typeface="Book Antiqua"/>
              </a:rPr>
              <a:t>X = &lt; a (b c) d (e f g) &gt;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Subsequence</a:t>
            </a:r>
            <a:r>
              <a:rPr lang="en-US" dirty="0" smtClean="0"/>
              <a:t>: </a:t>
            </a:r>
            <a:r>
              <a:rPr lang="en-US" sz="2000" dirty="0" smtClean="0"/>
              <a:t>e.g. </a:t>
            </a:r>
            <a:r>
              <a:rPr lang="en-US" sz="2000" dirty="0" smtClean="0">
                <a:latin typeface="Book Antiqua"/>
                <a:cs typeface="Book Antiqua"/>
              </a:rPr>
              <a:t>&lt;a b e&gt; </a:t>
            </a:r>
            <a:r>
              <a:rPr lang="en-US" sz="2000" dirty="0" smtClean="0"/>
              <a:t>is a subsequence of </a:t>
            </a:r>
            <a:r>
              <a:rPr lang="en-US" sz="2000" dirty="0" smtClean="0">
                <a:latin typeface="Book Antiqua"/>
                <a:cs typeface="Book Antiqua"/>
              </a:rPr>
              <a:t>X</a:t>
            </a:r>
          </a:p>
          <a:p>
            <a:r>
              <a:rPr lang="en-US" dirty="0" smtClean="0"/>
              <a:t>GSP mining: find frequent subsequence patterns from a set of data sequences with minimum support count (</a:t>
            </a:r>
            <a:r>
              <a:rPr lang="en-US" i="1" dirty="0" err="1" smtClean="0">
                <a:latin typeface="Book Antiqua"/>
                <a:cs typeface="Book Antiqua"/>
              </a:rPr>
              <a:t>minsupp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Agrawal</a:t>
            </a:r>
            <a:r>
              <a:rPr lang="en-US" dirty="0" smtClean="0"/>
              <a:t> and </a:t>
            </a:r>
            <a:r>
              <a:rPr lang="en-US" dirty="0" err="1" smtClean="0"/>
              <a:t>Srikant</a:t>
            </a:r>
            <a:r>
              <a:rPr lang="en-US" dirty="0" smtClean="0"/>
              <a:t> 1996; Similar to </a:t>
            </a:r>
            <a:r>
              <a:rPr lang="en-US" dirty="0" err="1" smtClean="0"/>
              <a:t>Apriori</a:t>
            </a:r>
            <a:endParaRPr lang="en-US" dirty="0" smtClean="0"/>
          </a:p>
          <a:p>
            <a:pPr lvl="1"/>
            <a:r>
              <a:rPr lang="en-US" dirty="0" smtClean="0"/>
              <a:t>Captures </a:t>
            </a:r>
            <a:r>
              <a:rPr lang="en-US" i="1" dirty="0" smtClean="0"/>
              <a:t>temporal</a:t>
            </a:r>
            <a:r>
              <a:rPr lang="en-US" dirty="0" smtClean="0"/>
              <a:t> information!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267200"/>
            <a:ext cx="3283558" cy="19175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6800" y="5029200"/>
            <a:ext cx="31007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noProof="0" dirty="0" smtClean="0">
                <a:solidFill>
                  <a:sysClr val="windowText" lastClr="000000"/>
                </a:solidFill>
                <a:latin typeface="Book Antiqua"/>
                <a:cs typeface="Book Antiqua"/>
              </a:rPr>
              <a:t>E.g., </a:t>
            </a:r>
            <a:r>
              <a:rPr lang="en-US" sz="1600" i="1" kern="0" noProof="0" dirty="0" smtClean="0">
                <a:solidFill>
                  <a:sysClr val="windowText" lastClr="000000"/>
                </a:solidFill>
                <a:latin typeface="Book Antiqua"/>
                <a:cs typeface="Book Antiqua"/>
              </a:rPr>
              <a:t>&lt;(a b) c&gt;</a:t>
            </a:r>
            <a:r>
              <a:rPr lang="en-US" sz="1600" kern="0" noProof="0" dirty="0" smtClean="0">
                <a:solidFill>
                  <a:sysClr val="windowText" lastClr="000000"/>
                </a:solidFill>
                <a:latin typeface="Book Antiqua"/>
                <a:cs typeface="Book Antiqua"/>
              </a:rPr>
              <a:t>: support count = 2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ook Antiqua"/>
              <a:cs typeface="Book Antiq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C06FC0-DD74-4FB3-84ED-BE0B53D9716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49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buFont typeface="Courier New"/>
              <a:buChar char="o"/>
            </a:pPr>
            <a:r>
              <a:rPr lang="en-US" dirty="0">
                <a:solidFill>
                  <a:srgbClr val="818181"/>
                </a:solidFill>
              </a:rPr>
              <a:t>Motivating Problem</a:t>
            </a:r>
          </a:p>
          <a:p>
            <a:pPr>
              <a:spcBef>
                <a:spcPts val="1800"/>
              </a:spcBef>
              <a:buFont typeface="Courier New"/>
              <a:buChar char="o"/>
            </a:pPr>
            <a:r>
              <a:rPr lang="en-US" dirty="0">
                <a:solidFill>
                  <a:srgbClr val="818181"/>
                </a:solidFill>
              </a:rPr>
              <a:t>Research Positioning and Hypotheses</a:t>
            </a:r>
          </a:p>
          <a:p>
            <a:pPr>
              <a:spcBef>
                <a:spcPts val="1800"/>
              </a:spcBef>
              <a:buFont typeface="Courier New"/>
              <a:buChar char="o"/>
            </a:pPr>
            <a:r>
              <a:rPr lang="en-US" dirty="0" smtClean="0">
                <a:solidFill>
                  <a:srgbClr val="818181"/>
                </a:solidFill>
              </a:rPr>
              <a:t>ARMOUR </a:t>
            </a:r>
            <a:r>
              <a:rPr lang="en-US" dirty="0">
                <a:solidFill>
                  <a:srgbClr val="818181"/>
                </a:solidFill>
              </a:rPr>
              <a:t>Framework</a:t>
            </a:r>
          </a:p>
          <a:p>
            <a:pPr>
              <a:spcBef>
                <a:spcPts val="1800"/>
              </a:spcBef>
              <a:buFont typeface="Wingdings" charset="2"/>
              <a:buChar char="Ø"/>
            </a:pPr>
            <a:r>
              <a:rPr lang="en-US" b="1" dirty="0">
                <a:solidFill>
                  <a:srgbClr val="000090"/>
                </a:solidFill>
              </a:rPr>
              <a:t>Implementation</a:t>
            </a:r>
          </a:p>
          <a:p>
            <a:pPr>
              <a:spcBef>
                <a:spcPts val="1800"/>
              </a:spcBef>
              <a:buFont typeface="Courier New"/>
              <a:buChar char="o"/>
            </a:pPr>
            <a:r>
              <a:rPr lang="en-US" dirty="0" smtClean="0">
                <a:solidFill>
                  <a:srgbClr val="818181"/>
                </a:solidFill>
              </a:rPr>
              <a:t>Evaluation</a:t>
            </a:r>
            <a:endParaRPr lang="en-US" dirty="0">
              <a:solidFill>
                <a:srgbClr val="818181"/>
              </a:solidFill>
            </a:endParaRPr>
          </a:p>
          <a:p>
            <a:pPr>
              <a:spcBef>
                <a:spcPts val="1800"/>
              </a:spcBef>
              <a:buFont typeface="Courier New"/>
              <a:buChar char="o"/>
            </a:pPr>
            <a:r>
              <a:rPr lang="en-US" dirty="0" smtClean="0">
                <a:solidFill>
                  <a:srgbClr val="818181"/>
                </a:solidFill>
              </a:rPr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C06FC0-DD74-4FB3-84ED-BE0B53D9716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10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ARMOUR </a:t>
            </a:r>
            <a:r>
              <a:rPr lang="en-US" dirty="0" smtClean="0"/>
              <a:t>Framework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971800" y="5032176"/>
            <a:ext cx="2816608" cy="1063823"/>
          </a:xfrm>
          <a:prstGeom prst="rect">
            <a:avLst/>
          </a:prstGeom>
          <a:gradFill rotWithShape="1">
            <a:gsLst>
              <a:gs pos="0">
                <a:sysClr val="window" lastClr="FFFFFF">
                  <a:hueOff val="0"/>
                  <a:satOff val="0"/>
                  <a:lumOff val="0"/>
                  <a:alphaOff val="0"/>
                  <a:tint val="70000"/>
                  <a:satMod val="130000"/>
                </a:sysClr>
              </a:gs>
              <a:gs pos="43000">
                <a:sysClr val="window" lastClr="FFFFFF">
                  <a:hueOff val="0"/>
                  <a:satOff val="0"/>
                  <a:lumOff val="0"/>
                  <a:alphaOff val="0"/>
                  <a:tint val="44000"/>
                  <a:satMod val="165000"/>
                </a:sysClr>
              </a:gs>
              <a:gs pos="93000">
                <a:sysClr val="window" lastClr="FFFFFF">
                  <a:hueOff val="0"/>
                  <a:satOff val="0"/>
                  <a:lumOff val="0"/>
                  <a:alphaOff val="0"/>
                  <a:tint val="15000"/>
                  <a:satMod val="165000"/>
                </a:sysClr>
              </a:gs>
              <a:gs pos="100000">
                <a:sysClr val="window" lastClr="FFFFFF">
                  <a:hueOff val="0"/>
                  <a:satOff val="0"/>
                  <a:lumOff val="0"/>
                  <a:alphaOff val="0"/>
                  <a:tint val="5000"/>
                  <a:satMod val="250000"/>
                </a:sysClr>
              </a:gs>
            </a:gsLst>
            <a:path path="circle">
              <a:fillToRect l="50000" t="130000" r="50000" b="-30000"/>
            </a:path>
          </a:gradFill>
          <a:ln>
            <a:noFill/>
          </a:ln>
          <a:effectLst>
            <a:outerShdw blurRad="57150" dist="38100" dir="5400000" algn="ctr" rotWithShape="0">
              <a:sysClr val="window" lastClr="FFFFFF">
                <a:hueOff val="0"/>
                <a:satOff val="0"/>
                <a:lumOff val="0"/>
                <a:alphaOff val="0"/>
                <a:shade val="9000"/>
                <a:satMod val="105000"/>
                <a:alpha val="48000"/>
              </a:sys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lIns="0" tIns="0" rIns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Target System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cxnSp>
        <p:nvCxnSpPr>
          <p:cNvPr id="9" name="Elbow Connector 8"/>
          <p:cNvCxnSpPr>
            <a:endCxn id="8" idx="1"/>
          </p:cNvCxnSpPr>
          <p:nvPr/>
        </p:nvCxnSpPr>
        <p:spPr>
          <a:xfrm flipV="1">
            <a:off x="2438400" y="5564088"/>
            <a:ext cx="533400" cy="347728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F6FC6">
                <a:shade val="50000"/>
                <a:satMod val="103000"/>
              </a:srgbClr>
            </a:solidFill>
            <a:prstDash val="dot"/>
            <a:headEnd type="none" w="med" len="med"/>
            <a:tailEnd type="triangle" w="med" len="med"/>
          </a:ln>
          <a:effectLst/>
        </p:spPr>
      </p:cxnSp>
      <p:pic>
        <p:nvPicPr>
          <p:cNvPr id="10" name="Picture 9" descr="osa_users_blue_gre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4886456"/>
            <a:ext cx="685800" cy="685800"/>
          </a:xfrm>
          <a:prstGeom prst="rect">
            <a:avLst/>
          </a:prstGeom>
        </p:spPr>
      </p:pic>
      <p:pic>
        <p:nvPicPr>
          <p:cNvPr id="11" name="Picture 10" descr="osa_user_black_ha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572255"/>
            <a:ext cx="685800" cy="6791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98091" y="5032177"/>
            <a:ext cx="593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Users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0208" y="5791200"/>
            <a:ext cx="7647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Intruder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pic>
        <p:nvPicPr>
          <p:cNvPr id="14" name="Picture 13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1" t="76228" r="40046" b="2737"/>
          <a:stretch/>
        </p:blipFill>
        <p:spPr bwMode="auto">
          <a:xfrm>
            <a:off x="3505200" y="5334000"/>
            <a:ext cx="1752600" cy="609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Elbow Connector 23"/>
          <p:cNvCxnSpPr>
            <a:stCxn id="10" idx="3"/>
            <a:endCxn id="8" idx="1"/>
          </p:cNvCxnSpPr>
          <p:nvPr/>
        </p:nvCxnSpPr>
        <p:spPr>
          <a:xfrm>
            <a:off x="2438401" y="5229356"/>
            <a:ext cx="533399" cy="334732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F6FC6">
                <a:shade val="50000"/>
                <a:satMod val="103000"/>
              </a:srgbClr>
            </a:solidFill>
            <a:prstDash val="solid"/>
            <a:headEnd type="none" w="med" len="med"/>
            <a:tailEnd type="triangle" w="lg" len="lg"/>
          </a:ln>
          <a:effectLst/>
        </p:spPr>
      </p:cxnSp>
      <p:pic>
        <p:nvPicPr>
          <p:cNvPr id="35" name="Picture 34" descr="osa_user_blue_sysadmi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184578"/>
            <a:ext cx="685800" cy="6858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879515" y="5791200"/>
            <a:ext cx="969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SysAdmin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cxnSp>
        <p:nvCxnSpPr>
          <p:cNvPr id="37" name="Straight Arrow Connector 36"/>
          <p:cNvCxnSpPr>
            <a:endCxn id="8" idx="3"/>
          </p:cNvCxnSpPr>
          <p:nvPr/>
        </p:nvCxnSpPr>
        <p:spPr>
          <a:xfrm flipH="1" flipV="1">
            <a:off x="5788408" y="5564088"/>
            <a:ext cx="1145792" cy="1491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ash"/>
            <a:headEnd type="none" w="med" len="med"/>
            <a:tailEnd type="triangle" w="lg" len="lg"/>
          </a:ln>
          <a:effectLst/>
        </p:spPr>
      </p:cxnSp>
      <p:grpSp>
        <p:nvGrpSpPr>
          <p:cNvPr id="5" name="Group 4"/>
          <p:cNvGrpSpPr/>
          <p:nvPr/>
        </p:nvGrpSpPr>
        <p:grpSpPr>
          <a:xfrm>
            <a:off x="609600" y="4465767"/>
            <a:ext cx="7543800" cy="523220"/>
            <a:chOff x="609600" y="4615190"/>
            <a:chExt cx="7543800" cy="523220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609600" y="4876800"/>
              <a:ext cx="7467600" cy="0"/>
            </a:xfrm>
            <a:prstGeom prst="line">
              <a:avLst/>
            </a:prstGeom>
            <a:noFill/>
            <a:ln w="19050" cap="flat" cmpd="sng" algn="ctr">
              <a:solidFill>
                <a:srgbClr val="009DD9">
                  <a:shade val="50000"/>
                  <a:satMod val="103000"/>
                </a:srgbClr>
              </a:solidFill>
              <a:prstDash val="sysDash"/>
            </a:ln>
            <a:effectLst/>
          </p:spPr>
        </p:cxnSp>
        <p:sp>
          <p:nvSpPr>
            <p:cNvPr id="69" name="TextBox 68"/>
            <p:cNvSpPr txBox="1"/>
            <p:nvPr/>
          </p:nvSpPr>
          <p:spPr>
            <a:xfrm>
              <a:off x="6324600" y="4615190"/>
              <a:ext cx="18288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Architecture Layer</a:t>
              </a:r>
              <a:endPara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731000" y="4876800"/>
              <a:ext cx="1422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System Layer</a:t>
              </a:r>
              <a:endPara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09600" y="1676400"/>
            <a:ext cx="8382000" cy="3701656"/>
            <a:chOff x="609600" y="1825823"/>
            <a:chExt cx="8382000" cy="3701656"/>
          </a:xfrm>
        </p:grpSpPr>
        <p:sp>
          <p:nvSpPr>
            <p:cNvPr id="6" name="Rounded Rectangle 5"/>
            <p:cNvSpPr/>
            <p:nvPr/>
          </p:nvSpPr>
          <p:spPr>
            <a:xfrm>
              <a:off x="3581400" y="1828800"/>
              <a:ext cx="4114800" cy="2740223"/>
            </a:xfrm>
            <a:prstGeom prst="roundRect">
              <a:avLst>
                <a:gd name="adj" fmla="val 4370"/>
              </a:avLst>
            </a:prstGeom>
            <a:solidFill>
              <a:srgbClr val="DBF5F9">
                <a:lumMod val="90000"/>
              </a:srgbClr>
            </a:solidFill>
            <a:ln w="9525" cap="flat" cmpd="sng" algn="ctr">
              <a:noFill/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09600" y="1828800"/>
              <a:ext cx="2743200" cy="2743200"/>
            </a:xfrm>
            <a:prstGeom prst="roundRect">
              <a:avLst>
                <a:gd name="adj" fmla="val 4002"/>
              </a:avLst>
            </a:prstGeom>
            <a:solidFill>
              <a:srgbClr val="7CCA62">
                <a:lumMod val="40000"/>
                <a:lumOff val="60000"/>
              </a:srgbClr>
            </a:solidFill>
            <a:ln w="9525" cap="flat" cmpd="sng" algn="ctr">
              <a:noFill/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" lastClr="FFFFFF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21" name="Straight Arrow Connector 20"/>
            <p:cNvCxnSpPr>
              <a:stCxn id="26" idx="3"/>
              <a:endCxn id="46" idx="3"/>
            </p:cNvCxnSpPr>
            <p:nvPr/>
          </p:nvCxnSpPr>
          <p:spPr>
            <a:xfrm flipV="1">
              <a:off x="3467100" y="4267199"/>
              <a:ext cx="0" cy="762001"/>
            </a:xfrm>
            <a:prstGeom prst="straightConnector1">
              <a:avLst/>
            </a:prstGeom>
            <a:noFill/>
            <a:ln w="1905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sp>
          <p:nvSpPr>
            <p:cNvPr id="26" name="Delay 25"/>
            <p:cNvSpPr/>
            <p:nvPr/>
          </p:nvSpPr>
          <p:spPr>
            <a:xfrm rot="16200000">
              <a:off x="3390900" y="4991100"/>
              <a:ext cx="152400" cy="228600"/>
            </a:xfrm>
            <a:prstGeom prst="flowChartDelay">
              <a:avLst/>
            </a:prstGeom>
            <a:gradFill rotWithShape="1">
              <a:gsLst>
                <a:gs pos="0">
                  <a:sysClr val="window" lastClr="FFFFFF">
                    <a:hueOff val="0"/>
                    <a:satOff val="0"/>
                    <a:lumOff val="0"/>
                    <a:alphaOff val="0"/>
                    <a:tint val="70000"/>
                    <a:satMod val="130000"/>
                  </a:sysClr>
                </a:gs>
                <a:gs pos="43000">
                  <a:sysClr val="window" lastClr="FFFFFF">
                    <a:hueOff val="0"/>
                    <a:satOff val="0"/>
                    <a:lumOff val="0"/>
                    <a:alphaOff val="0"/>
                    <a:tint val="44000"/>
                    <a:satMod val="165000"/>
                  </a:sysClr>
                </a:gs>
                <a:gs pos="93000">
                  <a:sysClr val="window" lastClr="FFFFFF">
                    <a:hueOff val="0"/>
                    <a:satOff val="0"/>
                    <a:lumOff val="0"/>
                    <a:alphaOff val="0"/>
                    <a:tint val="15000"/>
                    <a:satMod val="165000"/>
                  </a:sysClr>
                </a:gs>
                <a:gs pos="100000">
                  <a:sysClr val="window" lastClr="FFFFFF">
                    <a:hueOff val="0"/>
                    <a:satOff val="0"/>
                    <a:lumOff val="0"/>
                    <a:alphaOff val="0"/>
                    <a:tint val="5000"/>
                    <a:satMod val="250000"/>
                  </a:sysClr>
                </a:gs>
              </a:gsLst>
              <a:path path="circle">
                <a:fillToRect l="50000" t="130000" r="50000" b="-30000"/>
              </a:path>
            </a:gradFill>
            <a:ln>
              <a:solidFill>
                <a:sysClr val="windowText" lastClr="000000"/>
              </a:solidFill>
            </a:ln>
            <a:effectLst>
              <a:outerShdw blurRad="57150" dist="38100" dir="5400000" algn="ctr" rotWithShape="0">
                <a:sysClr val="window" lastClr="FFFFFF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ys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0" tIns="0" rIns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581400" y="4873823"/>
              <a:ext cx="7432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Sensors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405814" y="4873823"/>
              <a:ext cx="8425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Effectors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58318" y="1825823"/>
              <a:ext cx="15610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Mining the Model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86200" y="1825823"/>
              <a:ext cx="3657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Applying the Model (Detection &amp; Mitigation)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cxnSp>
          <p:nvCxnSpPr>
            <p:cNvPr id="40" name="Elbow Connector 39"/>
            <p:cNvCxnSpPr>
              <a:stCxn id="35" idx="1"/>
            </p:cNvCxnSpPr>
            <p:nvPr/>
          </p:nvCxnSpPr>
          <p:spPr>
            <a:xfrm rot="10800000">
              <a:off x="6248400" y="4117778"/>
              <a:ext cx="685800" cy="1409701"/>
            </a:xfrm>
            <a:prstGeom prst="bentConnector2">
              <a:avLst/>
            </a:prstGeom>
            <a:noFill/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ysDash"/>
              <a:headEnd type="none" w="med" len="med"/>
              <a:tailEnd type="triangle" w="lg" len="lg"/>
            </a:ln>
            <a:effectLst/>
          </p:spPr>
        </p:cxnSp>
        <p:cxnSp>
          <p:nvCxnSpPr>
            <p:cNvPr id="45" name="Elbow Connector 44"/>
            <p:cNvCxnSpPr>
              <a:stCxn id="42" idx="1"/>
              <a:endCxn id="100" idx="3"/>
            </p:cNvCxnSpPr>
            <p:nvPr/>
          </p:nvCxnSpPr>
          <p:spPr>
            <a:xfrm rot="10800000" flipV="1">
              <a:off x="5295900" y="4035622"/>
              <a:ext cx="190500" cy="990601"/>
            </a:xfrm>
            <a:prstGeom prst="bentConnector2">
              <a:avLst/>
            </a:prstGeom>
            <a:noFill/>
            <a:ln w="1905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sp>
          <p:nvSpPr>
            <p:cNvPr id="49" name="Data 48"/>
            <p:cNvSpPr/>
            <p:nvPr/>
          </p:nvSpPr>
          <p:spPr>
            <a:xfrm>
              <a:off x="914400" y="4419600"/>
              <a:ext cx="1676400" cy="381000"/>
            </a:xfrm>
            <a:prstGeom prst="flowChartInputOutpu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ysClr val="windowText" lastClr="000000"/>
              </a:solidFill>
            </a:ln>
            <a:effectLst>
              <a:outerShdw blurRad="57150" dist="38100" dir="5400000" algn="ctr" rotWithShape="0">
                <a:sysClr val="window" lastClr="FFFFFF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ys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0" tIns="0" rIns="0" anchor="t" anchorCtr="0"/>
            <a:lstStyle/>
            <a:p>
              <a:pPr algn="ctr" fontAlgn="auto">
                <a:lnSpc>
                  <a:spcPts val="152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kern="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/>
                  <a:cs typeface="Times New Roman"/>
                </a:rPr>
                <a:t>Use Case Identification</a:t>
              </a: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V="1">
              <a:off x="1752600" y="4114800"/>
              <a:ext cx="0" cy="304800"/>
            </a:xfrm>
            <a:prstGeom prst="straightConnector1">
              <a:avLst/>
            </a:prstGeom>
            <a:noFill/>
            <a:ln w="1905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sp>
          <p:nvSpPr>
            <p:cNvPr id="100" name="Delay 99"/>
            <p:cNvSpPr/>
            <p:nvPr/>
          </p:nvSpPr>
          <p:spPr>
            <a:xfrm rot="16200000">
              <a:off x="5219700" y="4988124"/>
              <a:ext cx="152400" cy="228600"/>
            </a:xfrm>
            <a:prstGeom prst="flowChartDelay">
              <a:avLst/>
            </a:prstGeom>
            <a:gradFill rotWithShape="1">
              <a:gsLst>
                <a:gs pos="0">
                  <a:sysClr val="window" lastClr="FFFFFF">
                    <a:hueOff val="0"/>
                    <a:satOff val="0"/>
                    <a:lumOff val="0"/>
                    <a:alphaOff val="0"/>
                    <a:tint val="70000"/>
                    <a:satMod val="130000"/>
                  </a:sysClr>
                </a:gs>
                <a:gs pos="43000">
                  <a:sysClr val="window" lastClr="FFFFFF">
                    <a:hueOff val="0"/>
                    <a:satOff val="0"/>
                    <a:lumOff val="0"/>
                    <a:alphaOff val="0"/>
                    <a:tint val="44000"/>
                    <a:satMod val="165000"/>
                  </a:sysClr>
                </a:gs>
                <a:gs pos="93000">
                  <a:sysClr val="window" lastClr="FFFFFF">
                    <a:hueOff val="0"/>
                    <a:satOff val="0"/>
                    <a:lumOff val="0"/>
                    <a:alphaOff val="0"/>
                    <a:tint val="15000"/>
                    <a:satMod val="165000"/>
                  </a:sysClr>
                </a:gs>
                <a:gs pos="100000">
                  <a:sysClr val="window" lastClr="FFFFFF">
                    <a:hueOff val="0"/>
                    <a:satOff val="0"/>
                    <a:lumOff val="0"/>
                    <a:alphaOff val="0"/>
                    <a:tint val="5000"/>
                    <a:satMod val="250000"/>
                  </a:sysClr>
                </a:gs>
              </a:gsLst>
              <a:path path="circle">
                <a:fillToRect l="50000" t="130000" r="50000" b="-30000"/>
              </a:path>
            </a:gradFill>
            <a:ln>
              <a:solidFill>
                <a:sysClr val="windowText" lastClr="000000"/>
              </a:solidFill>
            </a:ln>
            <a:effectLst>
              <a:outerShdw blurRad="57150" dist="38100" dir="5400000" algn="ctr" rotWithShape="0">
                <a:sysClr val="window" lastClr="FFFFFF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ys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0" tIns="0" rIns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819400" y="2771001"/>
              <a:ext cx="1295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  <a:cs typeface="Times New Roman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kern="0" dirty="0" smtClean="0">
                  <a:solidFill>
                    <a:sysClr val="windowText" lastClr="000000">
                      <a:lumMod val="50000"/>
                      <a:lumOff val="50000"/>
                    </a:sysClr>
                  </a:solidFill>
                </a:rPr>
                <a:t>Behavior 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Model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sp>
          <p:nvSpPr>
            <p:cNvPr id="78" name="Right Brace 77"/>
            <p:cNvSpPr/>
            <p:nvPr/>
          </p:nvSpPr>
          <p:spPr bwMode="auto">
            <a:xfrm>
              <a:off x="7772400" y="1828800"/>
              <a:ext cx="381000" cy="2743200"/>
            </a:xfrm>
            <a:prstGeom prst="rightBrace">
              <a:avLst>
                <a:gd name="adj1" fmla="val 51622"/>
                <a:gd name="adj2" fmla="val 50000"/>
              </a:avLst>
            </a:prstGeom>
            <a:noFill/>
            <a:ln w="19050" cap="flat" cmpd="sng" algn="ctr">
              <a:solidFill>
                <a:schemeClr val="bg1">
                  <a:lumMod val="50000"/>
                  <a:lumOff val="50000"/>
                </a:scheme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8153400" y="2971800"/>
              <a:ext cx="838200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MAPE-K</a:t>
              </a:r>
            </a:p>
            <a:p>
              <a:pPr marL="0" marR="0" lvl="0" indent="0" algn="ctr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i="1" kern="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Times New Roman"/>
                  <a:cs typeface="Times New Roman"/>
                </a:rPr>
                <a:t>Loop</a:t>
              </a:r>
              <a:endPara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sp>
          <p:nvSpPr>
            <p:cNvPr id="72" name="Circular Arrow 71"/>
            <p:cNvSpPr/>
            <p:nvPr/>
          </p:nvSpPr>
          <p:spPr bwMode="auto">
            <a:xfrm>
              <a:off x="1676400" y="2514600"/>
              <a:ext cx="1447800" cy="144780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208272"/>
                <a:gd name="adj5" fmla="val 15661"/>
              </a:avLst>
            </a:prstGeom>
            <a:noFill/>
            <a:ln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5" name="Circular Arrow 74"/>
            <p:cNvSpPr/>
            <p:nvPr/>
          </p:nvSpPr>
          <p:spPr bwMode="auto">
            <a:xfrm>
              <a:off x="4038600" y="2514600"/>
              <a:ext cx="1447800" cy="144780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208272"/>
                <a:gd name="adj5" fmla="val 15661"/>
              </a:avLst>
            </a:prstGeom>
            <a:noFill/>
            <a:ln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5" name="Can 14"/>
            <p:cNvSpPr/>
            <p:nvPr/>
          </p:nvSpPr>
          <p:spPr>
            <a:xfrm>
              <a:off x="2971800" y="2209800"/>
              <a:ext cx="990600" cy="606623"/>
            </a:xfrm>
            <a:prstGeom prst="can">
              <a:avLst/>
            </a:prstGeom>
            <a:gradFill rotWithShape="1">
              <a:gsLst>
                <a:gs pos="0">
                  <a:sysClr val="window" lastClr="FFFFFF">
                    <a:hueOff val="0"/>
                    <a:satOff val="0"/>
                    <a:lumOff val="0"/>
                    <a:alphaOff val="0"/>
                    <a:tint val="70000"/>
                    <a:satMod val="130000"/>
                  </a:sysClr>
                </a:gs>
                <a:gs pos="43000">
                  <a:sysClr val="window" lastClr="FFFFFF">
                    <a:hueOff val="0"/>
                    <a:satOff val="0"/>
                    <a:lumOff val="0"/>
                    <a:alphaOff val="0"/>
                    <a:tint val="44000"/>
                    <a:satMod val="165000"/>
                  </a:sysClr>
                </a:gs>
                <a:gs pos="93000">
                  <a:sysClr val="window" lastClr="FFFFFF">
                    <a:hueOff val="0"/>
                    <a:satOff val="0"/>
                    <a:lumOff val="0"/>
                    <a:alphaOff val="0"/>
                    <a:tint val="15000"/>
                    <a:satMod val="165000"/>
                  </a:sysClr>
                </a:gs>
                <a:gs pos="100000">
                  <a:sysClr val="window" lastClr="FFFFFF">
                    <a:hueOff val="0"/>
                    <a:satOff val="0"/>
                    <a:lumOff val="0"/>
                    <a:alphaOff val="0"/>
                    <a:tint val="5000"/>
                    <a:satMod val="250000"/>
                  </a:sysClr>
                </a:gs>
              </a:gsLst>
              <a:path path="circle">
                <a:fillToRect l="50000" t="130000" r="50000" b="-30000"/>
              </a:path>
            </a:gradFill>
            <a:ln>
              <a:solidFill>
                <a:sysClr val="windowText" lastClr="000000"/>
              </a:solidFill>
            </a:ln>
            <a:effectLst>
              <a:outerShdw blurRad="57150" dist="38100" dir="5400000" algn="ctr" rotWithShape="0">
                <a:sysClr val="window" lastClr="FFFFFF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ys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0" tIns="0" rIns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Pattern Registry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914400" y="3048000"/>
              <a:ext cx="1676400" cy="381000"/>
            </a:xfrm>
            <a:prstGeom prst="roundRect">
              <a:avLst/>
            </a:prstGeom>
            <a:gradFill rotWithShape="1">
              <a:gsLst>
                <a:gs pos="0">
                  <a:sysClr val="window" lastClr="FFFFFF">
                    <a:hueOff val="0"/>
                    <a:satOff val="0"/>
                    <a:lumOff val="0"/>
                    <a:alphaOff val="0"/>
                    <a:tint val="70000"/>
                    <a:satMod val="130000"/>
                  </a:sysClr>
                </a:gs>
                <a:gs pos="43000">
                  <a:sysClr val="window" lastClr="FFFFFF">
                    <a:hueOff val="0"/>
                    <a:satOff val="0"/>
                    <a:lumOff val="0"/>
                    <a:alphaOff val="0"/>
                    <a:tint val="44000"/>
                    <a:satMod val="165000"/>
                  </a:sysClr>
                </a:gs>
                <a:gs pos="93000">
                  <a:sysClr val="window" lastClr="FFFFFF">
                    <a:hueOff val="0"/>
                    <a:satOff val="0"/>
                    <a:lumOff val="0"/>
                    <a:alphaOff val="0"/>
                    <a:tint val="15000"/>
                    <a:satMod val="165000"/>
                  </a:sysClr>
                </a:gs>
                <a:gs pos="100000">
                  <a:sysClr val="window" lastClr="FFFFFF">
                    <a:hueOff val="0"/>
                    <a:satOff val="0"/>
                    <a:lumOff val="0"/>
                    <a:alphaOff val="0"/>
                    <a:tint val="5000"/>
                    <a:satMod val="250000"/>
                  </a:sysClr>
                </a:gs>
              </a:gsLst>
              <a:path path="circle">
                <a:fillToRect l="50000" t="130000" r="50000" b="-30000"/>
              </a:path>
            </a:gradFill>
            <a:ln>
              <a:solidFill>
                <a:sysClr val="windowText" lastClr="000000"/>
              </a:solidFill>
            </a:ln>
            <a:effectLst>
              <a:outerShdw blurRad="57150" dist="38100" dir="5400000" algn="ctr" rotWithShape="0">
                <a:sysClr val="window" lastClr="FFFFFF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ys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0" tIns="0" rIns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Model Mining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838200" y="3733800"/>
              <a:ext cx="1828800" cy="381000"/>
            </a:xfrm>
            <a:prstGeom prst="roundRect">
              <a:avLst/>
            </a:prstGeom>
            <a:gradFill rotWithShape="1">
              <a:gsLst>
                <a:gs pos="0">
                  <a:sysClr val="window" lastClr="FFFFFF">
                    <a:hueOff val="0"/>
                    <a:satOff val="0"/>
                    <a:lumOff val="0"/>
                    <a:alphaOff val="0"/>
                    <a:tint val="70000"/>
                    <a:satMod val="130000"/>
                  </a:sysClr>
                </a:gs>
                <a:gs pos="43000">
                  <a:sysClr val="window" lastClr="FFFFFF">
                    <a:hueOff val="0"/>
                    <a:satOff val="0"/>
                    <a:lumOff val="0"/>
                    <a:alphaOff val="0"/>
                    <a:tint val="44000"/>
                    <a:satMod val="165000"/>
                  </a:sysClr>
                </a:gs>
                <a:gs pos="93000">
                  <a:sysClr val="window" lastClr="FFFFFF">
                    <a:hueOff val="0"/>
                    <a:satOff val="0"/>
                    <a:lumOff val="0"/>
                    <a:alphaOff val="0"/>
                    <a:tint val="15000"/>
                    <a:satMod val="165000"/>
                  </a:sysClr>
                </a:gs>
                <a:gs pos="100000">
                  <a:sysClr val="window" lastClr="FFFFFF">
                    <a:hueOff val="0"/>
                    <a:satOff val="0"/>
                    <a:lumOff val="0"/>
                    <a:alphaOff val="0"/>
                    <a:tint val="5000"/>
                    <a:satMod val="250000"/>
                  </a:sysClr>
                </a:gs>
              </a:gsLst>
              <a:path path="circle">
                <a:fillToRect l="50000" t="130000" r="50000" b="-30000"/>
              </a:path>
            </a:gradFill>
            <a:ln>
              <a:solidFill>
                <a:sysClr val="windowText" lastClr="000000"/>
              </a:solidFill>
            </a:ln>
            <a:effectLst>
              <a:outerShdw blurRad="57150" dist="38100" dir="5400000" algn="ctr" rotWithShape="0">
                <a:sysClr val="window" lastClr="FFFFFF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ys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0" tIns="0" rIns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Event Pre-Processing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914400" y="2362200"/>
              <a:ext cx="1676400" cy="381000"/>
            </a:xfrm>
            <a:prstGeom prst="roundRect">
              <a:avLst/>
            </a:prstGeom>
            <a:gradFill rotWithShape="1">
              <a:gsLst>
                <a:gs pos="0">
                  <a:sysClr val="window" lastClr="FFFFFF">
                    <a:hueOff val="0"/>
                    <a:satOff val="0"/>
                    <a:lumOff val="0"/>
                    <a:alphaOff val="0"/>
                    <a:tint val="70000"/>
                    <a:satMod val="130000"/>
                  </a:sysClr>
                </a:gs>
                <a:gs pos="43000">
                  <a:sysClr val="window" lastClr="FFFFFF">
                    <a:hueOff val="0"/>
                    <a:satOff val="0"/>
                    <a:lumOff val="0"/>
                    <a:alphaOff val="0"/>
                    <a:tint val="44000"/>
                    <a:satMod val="165000"/>
                  </a:sysClr>
                </a:gs>
                <a:gs pos="93000">
                  <a:sysClr val="window" lastClr="FFFFFF">
                    <a:hueOff val="0"/>
                    <a:satOff val="0"/>
                    <a:lumOff val="0"/>
                    <a:alphaOff val="0"/>
                    <a:tint val="15000"/>
                    <a:satMod val="165000"/>
                  </a:sysClr>
                </a:gs>
                <a:gs pos="100000">
                  <a:sysClr val="window" lastClr="FFFFFF">
                    <a:hueOff val="0"/>
                    <a:satOff val="0"/>
                    <a:lumOff val="0"/>
                    <a:alphaOff val="0"/>
                    <a:tint val="5000"/>
                    <a:satMod val="250000"/>
                  </a:sysClr>
                </a:gs>
              </a:gsLst>
              <a:path path="circle">
                <a:fillToRect l="50000" t="130000" r="50000" b="-30000"/>
              </a:path>
            </a:gradFill>
            <a:ln>
              <a:solidFill>
                <a:sysClr val="windowText" lastClr="000000"/>
              </a:solidFill>
            </a:ln>
            <a:effectLst>
              <a:outerShdw blurRad="57150" dist="38100" dir="5400000" algn="ctr" rotWithShape="0">
                <a:sysClr val="window" lastClr="FFFFFF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ys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0" tIns="0" rIns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Model Pruning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cxnSp>
          <p:nvCxnSpPr>
            <p:cNvPr id="19" name="Straight Arrow Connector 18"/>
            <p:cNvCxnSpPr>
              <a:stCxn id="17" idx="0"/>
              <a:endCxn id="16" idx="2"/>
            </p:cNvCxnSpPr>
            <p:nvPr/>
          </p:nvCxnSpPr>
          <p:spPr>
            <a:xfrm flipV="1">
              <a:off x="1752600" y="3429000"/>
              <a:ext cx="0" cy="304800"/>
            </a:xfrm>
            <a:prstGeom prst="straightConnector1">
              <a:avLst/>
            </a:prstGeom>
            <a:noFill/>
            <a:ln w="1905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cxnSp>
          <p:nvCxnSpPr>
            <p:cNvPr id="20" name="Straight Arrow Connector 19"/>
            <p:cNvCxnSpPr>
              <a:stCxn id="16" idx="0"/>
              <a:endCxn id="18" idx="2"/>
            </p:cNvCxnSpPr>
            <p:nvPr/>
          </p:nvCxnSpPr>
          <p:spPr>
            <a:xfrm flipV="1">
              <a:off x="1752600" y="2743200"/>
              <a:ext cx="0" cy="304800"/>
            </a:xfrm>
            <a:prstGeom prst="straightConnector1">
              <a:avLst/>
            </a:prstGeom>
            <a:noFill/>
            <a:ln w="1905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sp>
          <p:nvSpPr>
            <p:cNvPr id="22" name="Rounded Rectangle 21"/>
            <p:cNvSpPr/>
            <p:nvPr/>
          </p:nvSpPr>
          <p:spPr>
            <a:xfrm>
              <a:off x="3810000" y="3048000"/>
              <a:ext cx="1066800" cy="457200"/>
            </a:xfrm>
            <a:prstGeom prst="roundRect">
              <a:avLst/>
            </a:prstGeom>
            <a:gradFill rotWithShape="1">
              <a:gsLst>
                <a:gs pos="0">
                  <a:sysClr val="window" lastClr="FFFFFF">
                    <a:hueOff val="0"/>
                    <a:satOff val="0"/>
                    <a:lumOff val="0"/>
                    <a:alphaOff val="0"/>
                    <a:tint val="70000"/>
                    <a:satMod val="130000"/>
                  </a:sysClr>
                </a:gs>
                <a:gs pos="43000">
                  <a:sysClr val="window" lastClr="FFFFFF">
                    <a:hueOff val="0"/>
                    <a:satOff val="0"/>
                    <a:lumOff val="0"/>
                    <a:alphaOff val="0"/>
                    <a:tint val="44000"/>
                    <a:satMod val="165000"/>
                  </a:sysClr>
                </a:gs>
                <a:gs pos="93000">
                  <a:sysClr val="window" lastClr="FFFFFF">
                    <a:hueOff val="0"/>
                    <a:satOff val="0"/>
                    <a:lumOff val="0"/>
                    <a:alphaOff val="0"/>
                    <a:tint val="15000"/>
                    <a:satMod val="165000"/>
                  </a:sysClr>
                </a:gs>
                <a:gs pos="100000">
                  <a:sysClr val="window" lastClr="FFFFFF">
                    <a:hueOff val="0"/>
                    <a:satOff val="0"/>
                    <a:lumOff val="0"/>
                    <a:alphaOff val="0"/>
                    <a:tint val="5000"/>
                    <a:satMod val="250000"/>
                  </a:sysClr>
                </a:gs>
              </a:gsLst>
              <a:path path="circle">
                <a:fillToRect l="50000" t="130000" r="50000" b="-30000"/>
              </a:path>
            </a:gradFill>
            <a:ln>
              <a:solidFill>
                <a:sysClr val="windowText" lastClr="000000"/>
              </a:solidFill>
            </a:ln>
            <a:effectLst>
              <a:outerShdw blurRad="57150" dist="38100" dir="5400000" algn="ctr" rotWithShape="0">
                <a:sysClr val="window" lastClr="FFFFFF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ys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0" tIns="0" rIns="0" bIns="0" anchor="ctr" anchorCtr="0"/>
            <a:lstStyle/>
            <a:p>
              <a:pPr marL="0" marR="0" lvl="0" indent="0" algn="ctr" defTabSz="91440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Anomaly Detection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23" name="Multidocument 22"/>
            <p:cNvSpPr/>
            <p:nvPr/>
          </p:nvSpPr>
          <p:spPr>
            <a:xfrm>
              <a:off x="4800600" y="2206823"/>
              <a:ext cx="990600" cy="609600"/>
            </a:xfrm>
            <a:prstGeom prst="flowChartMultidocument">
              <a:avLst/>
            </a:prstGeom>
            <a:gradFill rotWithShape="1">
              <a:gsLst>
                <a:gs pos="0">
                  <a:sysClr val="window" lastClr="FFFFFF">
                    <a:hueOff val="0"/>
                    <a:satOff val="0"/>
                    <a:lumOff val="0"/>
                    <a:alphaOff val="0"/>
                    <a:tint val="70000"/>
                    <a:satMod val="130000"/>
                  </a:sysClr>
                </a:gs>
                <a:gs pos="43000">
                  <a:sysClr val="window" lastClr="FFFFFF">
                    <a:hueOff val="0"/>
                    <a:satOff val="0"/>
                    <a:lumOff val="0"/>
                    <a:alphaOff val="0"/>
                    <a:tint val="44000"/>
                    <a:satMod val="165000"/>
                  </a:sysClr>
                </a:gs>
                <a:gs pos="93000">
                  <a:sysClr val="window" lastClr="FFFFFF">
                    <a:hueOff val="0"/>
                    <a:satOff val="0"/>
                    <a:lumOff val="0"/>
                    <a:alphaOff val="0"/>
                    <a:tint val="15000"/>
                    <a:satMod val="165000"/>
                  </a:sysClr>
                </a:gs>
                <a:gs pos="100000">
                  <a:sysClr val="window" lastClr="FFFFFF">
                    <a:hueOff val="0"/>
                    <a:satOff val="0"/>
                    <a:lumOff val="0"/>
                    <a:alphaOff val="0"/>
                    <a:tint val="5000"/>
                    <a:satMod val="250000"/>
                  </a:sysClr>
                </a:gs>
              </a:gsLst>
              <a:path path="circle">
                <a:fillToRect l="50000" t="130000" r="50000" b="-30000"/>
              </a:path>
            </a:grad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>
              <a:outerShdw blurRad="57150" dist="38100" dir="5400000" algn="ctr" rotWithShape="0">
                <a:sysClr val="window" lastClr="FFFFFF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ys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0" tIns="0" rIns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Anomaly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Events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cxnSp>
          <p:nvCxnSpPr>
            <p:cNvPr id="29" name="Elbow Connector 28"/>
            <p:cNvCxnSpPr/>
            <p:nvPr/>
          </p:nvCxnSpPr>
          <p:spPr>
            <a:xfrm flipV="1">
              <a:off x="3657600" y="3503712"/>
              <a:ext cx="533400" cy="458688"/>
            </a:xfrm>
            <a:prstGeom prst="bentConnector2">
              <a:avLst/>
            </a:prstGeom>
            <a:noFill/>
            <a:ln w="1905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cxnSp>
          <p:nvCxnSpPr>
            <p:cNvPr id="32" name="Elbow Connector 31"/>
            <p:cNvCxnSpPr/>
            <p:nvPr/>
          </p:nvCxnSpPr>
          <p:spPr>
            <a:xfrm rot="5400000" flipH="1" flipV="1">
              <a:off x="4457700" y="2705100"/>
              <a:ext cx="457200" cy="228600"/>
            </a:xfrm>
            <a:prstGeom prst="bentConnector2">
              <a:avLst/>
            </a:prstGeom>
            <a:noFill/>
            <a:ln w="1905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>
            <a:xfrm flipH="1">
              <a:off x="2667000" y="3959423"/>
              <a:ext cx="304800" cy="2977"/>
            </a:xfrm>
            <a:prstGeom prst="straightConnector1">
              <a:avLst/>
            </a:prstGeom>
            <a:noFill/>
            <a:ln w="1905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>
            <a:xfrm flipV="1">
              <a:off x="2590800" y="2511624"/>
              <a:ext cx="381000" cy="2976"/>
            </a:xfrm>
            <a:prstGeom prst="straightConnector1">
              <a:avLst/>
            </a:prstGeom>
            <a:noFill/>
            <a:ln w="1905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sp>
          <p:nvSpPr>
            <p:cNvPr id="42" name="Rounded Rectangle 41"/>
            <p:cNvSpPr/>
            <p:nvPr/>
          </p:nvSpPr>
          <p:spPr>
            <a:xfrm>
              <a:off x="5486400" y="3807023"/>
              <a:ext cx="990600" cy="457200"/>
            </a:xfrm>
            <a:prstGeom prst="roundRect">
              <a:avLst/>
            </a:prstGeom>
            <a:gradFill rotWithShape="1">
              <a:gsLst>
                <a:gs pos="0">
                  <a:sysClr val="window" lastClr="FFFFFF">
                    <a:hueOff val="0"/>
                    <a:satOff val="0"/>
                    <a:lumOff val="0"/>
                    <a:alphaOff val="0"/>
                    <a:tint val="70000"/>
                    <a:satMod val="130000"/>
                  </a:sysClr>
                </a:gs>
                <a:gs pos="43000">
                  <a:sysClr val="window" lastClr="FFFFFF">
                    <a:hueOff val="0"/>
                    <a:satOff val="0"/>
                    <a:lumOff val="0"/>
                    <a:alphaOff val="0"/>
                    <a:tint val="44000"/>
                    <a:satMod val="165000"/>
                  </a:sysClr>
                </a:gs>
                <a:gs pos="93000">
                  <a:sysClr val="window" lastClr="FFFFFF">
                    <a:hueOff val="0"/>
                    <a:satOff val="0"/>
                    <a:lumOff val="0"/>
                    <a:alphaOff val="0"/>
                    <a:tint val="15000"/>
                    <a:satMod val="165000"/>
                  </a:sysClr>
                </a:gs>
                <a:gs pos="100000">
                  <a:sysClr val="window" lastClr="FFFFFF">
                    <a:hueOff val="0"/>
                    <a:satOff val="0"/>
                    <a:lumOff val="0"/>
                    <a:alphaOff val="0"/>
                    <a:tint val="5000"/>
                    <a:satMod val="250000"/>
                  </a:sysClr>
                </a:gs>
              </a:gsLst>
              <a:path path="circle">
                <a:fillToRect l="50000" t="130000" r="50000" b="-30000"/>
              </a:path>
            </a:gradFill>
            <a:ln>
              <a:solidFill>
                <a:sysClr val="windowText" lastClr="000000"/>
              </a:solidFill>
            </a:ln>
            <a:effectLst>
              <a:outerShdw blurRad="57150" dist="38100" dir="5400000" algn="ctr" rotWithShape="0">
                <a:sysClr val="window" lastClr="FFFFFF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ys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0" tIns="0" rIns="0" bIns="0" anchor="ctr" anchorCtr="0"/>
            <a:lstStyle/>
            <a:p>
              <a:pPr algn="ctr" fontAlgn="auto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kern="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/>
                  <a:cs typeface="Times New Roman"/>
                </a:rPr>
                <a:t>Defensive Adaptation</a:t>
              </a:r>
            </a:p>
          </p:txBody>
        </p:sp>
        <p:sp>
          <p:nvSpPr>
            <p:cNvPr id="46" name="Can 45"/>
            <p:cNvSpPr/>
            <p:nvPr/>
          </p:nvSpPr>
          <p:spPr>
            <a:xfrm>
              <a:off x="2971800" y="3654622"/>
              <a:ext cx="990600" cy="612577"/>
            </a:xfrm>
            <a:prstGeom prst="can">
              <a:avLst/>
            </a:prstGeom>
            <a:gradFill rotWithShape="1">
              <a:gsLst>
                <a:gs pos="0">
                  <a:sysClr val="window" lastClr="FFFFFF">
                    <a:hueOff val="0"/>
                    <a:satOff val="0"/>
                    <a:lumOff val="0"/>
                    <a:alphaOff val="0"/>
                    <a:tint val="70000"/>
                    <a:satMod val="130000"/>
                  </a:sysClr>
                </a:gs>
                <a:gs pos="43000">
                  <a:sysClr val="window" lastClr="FFFFFF">
                    <a:hueOff val="0"/>
                    <a:satOff val="0"/>
                    <a:lumOff val="0"/>
                    <a:alphaOff val="0"/>
                    <a:tint val="44000"/>
                    <a:satMod val="165000"/>
                  </a:sysClr>
                </a:gs>
                <a:gs pos="93000">
                  <a:sysClr val="window" lastClr="FFFFFF">
                    <a:hueOff val="0"/>
                    <a:satOff val="0"/>
                    <a:lumOff val="0"/>
                    <a:alphaOff val="0"/>
                    <a:tint val="15000"/>
                    <a:satMod val="165000"/>
                  </a:sysClr>
                </a:gs>
                <a:gs pos="100000">
                  <a:sysClr val="window" lastClr="FFFFFF">
                    <a:hueOff val="0"/>
                    <a:satOff val="0"/>
                    <a:lumOff val="0"/>
                    <a:alphaOff val="0"/>
                    <a:tint val="5000"/>
                    <a:satMod val="250000"/>
                  </a:sysClr>
                </a:gs>
              </a:gsLst>
              <a:path path="circle">
                <a:fillToRect l="50000" t="130000" r="50000" b="-30000"/>
              </a:path>
            </a:gradFill>
            <a:ln>
              <a:solidFill>
                <a:sysClr val="windowText" lastClr="000000"/>
              </a:solidFill>
            </a:ln>
            <a:effectLst>
              <a:outerShdw blurRad="57150" dist="38100" dir="5400000" algn="ctr" rotWithShape="0">
                <a:sysClr val="window" lastClr="FFFFFF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ys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0" tIns="0" rIns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Event Log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52" name="Can 51"/>
            <p:cNvSpPr/>
            <p:nvPr/>
          </p:nvSpPr>
          <p:spPr>
            <a:xfrm>
              <a:off x="6629400" y="2895600"/>
              <a:ext cx="838200" cy="609600"/>
            </a:xfrm>
            <a:prstGeom prst="can">
              <a:avLst/>
            </a:prstGeom>
            <a:gradFill rotWithShape="1">
              <a:gsLst>
                <a:gs pos="0">
                  <a:sysClr val="window" lastClr="FFFFFF">
                    <a:hueOff val="0"/>
                    <a:satOff val="0"/>
                    <a:lumOff val="0"/>
                    <a:alphaOff val="0"/>
                    <a:tint val="70000"/>
                    <a:satMod val="130000"/>
                  </a:sysClr>
                </a:gs>
                <a:gs pos="43000">
                  <a:sysClr val="window" lastClr="FFFFFF">
                    <a:hueOff val="0"/>
                    <a:satOff val="0"/>
                    <a:lumOff val="0"/>
                    <a:alphaOff val="0"/>
                    <a:tint val="44000"/>
                    <a:satMod val="165000"/>
                  </a:sysClr>
                </a:gs>
                <a:gs pos="93000">
                  <a:sysClr val="window" lastClr="FFFFFF">
                    <a:hueOff val="0"/>
                    <a:satOff val="0"/>
                    <a:lumOff val="0"/>
                    <a:alphaOff val="0"/>
                    <a:tint val="15000"/>
                    <a:satMod val="165000"/>
                  </a:sysClr>
                </a:gs>
                <a:gs pos="100000">
                  <a:sysClr val="window" lastClr="FFFFFF">
                    <a:hueOff val="0"/>
                    <a:satOff val="0"/>
                    <a:lumOff val="0"/>
                    <a:alphaOff val="0"/>
                    <a:tint val="5000"/>
                    <a:satMod val="250000"/>
                  </a:sysClr>
                </a:gs>
              </a:gsLst>
              <a:path path="circle">
                <a:fillToRect l="50000" t="130000" r="50000" b="-30000"/>
              </a:path>
            </a:gradFill>
            <a:ln>
              <a:solidFill>
                <a:sysClr val="windowText" lastClr="000000"/>
              </a:solidFill>
            </a:ln>
            <a:effectLst>
              <a:outerShdw blurRad="57150" dist="38100" dir="5400000" algn="ctr" rotWithShape="0">
                <a:sysClr val="window" lastClr="FFFFFF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ys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0" tIns="0" rIns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ABSP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/>
                  <a:cs typeface="Times New Roman"/>
                </a:rPr>
                <a:t>Patterns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cxnSp>
          <p:nvCxnSpPr>
            <p:cNvPr id="71" name="Elbow Connector 70"/>
            <p:cNvCxnSpPr>
              <a:endCxn id="105" idx="0"/>
            </p:cNvCxnSpPr>
            <p:nvPr/>
          </p:nvCxnSpPr>
          <p:spPr>
            <a:xfrm>
              <a:off x="5638800" y="2511623"/>
              <a:ext cx="342900" cy="457200"/>
            </a:xfrm>
            <a:prstGeom prst="bentConnector2">
              <a:avLst/>
            </a:prstGeom>
            <a:noFill/>
            <a:ln w="1905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cxnSp>
          <p:nvCxnSpPr>
            <p:cNvPr id="74" name="Straight Arrow Connector 73"/>
            <p:cNvCxnSpPr>
              <a:stCxn id="105" idx="2"/>
              <a:endCxn id="42" idx="0"/>
            </p:cNvCxnSpPr>
            <p:nvPr/>
          </p:nvCxnSpPr>
          <p:spPr>
            <a:xfrm>
              <a:off x="5981700" y="3426023"/>
              <a:ext cx="0" cy="381000"/>
            </a:xfrm>
            <a:prstGeom prst="straightConnector1">
              <a:avLst/>
            </a:prstGeom>
            <a:noFill/>
            <a:ln w="1905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cxnSp>
          <p:nvCxnSpPr>
            <p:cNvPr id="91" name="Elbow Connector 90"/>
            <p:cNvCxnSpPr>
              <a:stCxn id="15" idx="4"/>
            </p:cNvCxnSpPr>
            <p:nvPr/>
          </p:nvCxnSpPr>
          <p:spPr>
            <a:xfrm>
              <a:off x="3962400" y="2513112"/>
              <a:ext cx="228600" cy="534888"/>
            </a:xfrm>
            <a:prstGeom prst="bentConnector2">
              <a:avLst/>
            </a:prstGeom>
            <a:noFill/>
            <a:ln w="1905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sp>
          <p:nvSpPr>
            <p:cNvPr id="105" name="Rounded Rectangle 104"/>
            <p:cNvSpPr/>
            <p:nvPr/>
          </p:nvSpPr>
          <p:spPr>
            <a:xfrm>
              <a:off x="5486400" y="2968823"/>
              <a:ext cx="990600" cy="457200"/>
            </a:xfrm>
            <a:prstGeom prst="roundRect">
              <a:avLst/>
            </a:prstGeom>
            <a:gradFill rotWithShape="1">
              <a:gsLst>
                <a:gs pos="0">
                  <a:sysClr val="window" lastClr="FFFFFF">
                    <a:hueOff val="0"/>
                    <a:satOff val="0"/>
                    <a:lumOff val="0"/>
                    <a:alphaOff val="0"/>
                    <a:tint val="70000"/>
                    <a:satMod val="130000"/>
                  </a:sysClr>
                </a:gs>
                <a:gs pos="43000">
                  <a:sysClr val="window" lastClr="FFFFFF">
                    <a:hueOff val="0"/>
                    <a:satOff val="0"/>
                    <a:lumOff val="0"/>
                    <a:alphaOff val="0"/>
                    <a:tint val="44000"/>
                    <a:satMod val="165000"/>
                  </a:sysClr>
                </a:gs>
                <a:gs pos="93000">
                  <a:sysClr val="window" lastClr="FFFFFF">
                    <a:hueOff val="0"/>
                    <a:satOff val="0"/>
                    <a:lumOff val="0"/>
                    <a:alphaOff val="0"/>
                    <a:tint val="15000"/>
                    <a:satMod val="165000"/>
                  </a:sysClr>
                </a:gs>
                <a:gs pos="100000">
                  <a:sysClr val="window" lastClr="FFFFFF">
                    <a:hueOff val="0"/>
                    <a:satOff val="0"/>
                    <a:lumOff val="0"/>
                    <a:alphaOff val="0"/>
                    <a:tint val="5000"/>
                    <a:satMod val="250000"/>
                  </a:sysClr>
                </a:gs>
              </a:gsLst>
              <a:path path="circle">
                <a:fillToRect l="50000" t="130000" r="50000" b="-30000"/>
              </a:path>
            </a:gradFill>
            <a:ln>
              <a:solidFill>
                <a:sysClr val="windowText" lastClr="000000"/>
              </a:solidFill>
            </a:ln>
            <a:effectLst>
              <a:outerShdw blurRad="57150" dist="38100" dir="5400000" algn="ctr" rotWithShape="0">
                <a:sysClr val="window" lastClr="FFFFFF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ys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0" tIns="0" rIns="0" bIns="0" anchor="ctr" anchorCtr="0"/>
            <a:lstStyle/>
            <a:p>
              <a:pPr algn="ctr" fontAlgn="auto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kern="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/>
                  <a:cs typeface="Times New Roman"/>
                </a:rPr>
                <a:t>Event Evaluation</a:t>
              </a:r>
              <a:endParaRPr lang="en-US" sz="1600" kern="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14" name="Elbow Connector 113"/>
            <p:cNvCxnSpPr>
              <a:stCxn id="52" idx="3"/>
              <a:endCxn id="42" idx="3"/>
            </p:cNvCxnSpPr>
            <p:nvPr/>
          </p:nvCxnSpPr>
          <p:spPr>
            <a:xfrm rot="5400000">
              <a:off x="6497539" y="3484661"/>
              <a:ext cx="530423" cy="571500"/>
            </a:xfrm>
            <a:prstGeom prst="bentConnector2">
              <a:avLst/>
            </a:prstGeom>
            <a:noFill/>
            <a:ln w="1905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cxnSp>
          <p:nvCxnSpPr>
            <p:cNvPr id="122" name="Straight Arrow Connector 121"/>
            <p:cNvCxnSpPr/>
            <p:nvPr/>
          </p:nvCxnSpPr>
          <p:spPr>
            <a:xfrm flipV="1">
              <a:off x="4572000" y="3505200"/>
              <a:ext cx="0" cy="533400"/>
            </a:xfrm>
            <a:prstGeom prst="straightConnector1">
              <a:avLst/>
            </a:prstGeom>
            <a:noFill/>
            <a:ln w="1905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sp>
          <p:nvSpPr>
            <p:cNvPr id="80" name="Rounded Rectangle 79"/>
            <p:cNvSpPr/>
            <p:nvPr/>
          </p:nvSpPr>
          <p:spPr>
            <a:xfrm>
              <a:off x="4267200" y="3959423"/>
              <a:ext cx="762000" cy="457200"/>
            </a:xfrm>
            <a:prstGeom prst="roundRect">
              <a:avLst/>
            </a:prstGeom>
            <a:gradFill rotWithShape="1">
              <a:gsLst>
                <a:gs pos="0">
                  <a:sysClr val="window" lastClr="FFFFFF">
                    <a:hueOff val="0"/>
                    <a:satOff val="0"/>
                    <a:lumOff val="0"/>
                    <a:alphaOff val="0"/>
                    <a:tint val="70000"/>
                    <a:satMod val="130000"/>
                  </a:sysClr>
                </a:gs>
                <a:gs pos="43000">
                  <a:sysClr val="window" lastClr="FFFFFF">
                    <a:hueOff val="0"/>
                    <a:satOff val="0"/>
                    <a:lumOff val="0"/>
                    <a:alphaOff val="0"/>
                    <a:tint val="44000"/>
                    <a:satMod val="165000"/>
                  </a:sysClr>
                </a:gs>
                <a:gs pos="93000">
                  <a:sysClr val="window" lastClr="FFFFFF">
                    <a:hueOff val="0"/>
                    <a:satOff val="0"/>
                    <a:lumOff val="0"/>
                    <a:alphaOff val="0"/>
                    <a:tint val="15000"/>
                    <a:satMod val="165000"/>
                  </a:sysClr>
                </a:gs>
                <a:gs pos="100000">
                  <a:sysClr val="window" lastClr="FFFFFF">
                    <a:hueOff val="0"/>
                    <a:satOff val="0"/>
                    <a:lumOff val="0"/>
                    <a:alphaOff val="0"/>
                    <a:tint val="5000"/>
                    <a:satMod val="250000"/>
                  </a:sysClr>
                </a:gs>
              </a:gsLst>
              <a:path path="circle">
                <a:fillToRect l="50000" t="130000" r="50000" b="-30000"/>
              </a:path>
            </a:gradFill>
            <a:ln>
              <a:solidFill>
                <a:sysClr val="windowText" lastClr="000000"/>
              </a:solidFill>
            </a:ln>
            <a:effectLst>
              <a:outerShdw blurRad="57150" dist="38100" dir="5400000" algn="ctr" rotWithShape="0">
                <a:sysClr val="window" lastClr="FFFFFF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ys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0" tIns="0" rIns="0" bIns="0" anchor="ctr" anchorCtr="0"/>
            <a:lstStyle/>
            <a:p>
              <a:pPr algn="ctr" fontAlgn="auto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kern="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/>
                  <a:cs typeface="Times New Roman"/>
                </a:rPr>
                <a:t>Model </a:t>
              </a:r>
              <a:r>
                <a:rPr lang="en-US" sz="1600" kern="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/>
                  <a:cs typeface="Times New Roman"/>
                </a:rPr>
                <a:t>Adapt.</a:t>
              </a:r>
              <a:endParaRPr lang="en-US" sz="1600" kern="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25" name="Slide Number Placeholder 2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C06FC0-DD74-4FB3-84ED-BE0B53D9716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487179" y="1600201"/>
            <a:ext cx="2971800" cy="3050977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26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buFont typeface="Wingdings" charset="2"/>
              <a:buChar char="Ø"/>
            </a:pPr>
            <a:r>
              <a:rPr lang="en-US" b="1" dirty="0" smtClean="0">
                <a:solidFill>
                  <a:srgbClr val="000090"/>
                </a:solidFill>
              </a:rPr>
              <a:t>Motivating Problem</a:t>
            </a:r>
            <a:endParaRPr lang="en-US" b="1" dirty="0">
              <a:solidFill>
                <a:srgbClr val="000090"/>
              </a:solidFill>
            </a:endParaRPr>
          </a:p>
          <a:p>
            <a:pPr>
              <a:spcBef>
                <a:spcPts val="1800"/>
              </a:spcBef>
              <a:buFont typeface="Courier New"/>
              <a:buChar char="o"/>
            </a:pPr>
            <a:r>
              <a:rPr lang="en-US" dirty="0" smtClean="0">
                <a:solidFill>
                  <a:srgbClr val="818181"/>
                </a:solidFill>
              </a:rPr>
              <a:t>Research Positioning and Hypotheses</a:t>
            </a:r>
            <a:endParaRPr lang="en-US" dirty="0">
              <a:solidFill>
                <a:srgbClr val="818181"/>
              </a:solidFill>
            </a:endParaRPr>
          </a:p>
          <a:p>
            <a:pPr>
              <a:spcBef>
                <a:spcPts val="1800"/>
              </a:spcBef>
              <a:buFont typeface="Courier New"/>
              <a:buChar char="o"/>
            </a:pPr>
            <a:r>
              <a:rPr lang="en-US" dirty="0" smtClean="0">
                <a:solidFill>
                  <a:srgbClr val="818181"/>
                </a:solidFill>
              </a:rPr>
              <a:t>ARMOUR Framework</a:t>
            </a:r>
          </a:p>
          <a:p>
            <a:pPr>
              <a:spcBef>
                <a:spcPts val="1800"/>
              </a:spcBef>
              <a:buFont typeface="Courier New"/>
              <a:buChar char="o"/>
            </a:pPr>
            <a:r>
              <a:rPr lang="en-US" dirty="0" smtClean="0">
                <a:solidFill>
                  <a:srgbClr val="818181"/>
                </a:solidFill>
              </a:rPr>
              <a:t>Implementation</a:t>
            </a:r>
          </a:p>
          <a:p>
            <a:pPr>
              <a:spcBef>
                <a:spcPts val="1800"/>
              </a:spcBef>
              <a:buFont typeface="Courier New"/>
              <a:buChar char="o"/>
            </a:pPr>
            <a:r>
              <a:rPr lang="en-US" dirty="0" smtClean="0">
                <a:solidFill>
                  <a:srgbClr val="818181"/>
                </a:solidFill>
              </a:rPr>
              <a:t>Evaluation</a:t>
            </a:r>
            <a:endParaRPr lang="en-US" dirty="0">
              <a:solidFill>
                <a:srgbClr val="818181"/>
              </a:solidFill>
            </a:endParaRPr>
          </a:p>
          <a:p>
            <a:pPr>
              <a:spcBef>
                <a:spcPts val="1800"/>
              </a:spcBef>
              <a:buFont typeface="Courier New"/>
              <a:buChar char="o"/>
            </a:pPr>
            <a:r>
              <a:rPr lang="en-US" dirty="0" smtClean="0">
                <a:solidFill>
                  <a:srgbClr val="818181"/>
                </a:solidFill>
              </a:rPr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C06FC0-DD74-4FB3-84ED-BE0B53D9716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62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685800"/>
          </a:xfrm>
        </p:spPr>
        <p:txBody>
          <a:bodyPr/>
          <a:lstStyle/>
          <a:p>
            <a:r>
              <a:rPr lang="en-US" dirty="0" smtClean="0"/>
              <a:t>Pre-Processing the Event Log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181600" y="1143000"/>
            <a:ext cx="3886200" cy="5562600"/>
            <a:chOff x="5181600" y="1027331"/>
            <a:chExt cx="3886200" cy="5562600"/>
          </a:xfrm>
        </p:grpSpPr>
        <p:sp>
          <p:nvSpPr>
            <p:cNvPr id="7" name="Rectangle 6"/>
            <p:cNvSpPr/>
            <p:nvPr/>
          </p:nvSpPr>
          <p:spPr>
            <a:xfrm>
              <a:off x="5742213" y="2740223"/>
              <a:ext cx="304800" cy="1219200"/>
            </a:xfrm>
            <a:prstGeom prst="rect">
              <a:avLst/>
            </a:prstGeom>
            <a:gradFill rotWithShape="1">
              <a:gsLst>
                <a:gs pos="0">
                  <a:srgbClr val="0F6FC6">
                    <a:tint val="98000"/>
                    <a:shade val="25000"/>
                    <a:satMod val="250000"/>
                  </a:srgbClr>
                </a:gs>
                <a:gs pos="68000">
                  <a:srgbClr val="0F6FC6">
                    <a:tint val="86000"/>
                    <a:satMod val="115000"/>
                  </a:srgbClr>
                </a:gs>
                <a:gs pos="100000">
                  <a:srgbClr val="0F6FC6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U</a:t>
              </a:r>
              <a:r>
                <a:rPr kumimoji="0" lang="en-US" sz="16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2</a:t>
              </a:r>
              <a:endParaRPr kumimoji="0" lang="en-US" sz="14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742213" y="4492823"/>
              <a:ext cx="304800" cy="1447800"/>
            </a:xfrm>
            <a:prstGeom prst="rect">
              <a:avLst/>
            </a:prstGeom>
            <a:gradFill rotWithShape="1">
              <a:gsLst>
                <a:gs pos="0">
                  <a:srgbClr val="0F6FC6">
                    <a:tint val="98000"/>
                    <a:shade val="25000"/>
                    <a:satMod val="250000"/>
                  </a:srgbClr>
                </a:gs>
                <a:gs pos="68000">
                  <a:srgbClr val="0F6FC6">
                    <a:tint val="86000"/>
                    <a:satMod val="115000"/>
                  </a:srgbClr>
                </a:gs>
                <a:gs pos="100000">
                  <a:srgbClr val="0F6FC6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U</a:t>
              </a:r>
              <a:r>
                <a:rPr kumimoji="0" lang="en-US" sz="16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4</a:t>
              </a:r>
              <a:endParaRPr kumimoji="0" lang="en-US" sz="14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742213" y="1444823"/>
              <a:ext cx="304800" cy="1143000"/>
            </a:xfrm>
            <a:prstGeom prst="rect">
              <a:avLst/>
            </a:prstGeom>
            <a:gradFill rotWithShape="1">
              <a:gsLst>
                <a:gs pos="0">
                  <a:srgbClr val="0F6FC6">
                    <a:tint val="98000"/>
                    <a:shade val="25000"/>
                    <a:satMod val="250000"/>
                  </a:srgbClr>
                </a:gs>
                <a:gs pos="68000">
                  <a:srgbClr val="0F6FC6">
                    <a:tint val="86000"/>
                    <a:satMod val="115000"/>
                  </a:srgbClr>
                </a:gs>
                <a:gs pos="100000">
                  <a:srgbClr val="0F6FC6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U</a:t>
              </a:r>
              <a:r>
                <a:rPr kumimoji="0" lang="en-US" sz="16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1</a:t>
              </a:r>
              <a:endParaRPr kumimoji="0" lang="en-US" sz="14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42213" y="5940623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…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6047013" y="2740223"/>
              <a:ext cx="213360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dash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>
            <a:xfrm>
              <a:off x="6047013" y="3959423"/>
              <a:ext cx="213360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dash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>
            <a:xfrm>
              <a:off x="6123213" y="3730823"/>
              <a:ext cx="2286000" cy="0"/>
            </a:xfrm>
            <a:prstGeom prst="line">
              <a:avLst/>
            </a:prstGeom>
            <a:noFill/>
            <a:ln w="9525" cap="flat" cmpd="sng" algn="ctr">
              <a:solidFill>
                <a:srgbClr val="0F6FC6"/>
              </a:solidFill>
              <a:prstDash val="dash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>
            <a:xfrm>
              <a:off x="6123213" y="5178623"/>
              <a:ext cx="2286000" cy="0"/>
            </a:xfrm>
            <a:prstGeom prst="line">
              <a:avLst/>
            </a:prstGeom>
            <a:noFill/>
            <a:ln w="9525" cap="flat" cmpd="sng" algn="ctr">
              <a:solidFill>
                <a:srgbClr val="0F6FC6"/>
              </a:solidFill>
              <a:prstDash val="dash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>
            <a:xfrm>
              <a:off x="6047013" y="4492823"/>
              <a:ext cx="2133600" cy="0"/>
            </a:xfrm>
            <a:prstGeom prst="line">
              <a:avLst/>
            </a:prstGeom>
            <a:noFill/>
            <a:ln w="9525" cap="flat" cmpd="sng" algn="ctr">
              <a:solidFill>
                <a:srgbClr val="A5C249">
                  <a:lumMod val="50000"/>
                </a:srgbClr>
              </a:solidFill>
              <a:prstDash val="dash"/>
            </a:ln>
            <a:effectLst/>
          </p:spPr>
        </p:cxnSp>
        <p:sp>
          <p:nvSpPr>
            <p:cNvPr id="16" name="Rectangle 15"/>
            <p:cNvSpPr/>
            <p:nvPr/>
          </p:nvSpPr>
          <p:spPr>
            <a:xfrm>
              <a:off x="5894613" y="3730823"/>
              <a:ext cx="304800" cy="1447800"/>
            </a:xfrm>
            <a:prstGeom prst="rect">
              <a:avLst/>
            </a:prstGeom>
            <a:gradFill rotWithShape="1">
              <a:gsLst>
                <a:gs pos="0">
                  <a:srgbClr val="0F6FC6">
                    <a:tint val="98000"/>
                    <a:shade val="25000"/>
                    <a:satMod val="250000"/>
                  </a:srgbClr>
                </a:gs>
                <a:gs pos="68000">
                  <a:srgbClr val="0F6FC6">
                    <a:tint val="86000"/>
                    <a:satMod val="115000"/>
                  </a:srgbClr>
                </a:gs>
                <a:gs pos="100000">
                  <a:srgbClr val="0F6FC6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U</a:t>
              </a:r>
              <a:r>
                <a:rPr kumimoji="0" lang="en-US" sz="16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3</a:t>
              </a:r>
              <a:endParaRPr kumimoji="0" lang="en-US" sz="14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6047013" y="5940623"/>
              <a:ext cx="2133600" cy="0"/>
            </a:xfrm>
            <a:prstGeom prst="line">
              <a:avLst/>
            </a:prstGeom>
            <a:noFill/>
            <a:ln w="9525" cap="flat" cmpd="sng" algn="ctr">
              <a:solidFill>
                <a:srgbClr val="A5C249">
                  <a:lumMod val="50000"/>
                </a:srgbClr>
              </a:solidFill>
              <a:prstDash val="dash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>
            <a:xfrm>
              <a:off x="6047013" y="1444823"/>
              <a:ext cx="2133600" cy="0"/>
            </a:xfrm>
            <a:prstGeom prst="line">
              <a:avLst/>
            </a:prstGeom>
            <a:noFill/>
            <a:ln w="9525" cap="flat" cmpd="sng" algn="ctr">
              <a:solidFill>
                <a:srgbClr val="009DD9">
                  <a:lumMod val="75000"/>
                </a:srgbClr>
              </a:solidFill>
              <a:prstDash val="dash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>
            <a:xfrm>
              <a:off x="6047013" y="2587823"/>
              <a:ext cx="2133600" cy="0"/>
            </a:xfrm>
            <a:prstGeom prst="line">
              <a:avLst/>
            </a:prstGeom>
            <a:noFill/>
            <a:ln w="9525" cap="flat" cmpd="sng" algn="ctr">
              <a:solidFill>
                <a:srgbClr val="009DD9">
                  <a:lumMod val="75000"/>
                </a:srgbClr>
              </a:solidFill>
              <a:prstDash val="dash"/>
            </a:ln>
            <a:effectLst/>
          </p:spPr>
        </p:cxnSp>
        <p:sp>
          <p:nvSpPr>
            <p:cNvPr id="20" name="Rectangle 19"/>
            <p:cNvSpPr/>
            <p:nvPr/>
          </p:nvSpPr>
          <p:spPr>
            <a:xfrm>
              <a:off x="6961413" y="3197423"/>
              <a:ext cx="152400" cy="457200"/>
            </a:xfrm>
            <a:prstGeom prst="rect">
              <a:avLst/>
            </a:prstGeom>
            <a:gradFill rotWithShape="1">
              <a:gsLst>
                <a:gs pos="0">
                  <a:srgbClr val="0F6FC6">
                    <a:tint val="98000"/>
                    <a:shade val="25000"/>
                    <a:satMod val="250000"/>
                  </a:srgbClr>
                </a:gs>
                <a:gs pos="68000">
                  <a:srgbClr val="0F6FC6">
                    <a:tint val="86000"/>
                    <a:satMod val="115000"/>
                  </a:srgbClr>
                </a:gs>
                <a:gs pos="100000">
                  <a:srgbClr val="0F6FC6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647213" y="2968823"/>
              <a:ext cx="152400" cy="381000"/>
            </a:xfrm>
            <a:prstGeom prst="rect">
              <a:avLst/>
            </a:prstGeom>
            <a:gradFill rotWithShape="1">
              <a:gsLst>
                <a:gs pos="0">
                  <a:srgbClr val="0F6FC6">
                    <a:tint val="98000"/>
                    <a:shade val="25000"/>
                    <a:satMod val="250000"/>
                  </a:srgbClr>
                </a:gs>
                <a:gs pos="68000">
                  <a:srgbClr val="0F6FC6">
                    <a:tint val="86000"/>
                    <a:satMod val="115000"/>
                  </a:srgbClr>
                </a:gs>
                <a:gs pos="100000">
                  <a:srgbClr val="0F6FC6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42413" y="3807023"/>
              <a:ext cx="152400" cy="762000"/>
            </a:xfrm>
            <a:prstGeom prst="rect">
              <a:avLst/>
            </a:prstGeom>
            <a:gradFill rotWithShape="1">
              <a:gsLst>
                <a:gs pos="0">
                  <a:srgbClr val="0F6FC6">
                    <a:tint val="98000"/>
                    <a:shade val="25000"/>
                    <a:satMod val="250000"/>
                  </a:srgbClr>
                </a:gs>
                <a:gs pos="68000">
                  <a:srgbClr val="0F6FC6">
                    <a:tint val="86000"/>
                    <a:satMod val="115000"/>
                  </a:srgbClr>
                </a:gs>
                <a:gs pos="100000">
                  <a:srgbClr val="0F6FC6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47213" y="3426023"/>
              <a:ext cx="152400" cy="457200"/>
            </a:xfrm>
            <a:prstGeom prst="rect">
              <a:avLst/>
            </a:prstGeom>
            <a:gradFill rotWithShape="1">
              <a:gsLst>
                <a:gs pos="0">
                  <a:srgbClr val="0F6FC6">
                    <a:tint val="98000"/>
                    <a:shade val="25000"/>
                    <a:satMod val="250000"/>
                  </a:srgbClr>
                </a:gs>
                <a:gs pos="68000">
                  <a:srgbClr val="0F6FC6">
                    <a:tint val="86000"/>
                    <a:satMod val="115000"/>
                  </a:srgbClr>
                </a:gs>
                <a:gs pos="100000">
                  <a:srgbClr val="0F6FC6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504213" y="4569023"/>
              <a:ext cx="152400" cy="4572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r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kern="0" dirty="0">
                <a:solidFill>
                  <a:sysClr val="windowText" lastClr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961413" y="5026223"/>
              <a:ext cx="152400" cy="838200"/>
            </a:xfrm>
            <a:prstGeom prst="rect">
              <a:avLst/>
            </a:prstGeom>
            <a:gradFill rotWithShape="1">
              <a:gsLst>
                <a:gs pos="0">
                  <a:srgbClr val="0F6FC6">
                    <a:tint val="98000"/>
                    <a:shade val="25000"/>
                    <a:satMod val="250000"/>
                  </a:srgbClr>
                </a:gs>
                <a:gs pos="68000">
                  <a:srgbClr val="0F6FC6">
                    <a:tint val="86000"/>
                    <a:satMod val="115000"/>
                  </a:srgbClr>
                </a:gs>
                <a:gs pos="100000">
                  <a:srgbClr val="0F6FC6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r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kern="0" dirty="0">
                <a:solidFill>
                  <a:sysClr val="windowText" lastClr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342413" y="2740223"/>
              <a:ext cx="152400" cy="304800"/>
            </a:xfrm>
            <a:prstGeom prst="rect">
              <a:avLst/>
            </a:prstGeom>
            <a:gradFill rotWithShape="1">
              <a:gsLst>
                <a:gs pos="0">
                  <a:srgbClr val="0F6FC6">
                    <a:tint val="98000"/>
                    <a:shade val="25000"/>
                    <a:satMod val="250000"/>
                  </a:srgbClr>
                </a:gs>
                <a:gs pos="68000">
                  <a:srgbClr val="0F6FC6">
                    <a:tint val="86000"/>
                    <a:satMod val="115000"/>
                  </a:srgbClr>
                </a:gs>
                <a:gs pos="100000">
                  <a:srgbClr val="0F6FC6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961413" y="4111823"/>
              <a:ext cx="152400" cy="838200"/>
            </a:xfrm>
            <a:prstGeom prst="rect">
              <a:avLst/>
            </a:prstGeom>
            <a:gradFill rotWithShape="1">
              <a:gsLst>
                <a:gs pos="0">
                  <a:srgbClr val="0F6FC6">
                    <a:tint val="98000"/>
                    <a:shade val="25000"/>
                    <a:satMod val="250000"/>
                  </a:srgbClr>
                </a:gs>
                <a:gs pos="68000">
                  <a:srgbClr val="0F6FC6">
                    <a:tint val="86000"/>
                    <a:satMod val="115000"/>
                  </a:srgbClr>
                </a:gs>
                <a:gs pos="100000">
                  <a:srgbClr val="0F6FC6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504213" y="5331023"/>
              <a:ext cx="152400" cy="457200"/>
            </a:xfrm>
            <a:prstGeom prst="rect">
              <a:avLst/>
            </a:prstGeom>
            <a:gradFill rotWithShape="1">
              <a:gsLst>
                <a:gs pos="0">
                  <a:srgbClr val="0F6FC6">
                    <a:tint val="98000"/>
                    <a:shade val="25000"/>
                    <a:satMod val="250000"/>
                  </a:srgbClr>
                </a:gs>
                <a:gs pos="68000">
                  <a:srgbClr val="0F6FC6">
                    <a:tint val="86000"/>
                    <a:satMod val="115000"/>
                  </a:srgbClr>
                </a:gs>
                <a:gs pos="100000">
                  <a:srgbClr val="0F6FC6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342413" y="5254823"/>
              <a:ext cx="152400" cy="457200"/>
            </a:xfrm>
            <a:prstGeom prst="rect">
              <a:avLst/>
            </a:prstGeom>
            <a:gradFill rotWithShape="1">
              <a:gsLst>
                <a:gs pos="0">
                  <a:srgbClr val="0F6FC6">
                    <a:tint val="98000"/>
                    <a:shade val="25000"/>
                    <a:satMod val="250000"/>
                  </a:srgbClr>
                </a:gs>
                <a:gs pos="68000">
                  <a:srgbClr val="0F6FC6">
                    <a:tint val="86000"/>
                    <a:satMod val="115000"/>
                  </a:srgbClr>
                </a:gs>
                <a:gs pos="100000">
                  <a:srgbClr val="0F6FC6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r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kern="0" dirty="0">
                <a:solidFill>
                  <a:sysClr val="windowText" lastClr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647213" y="4340423"/>
              <a:ext cx="152400" cy="457200"/>
            </a:xfrm>
            <a:prstGeom prst="rect">
              <a:avLst/>
            </a:prstGeom>
            <a:gradFill rotWithShape="1">
              <a:gsLst>
                <a:gs pos="0">
                  <a:srgbClr val="0F6FC6">
                    <a:tint val="98000"/>
                    <a:shade val="25000"/>
                    <a:satMod val="250000"/>
                  </a:srgbClr>
                </a:gs>
                <a:gs pos="68000">
                  <a:srgbClr val="0F6FC6">
                    <a:tint val="86000"/>
                    <a:satMod val="115000"/>
                  </a:srgbClr>
                </a:gs>
                <a:gs pos="100000">
                  <a:srgbClr val="0F6FC6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504213" y="1521023"/>
              <a:ext cx="152400" cy="762000"/>
            </a:xfrm>
            <a:prstGeom prst="rect">
              <a:avLst/>
            </a:prstGeom>
            <a:gradFill rotWithShape="1">
              <a:gsLst>
                <a:gs pos="0">
                  <a:srgbClr val="0F6FC6">
                    <a:tint val="98000"/>
                    <a:shade val="25000"/>
                    <a:satMod val="250000"/>
                  </a:srgbClr>
                </a:gs>
                <a:gs pos="68000">
                  <a:srgbClr val="0F6FC6">
                    <a:tint val="86000"/>
                    <a:satMod val="115000"/>
                  </a:srgbClr>
                </a:gs>
                <a:gs pos="100000">
                  <a:srgbClr val="0F6FC6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961413" y="1597223"/>
              <a:ext cx="152400" cy="457200"/>
            </a:xfrm>
            <a:prstGeom prst="rect">
              <a:avLst/>
            </a:prstGeom>
            <a:gradFill rotWithShape="1">
              <a:gsLst>
                <a:gs pos="0">
                  <a:srgbClr val="0F6FC6">
                    <a:tint val="98000"/>
                    <a:shade val="25000"/>
                    <a:satMod val="250000"/>
                  </a:srgbClr>
                </a:gs>
                <a:gs pos="68000">
                  <a:srgbClr val="0F6FC6">
                    <a:tint val="86000"/>
                    <a:satMod val="115000"/>
                  </a:srgbClr>
                </a:gs>
                <a:gs pos="100000">
                  <a:srgbClr val="0F6FC6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961413" y="2130623"/>
              <a:ext cx="152400" cy="304800"/>
            </a:xfrm>
            <a:prstGeom prst="rect">
              <a:avLst/>
            </a:prstGeom>
            <a:gradFill rotWithShape="1">
              <a:gsLst>
                <a:gs pos="0">
                  <a:srgbClr val="0F6FC6">
                    <a:tint val="98000"/>
                    <a:shade val="25000"/>
                    <a:satMod val="250000"/>
                  </a:srgbClr>
                </a:gs>
                <a:gs pos="68000">
                  <a:srgbClr val="0F6FC6">
                    <a:tint val="86000"/>
                    <a:satMod val="115000"/>
                  </a:srgbClr>
                </a:gs>
                <a:gs pos="100000">
                  <a:srgbClr val="0F6FC6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342413" y="1673423"/>
              <a:ext cx="152400" cy="304800"/>
            </a:xfrm>
            <a:prstGeom prst="rect">
              <a:avLst/>
            </a:prstGeom>
            <a:gradFill rotWithShape="1">
              <a:gsLst>
                <a:gs pos="0">
                  <a:srgbClr val="0F6FC6">
                    <a:tint val="98000"/>
                    <a:shade val="25000"/>
                    <a:satMod val="250000"/>
                  </a:srgbClr>
                </a:gs>
                <a:gs pos="68000">
                  <a:srgbClr val="0F6FC6">
                    <a:tint val="86000"/>
                    <a:satMod val="115000"/>
                  </a:srgbClr>
                </a:gs>
                <a:gs pos="100000">
                  <a:srgbClr val="0F6FC6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504213" y="2968823"/>
              <a:ext cx="152400" cy="762000"/>
            </a:xfrm>
            <a:prstGeom prst="rect">
              <a:avLst/>
            </a:prstGeom>
            <a:gradFill rotWithShape="1">
              <a:gsLst>
                <a:gs pos="0">
                  <a:srgbClr val="0F6FC6">
                    <a:tint val="98000"/>
                    <a:shade val="25000"/>
                    <a:satMod val="250000"/>
                  </a:srgbClr>
                </a:gs>
                <a:gs pos="68000">
                  <a:srgbClr val="0F6FC6">
                    <a:tint val="86000"/>
                    <a:satMod val="115000"/>
                  </a:srgbClr>
                </a:gs>
                <a:gs pos="100000">
                  <a:srgbClr val="0F6FC6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647213" y="5407223"/>
              <a:ext cx="152400" cy="152400"/>
            </a:xfrm>
            <a:prstGeom prst="rect">
              <a:avLst/>
            </a:prstGeom>
            <a:gradFill rotWithShape="1">
              <a:gsLst>
                <a:gs pos="0">
                  <a:srgbClr val="0F6FC6">
                    <a:tint val="98000"/>
                    <a:shade val="25000"/>
                    <a:satMod val="250000"/>
                  </a:srgbClr>
                </a:gs>
                <a:gs pos="68000">
                  <a:srgbClr val="0F6FC6">
                    <a:tint val="86000"/>
                    <a:satMod val="115000"/>
                  </a:srgbClr>
                </a:gs>
                <a:gs pos="100000">
                  <a:srgbClr val="0F6FC6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342413" y="4645223"/>
              <a:ext cx="152400" cy="2286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r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kern="0" dirty="0">
                <a:solidFill>
                  <a:sysClr val="windowText" lastClr="000000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5513613" y="1368623"/>
              <a:ext cx="0" cy="4876800"/>
            </a:xfrm>
            <a:prstGeom prst="straightConnector1">
              <a:avLst/>
            </a:prstGeom>
            <a:noFill/>
            <a:ln w="25400" cap="flat" cmpd="sng" algn="ctr">
              <a:solidFill>
                <a:srgbClr val="0F6FC6"/>
              </a:solidFill>
              <a:prstDash val="solid"/>
              <a:tailEnd type="arrow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</p:cxnSp>
        <p:sp>
          <p:nvSpPr>
            <p:cNvPr id="39" name="TextBox 38"/>
            <p:cNvSpPr txBox="1"/>
            <p:nvPr/>
          </p:nvSpPr>
          <p:spPr>
            <a:xfrm>
              <a:off x="5181600" y="6251377"/>
              <a:ext cx="6368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Time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sp>
          <p:nvSpPr>
            <p:cNvPr id="40" name="Right Brace 39"/>
            <p:cNvSpPr/>
            <p:nvPr/>
          </p:nvSpPr>
          <p:spPr>
            <a:xfrm>
              <a:off x="8256813" y="3730823"/>
              <a:ext cx="304800" cy="1447800"/>
            </a:xfrm>
            <a:prstGeom prst="rightBrace">
              <a:avLst>
                <a:gd name="adj1" fmla="val 37070"/>
                <a:gd name="adj2" fmla="val 50000"/>
              </a:avLst>
            </a:prstGeom>
            <a:noFill/>
            <a:ln w="25400" cap="flat" cmpd="sng" algn="ctr">
              <a:solidFill>
                <a:srgbClr val="0F6FC6"/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41" name="Right Brace 40"/>
            <p:cNvSpPr/>
            <p:nvPr/>
          </p:nvSpPr>
          <p:spPr>
            <a:xfrm>
              <a:off x="8180613" y="2740223"/>
              <a:ext cx="304800" cy="1219200"/>
            </a:xfrm>
            <a:prstGeom prst="rightBrace">
              <a:avLst>
                <a:gd name="adj1" fmla="val 37070"/>
                <a:gd name="adj2" fmla="val 50000"/>
              </a:avLst>
            </a:prstGeom>
            <a:noFill/>
            <a:ln w="254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42" name="Right Brace 41"/>
            <p:cNvSpPr/>
            <p:nvPr/>
          </p:nvSpPr>
          <p:spPr>
            <a:xfrm>
              <a:off x="8180613" y="4492823"/>
              <a:ext cx="304800" cy="1447800"/>
            </a:xfrm>
            <a:prstGeom prst="rightBrace">
              <a:avLst>
                <a:gd name="adj1" fmla="val 37070"/>
                <a:gd name="adj2" fmla="val 50000"/>
              </a:avLst>
            </a:prstGeom>
            <a:noFill/>
            <a:ln w="25400" cap="flat" cmpd="sng" algn="ctr">
              <a:solidFill>
                <a:srgbClr val="A5C249">
                  <a:lumMod val="50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43" name="Right Brace 42"/>
            <p:cNvSpPr/>
            <p:nvPr/>
          </p:nvSpPr>
          <p:spPr>
            <a:xfrm>
              <a:off x="8180613" y="1444823"/>
              <a:ext cx="304800" cy="1143000"/>
            </a:xfrm>
            <a:prstGeom prst="rightBrace">
              <a:avLst>
                <a:gd name="adj1" fmla="val 37070"/>
                <a:gd name="adj2" fmla="val 50000"/>
              </a:avLst>
            </a:prstGeom>
            <a:noFill/>
            <a:ln w="25400" cap="flat" cmpd="sng" algn="ctr">
              <a:solidFill>
                <a:srgbClr val="009DD9">
                  <a:lumMod val="75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493071" y="1825823"/>
              <a:ext cx="5257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U</a:t>
              </a:r>
              <a:r>
                <a: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1</a:t>
              </a:r>
              <a:r>
                <a:rPr kumimoji="0" lang="en-US" sz="2000" b="1" i="0" u="none" strike="noStrike" kern="0" cap="none" spc="0" normalizeH="0" baseline="30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+</a:t>
              </a:r>
              <a:endParaRPr kumimoji="0" lang="en-US" sz="1600" b="1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485413" y="3132891"/>
              <a:ext cx="5257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U</a:t>
              </a:r>
              <a:r>
                <a: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2</a:t>
              </a:r>
              <a:r>
                <a:rPr kumimoji="0" lang="en-US" sz="2000" b="1" i="0" u="none" strike="noStrike" kern="0" cap="none" spc="0" normalizeH="0" baseline="30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+</a:t>
              </a:r>
              <a:endParaRPr kumimoji="0" lang="en-US" sz="1600" b="1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8542058" y="4264223"/>
              <a:ext cx="5257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U</a:t>
              </a:r>
              <a:r>
                <a: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3</a:t>
              </a:r>
              <a:r>
                <a:rPr kumimoji="0" lang="en-US" sz="2000" b="1" i="0" u="none" strike="noStrike" kern="0" cap="none" spc="0" normalizeH="0" baseline="30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+</a:t>
              </a:r>
              <a:endParaRPr kumimoji="0" lang="en-US" sz="1600" b="1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485413" y="5026223"/>
              <a:ext cx="5257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U</a:t>
              </a:r>
              <a:r>
                <a: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4</a:t>
              </a:r>
              <a:r>
                <a:rPr kumimoji="0" lang="en-US" sz="2000" b="1" i="0" u="none" strike="noStrike" kern="0" cap="none" spc="0" normalizeH="0" baseline="30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+</a:t>
              </a:r>
              <a:endParaRPr kumimoji="0" lang="en-US" sz="1600" b="1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496075" y="1027331"/>
              <a:ext cx="11239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Event Log</a:t>
              </a:r>
              <a:endPara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</p:grpSp>
      <p:graphicFrame>
        <p:nvGraphicFramePr>
          <p:cNvPr id="4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965344"/>
              </p:ext>
            </p:extLst>
          </p:nvPr>
        </p:nvGraphicFramePr>
        <p:xfrm>
          <a:off x="6172200" y="76200"/>
          <a:ext cx="28956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3" name="Group 52"/>
          <p:cNvGrpSpPr/>
          <p:nvPr/>
        </p:nvGrpSpPr>
        <p:grpSpPr>
          <a:xfrm>
            <a:off x="533400" y="1219200"/>
            <a:ext cx="3739405" cy="5209480"/>
            <a:chOff x="5410200" y="1143000"/>
            <a:chExt cx="3739405" cy="5209480"/>
          </a:xfrm>
        </p:grpSpPr>
        <p:pic>
          <p:nvPicPr>
            <p:cNvPr id="54" name="Picture 53" descr="Screen Shot 2015-04-25 at 4.04.36 PM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200" y="1143000"/>
              <a:ext cx="3739405" cy="5181600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6324600" y="6096000"/>
              <a:ext cx="1828800" cy="256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Component Event</a:t>
              </a:r>
              <a:r>
                <a:rPr kumimoji="0" lang="en-US" sz="1400" b="0" i="1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 Log</a:t>
              </a:r>
              <a:endPara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C06FC0-DD74-4FB3-84ED-BE0B53D9716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09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685800"/>
          </a:xfrm>
        </p:spPr>
        <p:txBody>
          <a:bodyPr/>
          <a:lstStyle/>
          <a:p>
            <a:r>
              <a:rPr lang="en-US" dirty="0" smtClean="0"/>
              <a:t>Pre-Processing the Event Log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19200"/>
            <a:ext cx="4648200" cy="4648200"/>
          </a:xfrm>
        </p:spPr>
        <p:txBody>
          <a:bodyPr/>
          <a:lstStyle/>
          <a:p>
            <a:r>
              <a:rPr lang="en-US" sz="2000" dirty="0" smtClean="0"/>
              <a:t>Recall </a:t>
            </a:r>
            <a:r>
              <a:rPr lang="en-US" sz="2000" dirty="0"/>
              <a:t>top-</a:t>
            </a:r>
            <a:r>
              <a:rPr lang="en-US" sz="2000" dirty="0" smtClean="0"/>
              <a:t>level, use case-initiated events (UIE) can be recognized</a:t>
            </a:r>
          </a:p>
          <a:p>
            <a:endParaRPr lang="en-US" sz="1200" dirty="0" smtClean="0"/>
          </a:p>
          <a:p>
            <a:r>
              <a:rPr lang="en-US" sz="2000" dirty="0" smtClean="0"/>
              <a:t>Use case-initiated top</a:t>
            </a:r>
            <a:r>
              <a:rPr lang="en-US" sz="2000" dirty="0"/>
              <a:t>-level </a:t>
            </a:r>
            <a:r>
              <a:rPr lang="en-US" sz="2000" dirty="0" smtClean="0"/>
              <a:t>events (</a:t>
            </a:r>
            <a:r>
              <a:rPr lang="en-US" sz="2000" dirty="0" err="1"/>
              <a:t>U</a:t>
            </a:r>
            <a:r>
              <a:rPr lang="en-US" sz="2000" baseline="-25000" dirty="0" err="1"/>
              <a:t>i</a:t>
            </a:r>
            <a:r>
              <a:rPr lang="en-US" sz="2000" dirty="0"/>
              <a:t>) divide the event </a:t>
            </a:r>
            <a:r>
              <a:rPr lang="en-US" sz="2000" dirty="0" smtClean="0"/>
              <a:t>log into user sessions (</a:t>
            </a:r>
            <a:r>
              <a:rPr lang="en-US" sz="2000" dirty="0" err="1"/>
              <a:t>U</a:t>
            </a:r>
            <a:r>
              <a:rPr lang="en-US" sz="2000" baseline="-25000" dirty="0" err="1"/>
              <a:t>i</a:t>
            </a:r>
            <a:r>
              <a:rPr lang="en-US" sz="2000" baseline="30000" dirty="0"/>
              <a:t>+</a:t>
            </a:r>
            <a:r>
              <a:rPr lang="en-US" sz="2000" dirty="0"/>
              <a:t>)</a:t>
            </a:r>
          </a:p>
          <a:p>
            <a:pPr lvl="1"/>
            <a:r>
              <a:rPr lang="en-US" sz="1800" dirty="0" smtClean="0"/>
              <a:t>Each becomes an event set / sequence that feeds into ARM / GSP mining</a:t>
            </a:r>
          </a:p>
          <a:p>
            <a:pPr lvl="1"/>
            <a:r>
              <a:rPr lang="en-US" sz="1800" dirty="0" smtClean="0"/>
              <a:t>Note: the sessions overlap!</a:t>
            </a:r>
          </a:p>
          <a:p>
            <a:endParaRPr lang="en-US" sz="1200" dirty="0" smtClean="0"/>
          </a:p>
          <a:p>
            <a:r>
              <a:rPr lang="en-US" sz="2000" dirty="0" smtClean="0"/>
              <a:t>Event timestamps: need to take into account network time error, </a:t>
            </a:r>
            <a:r>
              <a:rPr lang="en-US" sz="2000" dirty="0" err="1" smtClean="0">
                <a:latin typeface="Book Antiqua"/>
                <a:cs typeface="Book Antiqua"/>
              </a:rPr>
              <a:t>ε</a:t>
            </a:r>
            <a:r>
              <a:rPr lang="en-US" sz="2000" baseline="-25000" dirty="0" err="1" smtClean="0">
                <a:latin typeface="Book Antiqua"/>
                <a:cs typeface="Book Antiqua"/>
              </a:rPr>
              <a:t>NTP</a:t>
            </a:r>
            <a:r>
              <a:rPr lang="en-US" sz="2000" dirty="0" smtClean="0"/>
              <a:t> </a:t>
            </a:r>
          </a:p>
          <a:p>
            <a:pPr lvl="1"/>
            <a:r>
              <a:rPr lang="en-US" sz="1800" dirty="0" smtClean="0">
                <a:solidFill>
                  <a:srgbClr val="800000"/>
                </a:solidFill>
              </a:rPr>
              <a:t>E.g. </a:t>
            </a:r>
            <a:r>
              <a:rPr lang="en-US" sz="1800" dirty="0">
                <a:latin typeface="Book Antiqua"/>
                <a:cs typeface="Book Antiqua"/>
              </a:rPr>
              <a:t>&lt; </a:t>
            </a:r>
            <a:r>
              <a:rPr lang="en-US" sz="1800" dirty="0" smtClean="0">
                <a:latin typeface="Book Antiqua"/>
                <a:cs typeface="Book Antiqua"/>
              </a:rPr>
              <a:t>e</a:t>
            </a:r>
            <a:r>
              <a:rPr lang="en-US" sz="1800" baseline="-25000" dirty="0" smtClean="0">
                <a:latin typeface="Book Antiqua"/>
                <a:cs typeface="Book Antiqua"/>
              </a:rPr>
              <a:t>1</a:t>
            </a:r>
            <a:r>
              <a:rPr lang="en-US" sz="1800" dirty="0" smtClean="0">
                <a:latin typeface="Book Antiqua"/>
                <a:cs typeface="Book Antiqua"/>
              </a:rPr>
              <a:t> (e</a:t>
            </a:r>
            <a:r>
              <a:rPr lang="en-US" sz="1800" baseline="-25000" dirty="0" smtClean="0">
                <a:latin typeface="Book Antiqua"/>
                <a:cs typeface="Book Antiqua"/>
              </a:rPr>
              <a:t>2</a:t>
            </a:r>
            <a:r>
              <a:rPr lang="en-US" sz="1800" dirty="0" smtClean="0">
                <a:latin typeface="Book Antiqua"/>
                <a:cs typeface="Book Antiqua"/>
              </a:rPr>
              <a:t> e</a:t>
            </a:r>
            <a:r>
              <a:rPr lang="en-US" sz="1800" baseline="-25000" dirty="0" smtClean="0">
                <a:latin typeface="Book Antiqua"/>
                <a:cs typeface="Book Antiqua"/>
              </a:rPr>
              <a:t>3</a:t>
            </a:r>
            <a:r>
              <a:rPr lang="en-US" sz="1800" dirty="0" smtClean="0">
                <a:latin typeface="Book Antiqua"/>
                <a:cs typeface="Book Antiqua"/>
              </a:rPr>
              <a:t>) e</a:t>
            </a:r>
            <a:r>
              <a:rPr lang="en-US" sz="1800" baseline="-25000" dirty="0" smtClean="0">
                <a:latin typeface="Book Antiqua"/>
                <a:cs typeface="Book Antiqua"/>
              </a:rPr>
              <a:t>4</a:t>
            </a:r>
            <a:r>
              <a:rPr lang="en-US" sz="1800" dirty="0" smtClean="0">
                <a:latin typeface="Book Antiqua"/>
                <a:cs typeface="Book Antiqua"/>
              </a:rPr>
              <a:t> </a:t>
            </a:r>
            <a:r>
              <a:rPr lang="en-US" sz="1800" dirty="0">
                <a:latin typeface="Book Antiqua"/>
                <a:cs typeface="Book Antiqua"/>
              </a:rPr>
              <a:t>&gt;</a:t>
            </a:r>
            <a:endParaRPr lang="en-US" sz="1800" dirty="0" smtClean="0">
              <a:solidFill>
                <a:srgbClr val="800000"/>
              </a:solidFill>
            </a:endParaRP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5181600" y="1143000"/>
            <a:ext cx="3886200" cy="5562600"/>
            <a:chOff x="5181600" y="1027331"/>
            <a:chExt cx="3886200" cy="5562600"/>
          </a:xfrm>
        </p:grpSpPr>
        <p:sp>
          <p:nvSpPr>
            <p:cNvPr id="7" name="Rectangle 6"/>
            <p:cNvSpPr/>
            <p:nvPr/>
          </p:nvSpPr>
          <p:spPr>
            <a:xfrm>
              <a:off x="5742213" y="2740223"/>
              <a:ext cx="304800" cy="1219200"/>
            </a:xfrm>
            <a:prstGeom prst="rect">
              <a:avLst/>
            </a:prstGeom>
            <a:gradFill rotWithShape="1">
              <a:gsLst>
                <a:gs pos="0">
                  <a:srgbClr val="0F6FC6">
                    <a:tint val="98000"/>
                    <a:shade val="25000"/>
                    <a:satMod val="250000"/>
                  </a:srgbClr>
                </a:gs>
                <a:gs pos="68000">
                  <a:srgbClr val="0F6FC6">
                    <a:tint val="86000"/>
                    <a:satMod val="115000"/>
                  </a:srgbClr>
                </a:gs>
                <a:gs pos="100000">
                  <a:srgbClr val="0F6FC6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U</a:t>
              </a:r>
              <a:r>
                <a:rPr kumimoji="0" lang="en-US" sz="16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2</a:t>
              </a:r>
              <a:endParaRPr kumimoji="0" lang="en-US" sz="14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742213" y="4492823"/>
              <a:ext cx="304800" cy="1447800"/>
            </a:xfrm>
            <a:prstGeom prst="rect">
              <a:avLst/>
            </a:prstGeom>
            <a:gradFill rotWithShape="1">
              <a:gsLst>
                <a:gs pos="0">
                  <a:srgbClr val="0F6FC6">
                    <a:tint val="98000"/>
                    <a:shade val="25000"/>
                    <a:satMod val="250000"/>
                  </a:srgbClr>
                </a:gs>
                <a:gs pos="68000">
                  <a:srgbClr val="0F6FC6">
                    <a:tint val="86000"/>
                    <a:satMod val="115000"/>
                  </a:srgbClr>
                </a:gs>
                <a:gs pos="100000">
                  <a:srgbClr val="0F6FC6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U</a:t>
              </a:r>
              <a:r>
                <a:rPr kumimoji="0" lang="en-US" sz="16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4</a:t>
              </a:r>
              <a:endParaRPr kumimoji="0" lang="en-US" sz="14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742213" y="1444823"/>
              <a:ext cx="304800" cy="1143000"/>
            </a:xfrm>
            <a:prstGeom prst="rect">
              <a:avLst/>
            </a:prstGeom>
            <a:gradFill rotWithShape="1">
              <a:gsLst>
                <a:gs pos="0">
                  <a:srgbClr val="0F6FC6">
                    <a:tint val="98000"/>
                    <a:shade val="25000"/>
                    <a:satMod val="250000"/>
                  </a:srgbClr>
                </a:gs>
                <a:gs pos="68000">
                  <a:srgbClr val="0F6FC6">
                    <a:tint val="86000"/>
                    <a:satMod val="115000"/>
                  </a:srgbClr>
                </a:gs>
                <a:gs pos="100000">
                  <a:srgbClr val="0F6FC6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U</a:t>
              </a:r>
              <a:r>
                <a:rPr kumimoji="0" lang="en-US" sz="16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1</a:t>
              </a:r>
              <a:endParaRPr kumimoji="0" lang="en-US" sz="14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42213" y="5940623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…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6047013" y="2740223"/>
              <a:ext cx="213360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dash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>
            <a:xfrm>
              <a:off x="6047013" y="3959423"/>
              <a:ext cx="213360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dash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>
            <a:xfrm>
              <a:off x="6123213" y="3730823"/>
              <a:ext cx="2286000" cy="0"/>
            </a:xfrm>
            <a:prstGeom prst="line">
              <a:avLst/>
            </a:prstGeom>
            <a:noFill/>
            <a:ln w="9525" cap="flat" cmpd="sng" algn="ctr">
              <a:solidFill>
                <a:srgbClr val="0F6FC6"/>
              </a:solidFill>
              <a:prstDash val="dash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>
            <a:xfrm>
              <a:off x="6123213" y="5178623"/>
              <a:ext cx="2286000" cy="0"/>
            </a:xfrm>
            <a:prstGeom prst="line">
              <a:avLst/>
            </a:prstGeom>
            <a:noFill/>
            <a:ln w="9525" cap="flat" cmpd="sng" algn="ctr">
              <a:solidFill>
                <a:srgbClr val="0F6FC6"/>
              </a:solidFill>
              <a:prstDash val="dash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>
            <a:xfrm>
              <a:off x="6047013" y="4492823"/>
              <a:ext cx="2133600" cy="0"/>
            </a:xfrm>
            <a:prstGeom prst="line">
              <a:avLst/>
            </a:prstGeom>
            <a:noFill/>
            <a:ln w="9525" cap="flat" cmpd="sng" algn="ctr">
              <a:solidFill>
                <a:srgbClr val="A5C249">
                  <a:lumMod val="50000"/>
                </a:srgbClr>
              </a:solidFill>
              <a:prstDash val="dash"/>
            </a:ln>
            <a:effectLst/>
          </p:spPr>
        </p:cxnSp>
        <p:sp>
          <p:nvSpPr>
            <p:cNvPr id="16" name="Rectangle 15"/>
            <p:cNvSpPr/>
            <p:nvPr/>
          </p:nvSpPr>
          <p:spPr>
            <a:xfrm>
              <a:off x="5894613" y="3730823"/>
              <a:ext cx="304800" cy="1447800"/>
            </a:xfrm>
            <a:prstGeom prst="rect">
              <a:avLst/>
            </a:prstGeom>
            <a:gradFill rotWithShape="1">
              <a:gsLst>
                <a:gs pos="0">
                  <a:srgbClr val="0F6FC6">
                    <a:tint val="98000"/>
                    <a:shade val="25000"/>
                    <a:satMod val="250000"/>
                  </a:srgbClr>
                </a:gs>
                <a:gs pos="68000">
                  <a:srgbClr val="0F6FC6">
                    <a:tint val="86000"/>
                    <a:satMod val="115000"/>
                  </a:srgbClr>
                </a:gs>
                <a:gs pos="100000">
                  <a:srgbClr val="0F6FC6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U</a:t>
              </a:r>
              <a:r>
                <a:rPr kumimoji="0" lang="en-US" sz="16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3</a:t>
              </a:r>
              <a:endParaRPr kumimoji="0" lang="en-US" sz="14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6047013" y="5940623"/>
              <a:ext cx="2133600" cy="0"/>
            </a:xfrm>
            <a:prstGeom prst="line">
              <a:avLst/>
            </a:prstGeom>
            <a:noFill/>
            <a:ln w="9525" cap="flat" cmpd="sng" algn="ctr">
              <a:solidFill>
                <a:srgbClr val="A5C249">
                  <a:lumMod val="50000"/>
                </a:srgbClr>
              </a:solidFill>
              <a:prstDash val="dash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>
            <a:xfrm>
              <a:off x="6047013" y="1444823"/>
              <a:ext cx="2133600" cy="0"/>
            </a:xfrm>
            <a:prstGeom prst="line">
              <a:avLst/>
            </a:prstGeom>
            <a:noFill/>
            <a:ln w="9525" cap="flat" cmpd="sng" algn="ctr">
              <a:solidFill>
                <a:srgbClr val="009DD9">
                  <a:lumMod val="75000"/>
                </a:srgbClr>
              </a:solidFill>
              <a:prstDash val="dash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>
            <a:xfrm>
              <a:off x="6047013" y="2587823"/>
              <a:ext cx="2133600" cy="0"/>
            </a:xfrm>
            <a:prstGeom prst="line">
              <a:avLst/>
            </a:prstGeom>
            <a:noFill/>
            <a:ln w="9525" cap="flat" cmpd="sng" algn="ctr">
              <a:solidFill>
                <a:srgbClr val="009DD9">
                  <a:lumMod val="75000"/>
                </a:srgbClr>
              </a:solidFill>
              <a:prstDash val="dash"/>
            </a:ln>
            <a:effectLst/>
          </p:spPr>
        </p:cxnSp>
        <p:sp>
          <p:nvSpPr>
            <p:cNvPr id="20" name="Rectangle 19"/>
            <p:cNvSpPr/>
            <p:nvPr/>
          </p:nvSpPr>
          <p:spPr>
            <a:xfrm>
              <a:off x="6961413" y="3197423"/>
              <a:ext cx="152400" cy="457200"/>
            </a:xfrm>
            <a:prstGeom prst="rect">
              <a:avLst/>
            </a:prstGeom>
            <a:gradFill rotWithShape="1">
              <a:gsLst>
                <a:gs pos="0">
                  <a:srgbClr val="0F6FC6">
                    <a:tint val="98000"/>
                    <a:shade val="25000"/>
                    <a:satMod val="250000"/>
                  </a:srgbClr>
                </a:gs>
                <a:gs pos="68000">
                  <a:srgbClr val="0F6FC6">
                    <a:tint val="86000"/>
                    <a:satMod val="115000"/>
                  </a:srgbClr>
                </a:gs>
                <a:gs pos="100000">
                  <a:srgbClr val="0F6FC6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647213" y="2968823"/>
              <a:ext cx="152400" cy="381000"/>
            </a:xfrm>
            <a:prstGeom prst="rect">
              <a:avLst/>
            </a:prstGeom>
            <a:gradFill rotWithShape="1">
              <a:gsLst>
                <a:gs pos="0">
                  <a:srgbClr val="0F6FC6">
                    <a:tint val="98000"/>
                    <a:shade val="25000"/>
                    <a:satMod val="250000"/>
                  </a:srgbClr>
                </a:gs>
                <a:gs pos="68000">
                  <a:srgbClr val="0F6FC6">
                    <a:tint val="86000"/>
                    <a:satMod val="115000"/>
                  </a:srgbClr>
                </a:gs>
                <a:gs pos="100000">
                  <a:srgbClr val="0F6FC6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42413" y="3807023"/>
              <a:ext cx="152400" cy="762000"/>
            </a:xfrm>
            <a:prstGeom prst="rect">
              <a:avLst/>
            </a:prstGeom>
            <a:gradFill rotWithShape="1">
              <a:gsLst>
                <a:gs pos="0">
                  <a:srgbClr val="0F6FC6">
                    <a:tint val="98000"/>
                    <a:shade val="25000"/>
                    <a:satMod val="250000"/>
                  </a:srgbClr>
                </a:gs>
                <a:gs pos="68000">
                  <a:srgbClr val="0F6FC6">
                    <a:tint val="86000"/>
                    <a:satMod val="115000"/>
                  </a:srgbClr>
                </a:gs>
                <a:gs pos="100000">
                  <a:srgbClr val="0F6FC6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47213" y="3426023"/>
              <a:ext cx="152400" cy="457200"/>
            </a:xfrm>
            <a:prstGeom prst="rect">
              <a:avLst/>
            </a:prstGeom>
            <a:gradFill rotWithShape="1">
              <a:gsLst>
                <a:gs pos="0">
                  <a:srgbClr val="0F6FC6">
                    <a:tint val="98000"/>
                    <a:shade val="25000"/>
                    <a:satMod val="250000"/>
                  </a:srgbClr>
                </a:gs>
                <a:gs pos="68000">
                  <a:srgbClr val="0F6FC6">
                    <a:tint val="86000"/>
                    <a:satMod val="115000"/>
                  </a:srgbClr>
                </a:gs>
                <a:gs pos="100000">
                  <a:srgbClr val="0F6FC6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504213" y="4569023"/>
              <a:ext cx="152400" cy="4572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r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kern="0" dirty="0">
                <a:solidFill>
                  <a:sysClr val="windowText" lastClr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961413" y="5026223"/>
              <a:ext cx="152400" cy="838200"/>
            </a:xfrm>
            <a:prstGeom prst="rect">
              <a:avLst/>
            </a:prstGeom>
            <a:gradFill rotWithShape="1">
              <a:gsLst>
                <a:gs pos="0">
                  <a:srgbClr val="0F6FC6">
                    <a:tint val="98000"/>
                    <a:shade val="25000"/>
                    <a:satMod val="250000"/>
                  </a:srgbClr>
                </a:gs>
                <a:gs pos="68000">
                  <a:srgbClr val="0F6FC6">
                    <a:tint val="86000"/>
                    <a:satMod val="115000"/>
                  </a:srgbClr>
                </a:gs>
                <a:gs pos="100000">
                  <a:srgbClr val="0F6FC6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r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kern="0" dirty="0">
                <a:solidFill>
                  <a:sysClr val="windowText" lastClr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342413" y="2740223"/>
              <a:ext cx="152400" cy="304800"/>
            </a:xfrm>
            <a:prstGeom prst="rect">
              <a:avLst/>
            </a:prstGeom>
            <a:gradFill rotWithShape="1">
              <a:gsLst>
                <a:gs pos="0">
                  <a:srgbClr val="0F6FC6">
                    <a:tint val="98000"/>
                    <a:shade val="25000"/>
                    <a:satMod val="250000"/>
                  </a:srgbClr>
                </a:gs>
                <a:gs pos="68000">
                  <a:srgbClr val="0F6FC6">
                    <a:tint val="86000"/>
                    <a:satMod val="115000"/>
                  </a:srgbClr>
                </a:gs>
                <a:gs pos="100000">
                  <a:srgbClr val="0F6FC6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961413" y="4111823"/>
              <a:ext cx="152400" cy="838200"/>
            </a:xfrm>
            <a:prstGeom prst="rect">
              <a:avLst/>
            </a:prstGeom>
            <a:gradFill rotWithShape="1">
              <a:gsLst>
                <a:gs pos="0">
                  <a:srgbClr val="0F6FC6">
                    <a:tint val="98000"/>
                    <a:shade val="25000"/>
                    <a:satMod val="250000"/>
                  </a:srgbClr>
                </a:gs>
                <a:gs pos="68000">
                  <a:srgbClr val="0F6FC6">
                    <a:tint val="86000"/>
                    <a:satMod val="115000"/>
                  </a:srgbClr>
                </a:gs>
                <a:gs pos="100000">
                  <a:srgbClr val="0F6FC6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504213" y="5331023"/>
              <a:ext cx="152400" cy="457200"/>
            </a:xfrm>
            <a:prstGeom prst="rect">
              <a:avLst/>
            </a:prstGeom>
            <a:gradFill rotWithShape="1">
              <a:gsLst>
                <a:gs pos="0">
                  <a:srgbClr val="0F6FC6">
                    <a:tint val="98000"/>
                    <a:shade val="25000"/>
                    <a:satMod val="250000"/>
                  </a:srgbClr>
                </a:gs>
                <a:gs pos="68000">
                  <a:srgbClr val="0F6FC6">
                    <a:tint val="86000"/>
                    <a:satMod val="115000"/>
                  </a:srgbClr>
                </a:gs>
                <a:gs pos="100000">
                  <a:srgbClr val="0F6FC6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342413" y="5254823"/>
              <a:ext cx="152400" cy="457200"/>
            </a:xfrm>
            <a:prstGeom prst="rect">
              <a:avLst/>
            </a:prstGeom>
            <a:gradFill rotWithShape="1">
              <a:gsLst>
                <a:gs pos="0">
                  <a:srgbClr val="0F6FC6">
                    <a:tint val="98000"/>
                    <a:shade val="25000"/>
                    <a:satMod val="250000"/>
                  </a:srgbClr>
                </a:gs>
                <a:gs pos="68000">
                  <a:srgbClr val="0F6FC6">
                    <a:tint val="86000"/>
                    <a:satMod val="115000"/>
                  </a:srgbClr>
                </a:gs>
                <a:gs pos="100000">
                  <a:srgbClr val="0F6FC6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r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kern="0" dirty="0">
                <a:solidFill>
                  <a:sysClr val="windowText" lastClr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647213" y="4340423"/>
              <a:ext cx="152400" cy="457200"/>
            </a:xfrm>
            <a:prstGeom prst="rect">
              <a:avLst/>
            </a:prstGeom>
            <a:gradFill rotWithShape="1">
              <a:gsLst>
                <a:gs pos="0">
                  <a:srgbClr val="0F6FC6">
                    <a:tint val="98000"/>
                    <a:shade val="25000"/>
                    <a:satMod val="250000"/>
                  </a:srgbClr>
                </a:gs>
                <a:gs pos="68000">
                  <a:srgbClr val="0F6FC6">
                    <a:tint val="86000"/>
                    <a:satMod val="115000"/>
                  </a:srgbClr>
                </a:gs>
                <a:gs pos="100000">
                  <a:srgbClr val="0F6FC6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504213" y="1521023"/>
              <a:ext cx="152400" cy="762000"/>
            </a:xfrm>
            <a:prstGeom prst="rect">
              <a:avLst/>
            </a:prstGeom>
            <a:gradFill rotWithShape="1">
              <a:gsLst>
                <a:gs pos="0">
                  <a:srgbClr val="0F6FC6">
                    <a:tint val="98000"/>
                    <a:shade val="25000"/>
                    <a:satMod val="250000"/>
                  </a:srgbClr>
                </a:gs>
                <a:gs pos="68000">
                  <a:srgbClr val="0F6FC6">
                    <a:tint val="86000"/>
                    <a:satMod val="115000"/>
                  </a:srgbClr>
                </a:gs>
                <a:gs pos="100000">
                  <a:srgbClr val="0F6FC6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961413" y="1597223"/>
              <a:ext cx="152400" cy="457200"/>
            </a:xfrm>
            <a:prstGeom prst="rect">
              <a:avLst/>
            </a:prstGeom>
            <a:gradFill rotWithShape="1">
              <a:gsLst>
                <a:gs pos="0">
                  <a:srgbClr val="0F6FC6">
                    <a:tint val="98000"/>
                    <a:shade val="25000"/>
                    <a:satMod val="250000"/>
                  </a:srgbClr>
                </a:gs>
                <a:gs pos="68000">
                  <a:srgbClr val="0F6FC6">
                    <a:tint val="86000"/>
                    <a:satMod val="115000"/>
                  </a:srgbClr>
                </a:gs>
                <a:gs pos="100000">
                  <a:srgbClr val="0F6FC6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961413" y="2130623"/>
              <a:ext cx="152400" cy="304800"/>
            </a:xfrm>
            <a:prstGeom prst="rect">
              <a:avLst/>
            </a:prstGeom>
            <a:gradFill rotWithShape="1">
              <a:gsLst>
                <a:gs pos="0">
                  <a:srgbClr val="0F6FC6">
                    <a:tint val="98000"/>
                    <a:shade val="25000"/>
                    <a:satMod val="250000"/>
                  </a:srgbClr>
                </a:gs>
                <a:gs pos="68000">
                  <a:srgbClr val="0F6FC6">
                    <a:tint val="86000"/>
                    <a:satMod val="115000"/>
                  </a:srgbClr>
                </a:gs>
                <a:gs pos="100000">
                  <a:srgbClr val="0F6FC6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342413" y="1673423"/>
              <a:ext cx="152400" cy="304800"/>
            </a:xfrm>
            <a:prstGeom prst="rect">
              <a:avLst/>
            </a:prstGeom>
            <a:gradFill rotWithShape="1">
              <a:gsLst>
                <a:gs pos="0">
                  <a:srgbClr val="0F6FC6">
                    <a:tint val="98000"/>
                    <a:shade val="25000"/>
                    <a:satMod val="250000"/>
                  </a:srgbClr>
                </a:gs>
                <a:gs pos="68000">
                  <a:srgbClr val="0F6FC6">
                    <a:tint val="86000"/>
                    <a:satMod val="115000"/>
                  </a:srgbClr>
                </a:gs>
                <a:gs pos="100000">
                  <a:srgbClr val="0F6FC6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504213" y="2968823"/>
              <a:ext cx="152400" cy="762000"/>
            </a:xfrm>
            <a:prstGeom prst="rect">
              <a:avLst/>
            </a:prstGeom>
            <a:gradFill rotWithShape="1">
              <a:gsLst>
                <a:gs pos="0">
                  <a:srgbClr val="0F6FC6">
                    <a:tint val="98000"/>
                    <a:shade val="25000"/>
                    <a:satMod val="250000"/>
                  </a:srgbClr>
                </a:gs>
                <a:gs pos="68000">
                  <a:srgbClr val="0F6FC6">
                    <a:tint val="86000"/>
                    <a:satMod val="115000"/>
                  </a:srgbClr>
                </a:gs>
                <a:gs pos="100000">
                  <a:srgbClr val="0F6FC6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647213" y="5407223"/>
              <a:ext cx="152400" cy="152400"/>
            </a:xfrm>
            <a:prstGeom prst="rect">
              <a:avLst/>
            </a:prstGeom>
            <a:gradFill rotWithShape="1">
              <a:gsLst>
                <a:gs pos="0">
                  <a:srgbClr val="0F6FC6">
                    <a:tint val="98000"/>
                    <a:shade val="25000"/>
                    <a:satMod val="250000"/>
                  </a:srgbClr>
                </a:gs>
                <a:gs pos="68000">
                  <a:srgbClr val="0F6FC6">
                    <a:tint val="86000"/>
                    <a:satMod val="115000"/>
                  </a:srgbClr>
                </a:gs>
                <a:gs pos="100000">
                  <a:srgbClr val="0F6FC6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342413" y="4645223"/>
              <a:ext cx="152400" cy="2286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r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kern="0" dirty="0">
                <a:solidFill>
                  <a:sysClr val="windowText" lastClr="000000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5513613" y="1368623"/>
              <a:ext cx="0" cy="4876800"/>
            </a:xfrm>
            <a:prstGeom prst="straightConnector1">
              <a:avLst/>
            </a:prstGeom>
            <a:noFill/>
            <a:ln w="25400" cap="flat" cmpd="sng" algn="ctr">
              <a:solidFill>
                <a:srgbClr val="0F6FC6"/>
              </a:solidFill>
              <a:prstDash val="solid"/>
              <a:tailEnd type="arrow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</p:cxnSp>
        <p:sp>
          <p:nvSpPr>
            <p:cNvPr id="39" name="TextBox 38"/>
            <p:cNvSpPr txBox="1"/>
            <p:nvPr/>
          </p:nvSpPr>
          <p:spPr>
            <a:xfrm>
              <a:off x="5181600" y="6251377"/>
              <a:ext cx="6368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Time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sp>
          <p:nvSpPr>
            <p:cNvPr id="40" name="Right Brace 39"/>
            <p:cNvSpPr/>
            <p:nvPr/>
          </p:nvSpPr>
          <p:spPr>
            <a:xfrm>
              <a:off x="8256813" y="3730823"/>
              <a:ext cx="304800" cy="1447800"/>
            </a:xfrm>
            <a:prstGeom prst="rightBrace">
              <a:avLst>
                <a:gd name="adj1" fmla="val 37070"/>
                <a:gd name="adj2" fmla="val 50000"/>
              </a:avLst>
            </a:prstGeom>
            <a:noFill/>
            <a:ln w="25400" cap="flat" cmpd="sng" algn="ctr">
              <a:solidFill>
                <a:srgbClr val="0F6FC6"/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41" name="Right Brace 40"/>
            <p:cNvSpPr/>
            <p:nvPr/>
          </p:nvSpPr>
          <p:spPr>
            <a:xfrm>
              <a:off x="8180613" y="2740223"/>
              <a:ext cx="304800" cy="1219200"/>
            </a:xfrm>
            <a:prstGeom prst="rightBrace">
              <a:avLst>
                <a:gd name="adj1" fmla="val 37070"/>
                <a:gd name="adj2" fmla="val 50000"/>
              </a:avLst>
            </a:prstGeom>
            <a:noFill/>
            <a:ln w="254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42" name="Right Brace 41"/>
            <p:cNvSpPr/>
            <p:nvPr/>
          </p:nvSpPr>
          <p:spPr>
            <a:xfrm>
              <a:off x="8180613" y="4492823"/>
              <a:ext cx="304800" cy="1447800"/>
            </a:xfrm>
            <a:prstGeom prst="rightBrace">
              <a:avLst>
                <a:gd name="adj1" fmla="val 37070"/>
                <a:gd name="adj2" fmla="val 50000"/>
              </a:avLst>
            </a:prstGeom>
            <a:noFill/>
            <a:ln w="25400" cap="flat" cmpd="sng" algn="ctr">
              <a:solidFill>
                <a:srgbClr val="A5C249">
                  <a:lumMod val="50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43" name="Right Brace 42"/>
            <p:cNvSpPr/>
            <p:nvPr/>
          </p:nvSpPr>
          <p:spPr>
            <a:xfrm>
              <a:off x="8180613" y="1444823"/>
              <a:ext cx="304800" cy="1143000"/>
            </a:xfrm>
            <a:prstGeom prst="rightBrace">
              <a:avLst>
                <a:gd name="adj1" fmla="val 37070"/>
                <a:gd name="adj2" fmla="val 50000"/>
              </a:avLst>
            </a:prstGeom>
            <a:noFill/>
            <a:ln w="25400" cap="flat" cmpd="sng" algn="ctr">
              <a:solidFill>
                <a:srgbClr val="009DD9">
                  <a:lumMod val="75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493071" y="1825823"/>
              <a:ext cx="5257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U</a:t>
              </a:r>
              <a:r>
                <a: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1</a:t>
              </a:r>
              <a:r>
                <a:rPr kumimoji="0" lang="en-US" sz="2000" b="1" i="0" u="none" strike="noStrike" kern="0" cap="none" spc="0" normalizeH="0" baseline="30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+</a:t>
              </a:r>
              <a:endParaRPr kumimoji="0" lang="en-US" sz="1600" b="1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485413" y="3132891"/>
              <a:ext cx="5257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U</a:t>
              </a:r>
              <a:r>
                <a: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2</a:t>
              </a:r>
              <a:r>
                <a:rPr kumimoji="0" lang="en-US" sz="2000" b="1" i="0" u="none" strike="noStrike" kern="0" cap="none" spc="0" normalizeH="0" baseline="30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+</a:t>
              </a:r>
              <a:endParaRPr kumimoji="0" lang="en-US" sz="1600" b="1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8542058" y="4264223"/>
              <a:ext cx="5257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U</a:t>
              </a:r>
              <a:r>
                <a: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3</a:t>
              </a:r>
              <a:r>
                <a:rPr kumimoji="0" lang="en-US" sz="2000" b="1" i="0" u="none" strike="noStrike" kern="0" cap="none" spc="0" normalizeH="0" baseline="30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+</a:t>
              </a:r>
              <a:endParaRPr kumimoji="0" lang="en-US" sz="1600" b="1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485413" y="5026223"/>
              <a:ext cx="5257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U</a:t>
              </a:r>
              <a:r>
                <a: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4</a:t>
              </a:r>
              <a:r>
                <a:rPr kumimoji="0" lang="en-US" sz="2000" b="1" i="0" u="none" strike="noStrike" kern="0" cap="none" spc="0" normalizeH="0" baseline="30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+</a:t>
              </a:r>
              <a:endParaRPr kumimoji="0" lang="en-US" sz="1600" b="1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496075" y="1027331"/>
              <a:ext cx="11239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Event Log</a:t>
              </a:r>
              <a:endPara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</p:grpSp>
      <p:pic>
        <p:nvPicPr>
          <p:cNvPr id="52" name="Picture 51" descr="event_seq_examp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419634"/>
            <a:ext cx="2965704" cy="75256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4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3843853"/>
              </p:ext>
            </p:extLst>
          </p:nvPr>
        </p:nvGraphicFramePr>
        <p:xfrm>
          <a:off x="6172200" y="76200"/>
          <a:ext cx="28956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C06FC0-DD74-4FB3-84ED-BE0B53D9716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82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10600" cy="609600"/>
          </a:xfrm>
        </p:spPr>
        <p:txBody>
          <a:bodyPr/>
          <a:lstStyle/>
          <a:p>
            <a:r>
              <a:rPr lang="en-US" dirty="0"/>
              <a:t>Mining the System Behavior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524000"/>
            <a:ext cx="4114800" cy="2438400"/>
          </a:xfrm>
        </p:spPr>
        <p:txBody>
          <a:bodyPr/>
          <a:lstStyle/>
          <a:p>
            <a:r>
              <a:rPr lang="en-US" sz="2000" dirty="0" smtClean="0"/>
              <a:t>Pre-processed event </a:t>
            </a:r>
            <a:r>
              <a:rPr lang="en-US" sz="2000" dirty="0"/>
              <a:t>sequences </a:t>
            </a:r>
            <a:r>
              <a:rPr lang="en-US" sz="2000" dirty="0" smtClean="0"/>
              <a:t>are fed to the GSP algorithm to generate a set of  </a:t>
            </a:r>
            <a:r>
              <a:rPr lang="en-US" sz="2000" b="1" dirty="0">
                <a:solidFill>
                  <a:srgbClr val="800000"/>
                </a:solidFill>
              </a:rPr>
              <a:t>Event Association Patterns (EAP</a:t>
            </a:r>
            <a:r>
              <a:rPr lang="en-US" sz="2000" b="1" dirty="0" smtClean="0">
                <a:solidFill>
                  <a:srgbClr val="800000"/>
                </a:solidFill>
              </a:rPr>
              <a:t>)</a:t>
            </a:r>
            <a:endParaRPr lang="en-US" sz="2000" dirty="0">
              <a:solidFill>
                <a:srgbClr val="800000"/>
              </a:solidFill>
            </a:endParaRPr>
          </a:p>
          <a:p>
            <a:r>
              <a:rPr lang="en-US" sz="2000" dirty="0" smtClean="0">
                <a:solidFill>
                  <a:srgbClr val="800000"/>
                </a:solidFill>
              </a:rPr>
              <a:t>E.g.</a:t>
            </a:r>
            <a:endParaRPr lang="en-US" sz="2000" dirty="0">
              <a:solidFill>
                <a:srgbClr val="8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276600"/>
            <a:ext cx="3886200" cy="719115"/>
          </a:xfrm>
          <a:prstGeom prst="rect">
            <a:avLst/>
          </a:prstGeom>
          <a:noFill/>
          <a:ln>
            <a:solidFill>
              <a:srgbClr val="8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4267200"/>
            <a:ext cx="8610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Lucida Grande"/>
              <a:buChar char="■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Lucida Grande"/>
              <a:buChar char="−"/>
              <a:defRPr sz="20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Arial"/>
              <a:buChar char="•"/>
              <a:defRPr sz="18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Char char="•"/>
              <a:defRPr sz="1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Char char="–"/>
              <a:defRPr sz="1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Font typeface="Wingdings" charset="2"/>
              <a:buChar char="v"/>
            </a:pPr>
            <a:r>
              <a:rPr lang="en-US" sz="2000" dirty="0" smtClean="0"/>
              <a:t>EARs / EAPs are stored in the pattern registry, which constitutes a probabilistic model for </a:t>
            </a:r>
            <a:r>
              <a:rPr lang="en-US" sz="2000" i="1" dirty="0" smtClean="0">
                <a:solidFill>
                  <a:srgbClr val="000090"/>
                </a:solidFill>
              </a:rPr>
              <a:t>normal system behavior </a:t>
            </a:r>
            <a:r>
              <a:rPr lang="en-US" sz="2000" dirty="0" smtClean="0"/>
              <a:t>at the component level</a:t>
            </a:r>
          </a:p>
          <a:p>
            <a:pPr lvl="1"/>
            <a:r>
              <a:rPr lang="en-US" sz="1800" dirty="0"/>
              <a:t>Support value of the EAR / EAP indicates probability of occurrence</a:t>
            </a:r>
            <a:endParaRPr lang="en-US" sz="1800" dirty="0" smtClean="0"/>
          </a:p>
          <a:p>
            <a:pPr lvl="1"/>
            <a:r>
              <a:rPr lang="en-US" sz="1800" dirty="0" smtClean="0"/>
              <a:t>Analogous to collection of DNA fragments representing a genome!</a:t>
            </a:r>
          </a:p>
          <a:p>
            <a:pPr lvl="1"/>
            <a:r>
              <a:rPr lang="en-US" sz="1800" dirty="0" smtClean="0"/>
              <a:t>Need to set minimum support level (</a:t>
            </a:r>
            <a:r>
              <a:rPr lang="en-US" sz="1800" i="1" dirty="0" err="1" smtClean="0">
                <a:latin typeface="Book Antiqua"/>
                <a:cs typeface="Book Antiqua"/>
              </a:rPr>
              <a:t>minsupp</a:t>
            </a:r>
            <a:r>
              <a:rPr lang="en-US" sz="1800" dirty="0" smtClean="0"/>
              <a:t>) of the mining algorithm to a low level to capture vast majority of normal component interactions (</a:t>
            </a:r>
            <a:r>
              <a:rPr lang="en-US" sz="1800" i="1" dirty="0" smtClean="0"/>
              <a:t>Different from normal associations / GSP mining)</a:t>
            </a:r>
            <a:endParaRPr lang="en-US" sz="1800" i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1524000"/>
            <a:ext cx="4114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Lucida Grande"/>
              <a:buChar char="■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Lucida Grande"/>
              <a:buChar char="−"/>
              <a:defRPr sz="20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Arial"/>
              <a:buChar char="•"/>
              <a:defRPr sz="18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Char char="•"/>
              <a:defRPr sz="1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Char char="–"/>
              <a:defRPr sz="1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2000" dirty="0" smtClean="0"/>
              <a:t>Pre-processed event </a:t>
            </a:r>
            <a:r>
              <a:rPr lang="en-US" sz="2000" dirty="0" err="1" smtClean="0"/>
              <a:t>itemsets</a:t>
            </a:r>
            <a:r>
              <a:rPr lang="en-US" sz="2000" dirty="0" smtClean="0"/>
              <a:t> are fed to the </a:t>
            </a:r>
            <a:r>
              <a:rPr lang="en-US" sz="2000" dirty="0" err="1" smtClean="0"/>
              <a:t>Apriori</a:t>
            </a:r>
            <a:r>
              <a:rPr lang="en-US" sz="2000" dirty="0" smtClean="0"/>
              <a:t> algorithm to generate a set of  </a:t>
            </a:r>
            <a:r>
              <a:rPr lang="en-US" sz="2000" b="1" dirty="0" smtClean="0">
                <a:solidFill>
                  <a:srgbClr val="800000"/>
                </a:solidFill>
              </a:rPr>
              <a:t>Event Association Rules (EAR)</a:t>
            </a:r>
            <a:endParaRPr lang="en-US" sz="1400" dirty="0" smtClean="0">
              <a:solidFill>
                <a:srgbClr val="800000"/>
              </a:solidFill>
            </a:endParaRPr>
          </a:p>
          <a:p>
            <a:r>
              <a:rPr lang="en-US" sz="2000" dirty="0" smtClean="0">
                <a:solidFill>
                  <a:srgbClr val="800000"/>
                </a:solidFill>
              </a:rPr>
              <a:t>E.g.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3276601"/>
            <a:ext cx="4190999" cy="716750"/>
          </a:xfrm>
          <a:prstGeom prst="rect">
            <a:avLst/>
          </a:prstGeom>
          <a:noFill/>
          <a:ln>
            <a:solidFill>
              <a:srgbClr val="8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799971"/>
              </p:ext>
            </p:extLst>
          </p:nvPr>
        </p:nvGraphicFramePr>
        <p:xfrm>
          <a:off x="6172200" y="76200"/>
          <a:ext cx="28956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Rectangle 10"/>
          <p:cNvSpPr/>
          <p:nvPr/>
        </p:nvSpPr>
        <p:spPr>
          <a:xfrm>
            <a:off x="1143000" y="1123890"/>
            <a:ext cx="23903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6600"/>
                </a:solidFill>
              </a:rPr>
              <a:t>Associations Mining</a:t>
            </a:r>
            <a:endParaRPr lang="en-US" sz="2000" b="1" dirty="0">
              <a:solidFill>
                <a:srgbClr val="0066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32921" y="1123890"/>
            <a:ext cx="30252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6600"/>
                </a:solidFill>
              </a:rPr>
              <a:t>Sequential Pattern Mining</a:t>
            </a:r>
            <a:endParaRPr lang="en-US" sz="2000" b="1" dirty="0">
              <a:solidFill>
                <a:srgbClr val="006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C06FC0-DD74-4FB3-84ED-BE0B53D9716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58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  <p:bldP spid="7" grpId="0" build="p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10600" cy="609600"/>
          </a:xfrm>
        </p:spPr>
        <p:txBody>
          <a:bodyPr/>
          <a:lstStyle/>
          <a:p>
            <a:pPr marL="341313" indent="-341313"/>
            <a:r>
              <a:rPr lang="en-US" dirty="0" smtClean="0"/>
              <a:t>Tailoring the Mining Algorithms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Problem: Some legitimate use of the system may not occur very often, thus may be mistakenly treated as anomalies</a:t>
            </a:r>
          </a:p>
          <a:p>
            <a:pPr lvl="1"/>
            <a:r>
              <a:rPr lang="en-US" dirty="0" smtClean="0"/>
              <a:t>E.g. adding a user account</a:t>
            </a:r>
          </a:p>
          <a:p>
            <a:pPr lvl="1"/>
            <a:endParaRPr lang="en-US" dirty="0"/>
          </a:p>
          <a:p>
            <a:r>
              <a:rPr lang="en-US" dirty="0" smtClean="0"/>
              <a:t>Solution: Take into account </a:t>
            </a:r>
            <a:r>
              <a:rPr lang="en-US" i="1" dirty="0" smtClean="0"/>
              <a:t>use case context </a:t>
            </a:r>
            <a:r>
              <a:rPr lang="en-US" dirty="0" smtClean="0"/>
              <a:t>by mining event association patterns with respect to the UIEs</a:t>
            </a:r>
          </a:p>
          <a:p>
            <a:pPr lvl="1"/>
            <a:r>
              <a:rPr lang="en-US" dirty="0" smtClean="0"/>
              <a:t>Compute </a:t>
            </a:r>
            <a:r>
              <a:rPr lang="en-US" i="1" dirty="0" smtClean="0"/>
              <a:t>conditional</a:t>
            </a:r>
            <a:r>
              <a:rPr lang="en-US" dirty="0" smtClean="0"/>
              <a:t> support values </a:t>
            </a:r>
            <a:r>
              <a:rPr lang="en-US" dirty="0" err="1" smtClean="0"/>
              <a:t>w.r.t</a:t>
            </a:r>
            <a:r>
              <a:rPr lang="en-US" dirty="0" smtClean="0"/>
              <a:t>. a specific UIE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000000"/>
                </a:solidFill>
              </a:rPr>
              <a:t>Other customizations </a:t>
            </a:r>
            <a:r>
              <a:rPr lang="en-US" dirty="0">
                <a:solidFill>
                  <a:srgbClr val="000000"/>
                </a:solidFill>
              </a:rPr>
              <a:t>include architecture-based pattern pruning heuristics </a:t>
            </a:r>
            <a:r>
              <a:rPr lang="en-US" dirty="0" smtClean="0">
                <a:solidFill>
                  <a:srgbClr val="000000"/>
                </a:solidFill>
              </a:rPr>
              <a:t>to compensate for low </a:t>
            </a:r>
            <a:r>
              <a:rPr lang="en-US" i="1" dirty="0" err="1" smtClean="0">
                <a:latin typeface="Book Antiqua"/>
                <a:cs typeface="Book Antiqua"/>
              </a:rPr>
              <a:t>minsupp</a:t>
            </a:r>
            <a:r>
              <a:rPr lang="en-US" i="1" dirty="0" smtClean="0">
                <a:latin typeface="Book Antiqua"/>
                <a:cs typeface="Book Antiqua"/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threshold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See paper for details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4038600"/>
            <a:ext cx="4419600" cy="454445"/>
          </a:xfrm>
          <a:prstGeom prst="rect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799971"/>
              </p:ext>
            </p:extLst>
          </p:nvPr>
        </p:nvGraphicFramePr>
        <p:xfrm>
          <a:off x="6172200" y="76200"/>
          <a:ext cx="28956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C06FC0-DD74-4FB3-84ED-BE0B53D9716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87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ARMOUR </a:t>
            </a:r>
            <a:r>
              <a:rPr lang="en-US" dirty="0" smtClean="0"/>
              <a:t>Framework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971800" y="5032176"/>
            <a:ext cx="2816608" cy="1063823"/>
          </a:xfrm>
          <a:prstGeom prst="rect">
            <a:avLst/>
          </a:prstGeom>
          <a:gradFill rotWithShape="1">
            <a:gsLst>
              <a:gs pos="0">
                <a:sysClr val="window" lastClr="FFFFFF">
                  <a:hueOff val="0"/>
                  <a:satOff val="0"/>
                  <a:lumOff val="0"/>
                  <a:alphaOff val="0"/>
                  <a:tint val="70000"/>
                  <a:satMod val="130000"/>
                </a:sysClr>
              </a:gs>
              <a:gs pos="43000">
                <a:sysClr val="window" lastClr="FFFFFF">
                  <a:hueOff val="0"/>
                  <a:satOff val="0"/>
                  <a:lumOff val="0"/>
                  <a:alphaOff val="0"/>
                  <a:tint val="44000"/>
                  <a:satMod val="165000"/>
                </a:sysClr>
              </a:gs>
              <a:gs pos="93000">
                <a:sysClr val="window" lastClr="FFFFFF">
                  <a:hueOff val="0"/>
                  <a:satOff val="0"/>
                  <a:lumOff val="0"/>
                  <a:alphaOff val="0"/>
                  <a:tint val="15000"/>
                  <a:satMod val="165000"/>
                </a:sysClr>
              </a:gs>
              <a:gs pos="100000">
                <a:sysClr val="window" lastClr="FFFFFF">
                  <a:hueOff val="0"/>
                  <a:satOff val="0"/>
                  <a:lumOff val="0"/>
                  <a:alphaOff val="0"/>
                  <a:tint val="5000"/>
                  <a:satMod val="250000"/>
                </a:sysClr>
              </a:gs>
            </a:gsLst>
            <a:path path="circle">
              <a:fillToRect l="50000" t="130000" r="50000" b="-30000"/>
            </a:path>
          </a:gradFill>
          <a:ln>
            <a:noFill/>
          </a:ln>
          <a:effectLst>
            <a:outerShdw blurRad="57150" dist="38100" dir="5400000" algn="ctr" rotWithShape="0">
              <a:sysClr val="window" lastClr="FFFFFF">
                <a:hueOff val="0"/>
                <a:satOff val="0"/>
                <a:lumOff val="0"/>
                <a:alphaOff val="0"/>
                <a:shade val="9000"/>
                <a:satMod val="105000"/>
                <a:alpha val="48000"/>
              </a:sys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lIns="0" tIns="0" rIns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Target System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cxnSp>
        <p:nvCxnSpPr>
          <p:cNvPr id="9" name="Elbow Connector 8"/>
          <p:cNvCxnSpPr>
            <a:endCxn id="8" idx="1"/>
          </p:cNvCxnSpPr>
          <p:nvPr/>
        </p:nvCxnSpPr>
        <p:spPr>
          <a:xfrm flipV="1">
            <a:off x="2438400" y="5564088"/>
            <a:ext cx="533400" cy="347728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F6FC6">
                <a:shade val="50000"/>
                <a:satMod val="103000"/>
              </a:srgbClr>
            </a:solidFill>
            <a:prstDash val="dot"/>
            <a:headEnd type="none" w="med" len="med"/>
            <a:tailEnd type="triangle" w="med" len="med"/>
          </a:ln>
          <a:effectLst/>
        </p:spPr>
      </p:cxnSp>
      <p:pic>
        <p:nvPicPr>
          <p:cNvPr id="10" name="Picture 9" descr="osa_users_blue_gre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4886456"/>
            <a:ext cx="685800" cy="685800"/>
          </a:xfrm>
          <a:prstGeom prst="rect">
            <a:avLst/>
          </a:prstGeom>
        </p:spPr>
      </p:pic>
      <p:pic>
        <p:nvPicPr>
          <p:cNvPr id="11" name="Picture 10" descr="osa_user_black_ha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572255"/>
            <a:ext cx="685800" cy="6791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98091" y="5032177"/>
            <a:ext cx="593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Users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0208" y="5791200"/>
            <a:ext cx="7647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Intruder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pic>
        <p:nvPicPr>
          <p:cNvPr id="14" name="Picture 13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1" t="76228" r="40046" b="2737"/>
          <a:stretch/>
        </p:blipFill>
        <p:spPr bwMode="auto">
          <a:xfrm>
            <a:off x="3505200" y="5334000"/>
            <a:ext cx="1752600" cy="609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Elbow Connector 23"/>
          <p:cNvCxnSpPr>
            <a:stCxn id="10" idx="3"/>
            <a:endCxn id="8" idx="1"/>
          </p:cNvCxnSpPr>
          <p:nvPr/>
        </p:nvCxnSpPr>
        <p:spPr>
          <a:xfrm>
            <a:off x="2438401" y="5229356"/>
            <a:ext cx="533399" cy="334732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F6FC6">
                <a:shade val="50000"/>
                <a:satMod val="103000"/>
              </a:srgbClr>
            </a:solidFill>
            <a:prstDash val="solid"/>
            <a:headEnd type="none" w="med" len="med"/>
            <a:tailEnd type="triangle" w="lg" len="lg"/>
          </a:ln>
          <a:effectLst/>
        </p:spPr>
      </p:cxnSp>
      <p:pic>
        <p:nvPicPr>
          <p:cNvPr id="35" name="Picture 34" descr="osa_user_blue_sysadmi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184578"/>
            <a:ext cx="685800" cy="6858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879515" y="5791200"/>
            <a:ext cx="969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SysAdmin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cxnSp>
        <p:nvCxnSpPr>
          <p:cNvPr id="37" name="Straight Arrow Connector 36"/>
          <p:cNvCxnSpPr>
            <a:endCxn id="8" idx="3"/>
          </p:cNvCxnSpPr>
          <p:nvPr/>
        </p:nvCxnSpPr>
        <p:spPr>
          <a:xfrm flipH="1" flipV="1">
            <a:off x="5788408" y="5564088"/>
            <a:ext cx="1145792" cy="1491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ash"/>
            <a:headEnd type="none" w="med" len="med"/>
            <a:tailEnd type="triangle" w="lg" len="lg"/>
          </a:ln>
          <a:effectLst/>
        </p:spPr>
      </p:cxnSp>
      <p:grpSp>
        <p:nvGrpSpPr>
          <p:cNvPr id="5" name="Group 4"/>
          <p:cNvGrpSpPr/>
          <p:nvPr/>
        </p:nvGrpSpPr>
        <p:grpSpPr>
          <a:xfrm>
            <a:off x="609600" y="4465767"/>
            <a:ext cx="7543800" cy="523220"/>
            <a:chOff x="609600" y="4615190"/>
            <a:chExt cx="7543800" cy="523220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609600" y="4876800"/>
              <a:ext cx="7467600" cy="0"/>
            </a:xfrm>
            <a:prstGeom prst="line">
              <a:avLst/>
            </a:prstGeom>
            <a:noFill/>
            <a:ln w="19050" cap="flat" cmpd="sng" algn="ctr">
              <a:solidFill>
                <a:srgbClr val="009DD9">
                  <a:shade val="50000"/>
                  <a:satMod val="103000"/>
                </a:srgbClr>
              </a:solidFill>
              <a:prstDash val="sysDash"/>
            </a:ln>
            <a:effectLst/>
          </p:spPr>
        </p:cxnSp>
        <p:sp>
          <p:nvSpPr>
            <p:cNvPr id="69" name="TextBox 68"/>
            <p:cNvSpPr txBox="1"/>
            <p:nvPr/>
          </p:nvSpPr>
          <p:spPr>
            <a:xfrm>
              <a:off x="6324600" y="4615190"/>
              <a:ext cx="18288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Architecture Layer</a:t>
              </a:r>
              <a:endPara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731000" y="4876800"/>
              <a:ext cx="1422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System Layer</a:t>
              </a:r>
              <a:endPara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09600" y="1676400"/>
            <a:ext cx="8382000" cy="3701656"/>
            <a:chOff x="609600" y="1825823"/>
            <a:chExt cx="8382000" cy="3701656"/>
          </a:xfrm>
        </p:grpSpPr>
        <p:sp>
          <p:nvSpPr>
            <p:cNvPr id="6" name="Rounded Rectangle 5"/>
            <p:cNvSpPr/>
            <p:nvPr/>
          </p:nvSpPr>
          <p:spPr>
            <a:xfrm>
              <a:off x="3581400" y="1828800"/>
              <a:ext cx="4114800" cy="2740223"/>
            </a:xfrm>
            <a:prstGeom prst="roundRect">
              <a:avLst>
                <a:gd name="adj" fmla="val 4370"/>
              </a:avLst>
            </a:prstGeom>
            <a:solidFill>
              <a:srgbClr val="DBF5F9">
                <a:lumMod val="90000"/>
              </a:srgbClr>
            </a:solidFill>
            <a:ln w="9525" cap="flat" cmpd="sng" algn="ctr">
              <a:noFill/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09600" y="1828800"/>
              <a:ext cx="2743200" cy="2743200"/>
            </a:xfrm>
            <a:prstGeom prst="roundRect">
              <a:avLst>
                <a:gd name="adj" fmla="val 4002"/>
              </a:avLst>
            </a:prstGeom>
            <a:solidFill>
              <a:srgbClr val="7CCA62">
                <a:lumMod val="40000"/>
                <a:lumOff val="60000"/>
              </a:srgbClr>
            </a:solidFill>
            <a:ln w="9525" cap="flat" cmpd="sng" algn="ctr">
              <a:noFill/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" lastClr="FFFFFF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21" name="Straight Arrow Connector 20"/>
            <p:cNvCxnSpPr>
              <a:stCxn id="26" idx="3"/>
              <a:endCxn id="46" idx="3"/>
            </p:cNvCxnSpPr>
            <p:nvPr/>
          </p:nvCxnSpPr>
          <p:spPr>
            <a:xfrm flipV="1">
              <a:off x="3467100" y="4267199"/>
              <a:ext cx="0" cy="762001"/>
            </a:xfrm>
            <a:prstGeom prst="straightConnector1">
              <a:avLst/>
            </a:prstGeom>
            <a:noFill/>
            <a:ln w="1905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sp>
          <p:nvSpPr>
            <p:cNvPr id="26" name="Delay 25"/>
            <p:cNvSpPr/>
            <p:nvPr/>
          </p:nvSpPr>
          <p:spPr>
            <a:xfrm rot="16200000">
              <a:off x="3390900" y="4991100"/>
              <a:ext cx="152400" cy="228600"/>
            </a:xfrm>
            <a:prstGeom prst="flowChartDelay">
              <a:avLst/>
            </a:prstGeom>
            <a:gradFill rotWithShape="1">
              <a:gsLst>
                <a:gs pos="0">
                  <a:sysClr val="window" lastClr="FFFFFF">
                    <a:hueOff val="0"/>
                    <a:satOff val="0"/>
                    <a:lumOff val="0"/>
                    <a:alphaOff val="0"/>
                    <a:tint val="70000"/>
                    <a:satMod val="130000"/>
                  </a:sysClr>
                </a:gs>
                <a:gs pos="43000">
                  <a:sysClr val="window" lastClr="FFFFFF">
                    <a:hueOff val="0"/>
                    <a:satOff val="0"/>
                    <a:lumOff val="0"/>
                    <a:alphaOff val="0"/>
                    <a:tint val="44000"/>
                    <a:satMod val="165000"/>
                  </a:sysClr>
                </a:gs>
                <a:gs pos="93000">
                  <a:sysClr val="window" lastClr="FFFFFF">
                    <a:hueOff val="0"/>
                    <a:satOff val="0"/>
                    <a:lumOff val="0"/>
                    <a:alphaOff val="0"/>
                    <a:tint val="15000"/>
                    <a:satMod val="165000"/>
                  </a:sysClr>
                </a:gs>
                <a:gs pos="100000">
                  <a:sysClr val="window" lastClr="FFFFFF">
                    <a:hueOff val="0"/>
                    <a:satOff val="0"/>
                    <a:lumOff val="0"/>
                    <a:alphaOff val="0"/>
                    <a:tint val="5000"/>
                    <a:satMod val="250000"/>
                  </a:sysClr>
                </a:gs>
              </a:gsLst>
              <a:path path="circle">
                <a:fillToRect l="50000" t="130000" r="50000" b="-30000"/>
              </a:path>
            </a:gradFill>
            <a:ln>
              <a:solidFill>
                <a:sysClr val="windowText" lastClr="000000"/>
              </a:solidFill>
            </a:ln>
            <a:effectLst>
              <a:outerShdw blurRad="57150" dist="38100" dir="5400000" algn="ctr" rotWithShape="0">
                <a:sysClr val="window" lastClr="FFFFFF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ys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0" tIns="0" rIns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581400" y="4873823"/>
              <a:ext cx="7432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Sensors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405814" y="4873823"/>
              <a:ext cx="8425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Effectors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58318" y="1825823"/>
              <a:ext cx="15610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Mining the Model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86200" y="1825823"/>
              <a:ext cx="3657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Applying the Model (Detection &amp; Mitigation)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cxnSp>
          <p:nvCxnSpPr>
            <p:cNvPr id="40" name="Elbow Connector 39"/>
            <p:cNvCxnSpPr>
              <a:stCxn id="35" idx="1"/>
            </p:cNvCxnSpPr>
            <p:nvPr/>
          </p:nvCxnSpPr>
          <p:spPr>
            <a:xfrm rot="10800000">
              <a:off x="6248400" y="4117778"/>
              <a:ext cx="685800" cy="1409701"/>
            </a:xfrm>
            <a:prstGeom prst="bentConnector2">
              <a:avLst/>
            </a:prstGeom>
            <a:noFill/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ysDash"/>
              <a:headEnd type="none" w="med" len="med"/>
              <a:tailEnd type="triangle" w="lg" len="lg"/>
            </a:ln>
            <a:effectLst/>
          </p:spPr>
        </p:cxnSp>
        <p:cxnSp>
          <p:nvCxnSpPr>
            <p:cNvPr id="45" name="Elbow Connector 44"/>
            <p:cNvCxnSpPr>
              <a:stCxn id="42" idx="1"/>
              <a:endCxn id="100" idx="3"/>
            </p:cNvCxnSpPr>
            <p:nvPr/>
          </p:nvCxnSpPr>
          <p:spPr>
            <a:xfrm rot="10800000" flipV="1">
              <a:off x="5295900" y="4035622"/>
              <a:ext cx="190500" cy="990601"/>
            </a:xfrm>
            <a:prstGeom prst="bentConnector2">
              <a:avLst/>
            </a:prstGeom>
            <a:noFill/>
            <a:ln w="1905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sp>
          <p:nvSpPr>
            <p:cNvPr id="49" name="Data 48"/>
            <p:cNvSpPr/>
            <p:nvPr/>
          </p:nvSpPr>
          <p:spPr>
            <a:xfrm>
              <a:off x="914400" y="4419600"/>
              <a:ext cx="1676400" cy="381000"/>
            </a:xfrm>
            <a:prstGeom prst="flowChartInputOutpu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ysClr val="windowText" lastClr="000000"/>
              </a:solidFill>
            </a:ln>
            <a:effectLst>
              <a:outerShdw blurRad="57150" dist="38100" dir="5400000" algn="ctr" rotWithShape="0">
                <a:sysClr val="window" lastClr="FFFFFF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ys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0" tIns="0" rIns="0" anchor="t" anchorCtr="0"/>
            <a:lstStyle/>
            <a:p>
              <a:pPr algn="ctr" fontAlgn="auto">
                <a:lnSpc>
                  <a:spcPts val="152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kern="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/>
                  <a:cs typeface="Times New Roman"/>
                </a:rPr>
                <a:t>Use Case Identification</a:t>
              </a: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V="1">
              <a:off x="1752600" y="4114800"/>
              <a:ext cx="0" cy="304800"/>
            </a:xfrm>
            <a:prstGeom prst="straightConnector1">
              <a:avLst/>
            </a:prstGeom>
            <a:noFill/>
            <a:ln w="1905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sp>
          <p:nvSpPr>
            <p:cNvPr id="100" name="Delay 99"/>
            <p:cNvSpPr/>
            <p:nvPr/>
          </p:nvSpPr>
          <p:spPr>
            <a:xfrm rot="16200000">
              <a:off x="5219700" y="4988124"/>
              <a:ext cx="152400" cy="228600"/>
            </a:xfrm>
            <a:prstGeom prst="flowChartDelay">
              <a:avLst/>
            </a:prstGeom>
            <a:gradFill rotWithShape="1">
              <a:gsLst>
                <a:gs pos="0">
                  <a:sysClr val="window" lastClr="FFFFFF">
                    <a:hueOff val="0"/>
                    <a:satOff val="0"/>
                    <a:lumOff val="0"/>
                    <a:alphaOff val="0"/>
                    <a:tint val="70000"/>
                    <a:satMod val="130000"/>
                  </a:sysClr>
                </a:gs>
                <a:gs pos="43000">
                  <a:sysClr val="window" lastClr="FFFFFF">
                    <a:hueOff val="0"/>
                    <a:satOff val="0"/>
                    <a:lumOff val="0"/>
                    <a:alphaOff val="0"/>
                    <a:tint val="44000"/>
                    <a:satMod val="165000"/>
                  </a:sysClr>
                </a:gs>
                <a:gs pos="93000">
                  <a:sysClr val="window" lastClr="FFFFFF">
                    <a:hueOff val="0"/>
                    <a:satOff val="0"/>
                    <a:lumOff val="0"/>
                    <a:alphaOff val="0"/>
                    <a:tint val="15000"/>
                    <a:satMod val="165000"/>
                  </a:sysClr>
                </a:gs>
                <a:gs pos="100000">
                  <a:sysClr val="window" lastClr="FFFFFF">
                    <a:hueOff val="0"/>
                    <a:satOff val="0"/>
                    <a:lumOff val="0"/>
                    <a:alphaOff val="0"/>
                    <a:tint val="5000"/>
                    <a:satMod val="250000"/>
                  </a:sysClr>
                </a:gs>
              </a:gsLst>
              <a:path path="circle">
                <a:fillToRect l="50000" t="130000" r="50000" b="-30000"/>
              </a:path>
            </a:gradFill>
            <a:ln>
              <a:solidFill>
                <a:sysClr val="windowText" lastClr="000000"/>
              </a:solidFill>
            </a:ln>
            <a:effectLst>
              <a:outerShdw blurRad="57150" dist="38100" dir="5400000" algn="ctr" rotWithShape="0">
                <a:sysClr val="window" lastClr="FFFFFF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ys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0" tIns="0" rIns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819400" y="2771001"/>
              <a:ext cx="1295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  <a:cs typeface="Times New Roman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kern="0" dirty="0" smtClean="0">
                  <a:solidFill>
                    <a:sysClr val="windowText" lastClr="000000">
                      <a:lumMod val="50000"/>
                      <a:lumOff val="50000"/>
                    </a:sysClr>
                  </a:solidFill>
                </a:rPr>
                <a:t>Behavior 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Model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sp>
          <p:nvSpPr>
            <p:cNvPr id="78" name="Right Brace 77"/>
            <p:cNvSpPr/>
            <p:nvPr/>
          </p:nvSpPr>
          <p:spPr bwMode="auto">
            <a:xfrm>
              <a:off x="7772400" y="1828800"/>
              <a:ext cx="381000" cy="2743200"/>
            </a:xfrm>
            <a:prstGeom prst="rightBrace">
              <a:avLst>
                <a:gd name="adj1" fmla="val 51622"/>
                <a:gd name="adj2" fmla="val 50000"/>
              </a:avLst>
            </a:prstGeom>
            <a:noFill/>
            <a:ln w="19050" cap="flat" cmpd="sng" algn="ctr">
              <a:solidFill>
                <a:schemeClr val="bg1">
                  <a:lumMod val="50000"/>
                  <a:lumOff val="50000"/>
                </a:scheme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8153400" y="2971800"/>
              <a:ext cx="838200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MAPE-K</a:t>
              </a:r>
            </a:p>
            <a:p>
              <a:pPr marL="0" marR="0" lvl="0" indent="0" algn="ctr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i="1" kern="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Times New Roman"/>
                  <a:cs typeface="Times New Roman"/>
                </a:rPr>
                <a:t>Loop</a:t>
              </a:r>
              <a:endPara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sp>
          <p:nvSpPr>
            <p:cNvPr id="72" name="Circular Arrow 71"/>
            <p:cNvSpPr/>
            <p:nvPr/>
          </p:nvSpPr>
          <p:spPr bwMode="auto">
            <a:xfrm>
              <a:off x="1676400" y="2514600"/>
              <a:ext cx="1447800" cy="144780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208272"/>
                <a:gd name="adj5" fmla="val 15661"/>
              </a:avLst>
            </a:prstGeom>
            <a:noFill/>
            <a:ln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5" name="Circular Arrow 74"/>
            <p:cNvSpPr/>
            <p:nvPr/>
          </p:nvSpPr>
          <p:spPr bwMode="auto">
            <a:xfrm>
              <a:off x="4038600" y="2514600"/>
              <a:ext cx="1447800" cy="144780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208272"/>
                <a:gd name="adj5" fmla="val 15661"/>
              </a:avLst>
            </a:prstGeom>
            <a:noFill/>
            <a:ln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5" name="Can 14"/>
            <p:cNvSpPr/>
            <p:nvPr/>
          </p:nvSpPr>
          <p:spPr>
            <a:xfrm>
              <a:off x="2971800" y="2209800"/>
              <a:ext cx="990600" cy="606623"/>
            </a:xfrm>
            <a:prstGeom prst="can">
              <a:avLst/>
            </a:prstGeom>
            <a:gradFill rotWithShape="1">
              <a:gsLst>
                <a:gs pos="0">
                  <a:sysClr val="window" lastClr="FFFFFF">
                    <a:hueOff val="0"/>
                    <a:satOff val="0"/>
                    <a:lumOff val="0"/>
                    <a:alphaOff val="0"/>
                    <a:tint val="70000"/>
                    <a:satMod val="130000"/>
                  </a:sysClr>
                </a:gs>
                <a:gs pos="43000">
                  <a:sysClr val="window" lastClr="FFFFFF">
                    <a:hueOff val="0"/>
                    <a:satOff val="0"/>
                    <a:lumOff val="0"/>
                    <a:alphaOff val="0"/>
                    <a:tint val="44000"/>
                    <a:satMod val="165000"/>
                  </a:sysClr>
                </a:gs>
                <a:gs pos="93000">
                  <a:sysClr val="window" lastClr="FFFFFF">
                    <a:hueOff val="0"/>
                    <a:satOff val="0"/>
                    <a:lumOff val="0"/>
                    <a:alphaOff val="0"/>
                    <a:tint val="15000"/>
                    <a:satMod val="165000"/>
                  </a:sysClr>
                </a:gs>
                <a:gs pos="100000">
                  <a:sysClr val="window" lastClr="FFFFFF">
                    <a:hueOff val="0"/>
                    <a:satOff val="0"/>
                    <a:lumOff val="0"/>
                    <a:alphaOff val="0"/>
                    <a:tint val="5000"/>
                    <a:satMod val="250000"/>
                  </a:sysClr>
                </a:gs>
              </a:gsLst>
              <a:path path="circle">
                <a:fillToRect l="50000" t="130000" r="50000" b="-30000"/>
              </a:path>
            </a:gradFill>
            <a:ln>
              <a:solidFill>
                <a:sysClr val="windowText" lastClr="000000"/>
              </a:solidFill>
            </a:ln>
            <a:effectLst>
              <a:outerShdw blurRad="57150" dist="38100" dir="5400000" algn="ctr" rotWithShape="0">
                <a:sysClr val="window" lastClr="FFFFFF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ys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0" tIns="0" rIns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Pattern Registry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914400" y="3048000"/>
              <a:ext cx="1676400" cy="381000"/>
            </a:xfrm>
            <a:prstGeom prst="roundRect">
              <a:avLst/>
            </a:prstGeom>
            <a:gradFill rotWithShape="1">
              <a:gsLst>
                <a:gs pos="0">
                  <a:sysClr val="window" lastClr="FFFFFF">
                    <a:hueOff val="0"/>
                    <a:satOff val="0"/>
                    <a:lumOff val="0"/>
                    <a:alphaOff val="0"/>
                    <a:tint val="70000"/>
                    <a:satMod val="130000"/>
                  </a:sysClr>
                </a:gs>
                <a:gs pos="43000">
                  <a:sysClr val="window" lastClr="FFFFFF">
                    <a:hueOff val="0"/>
                    <a:satOff val="0"/>
                    <a:lumOff val="0"/>
                    <a:alphaOff val="0"/>
                    <a:tint val="44000"/>
                    <a:satMod val="165000"/>
                  </a:sysClr>
                </a:gs>
                <a:gs pos="93000">
                  <a:sysClr val="window" lastClr="FFFFFF">
                    <a:hueOff val="0"/>
                    <a:satOff val="0"/>
                    <a:lumOff val="0"/>
                    <a:alphaOff val="0"/>
                    <a:tint val="15000"/>
                    <a:satMod val="165000"/>
                  </a:sysClr>
                </a:gs>
                <a:gs pos="100000">
                  <a:sysClr val="window" lastClr="FFFFFF">
                    <a:hueOff val="0"/>
                    <a:satOff val="0"/>
                    <a:lumOff val="0"/>
                    <a:alphaOff val="0"/>
                    <a:tint val="5000"/>
                    <a:satMod val="250000"/>
                  </a:sysClr>
                </a:gs>
              </a:gsLst>
              <a:path path="circle">
                <a:fillToRect l="50000" t="130000" r="50000" b="-30000"/>
              </a:path>
            </a:gradFill>
            <a:ln>
              <a:solidFill>
                <a:sysClr val="windowText" lastClr="000000"/>
              </a:solidFill>
            </a:ln>
            <a:effectLst>
              <a:outerShdw blurRad="57150" dist="38100" dir="5400000" algn="ctr" rotWithShape="0">
                <a:sysClr val="window" lastClr="FFFFFF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ys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0" tIns="0" rIns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Model Mining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838200" y="3733800"/>
              <a:ext cx="1828800" cy="381000"/>
            </a:xfrm>
            <a:prstGeom prst="roundRect">
              <a:avLst/>
            </a:prstGeom>
            <a:gradFill rotWithShape="1">
              <a:gsLst>
                <a:gs pos="0">
                  <a:sysClr val="window" lastClr="FFFFFF">
                    <a:hueOff val="0"/>
                    <a:satOff val="0"/>
                    <a:lumOff val="0"/>
                    <a:alphaOff val="0"/>
                    <a:tint val="70000"/>
                    <a:satMod val="130000"/>
                  </a:sysClr>
                </a:gs>
                <a:gs pos="43000">
                  <a:sysClr val="window" lastClr="FFFFFF">
                    <a:hueOff val="0"/>
                    <a:satOff val="0"/>
                    <a:lumOff val="0"/>
                    <a:alphaOff val="0"/>
                    <a:tint val="44000"/>
                    <a:satMod val="165000"/>
                  </a:sysClr>
                </a:gs>
                <a:gs pos="93000">
                  <a:sysClr val="window" lastClr="FFFFFF">
                    <a:hueOff val="0"/>
                    <a:satOff val="0"/>
                    <a:lumOff val="0"/>
                    <a:alphaOff val="0"/>
                    <a:tint val="15000"/>
                    <a:satMod val="165000"/>
                  </a:sysClr>
                </a:gs>
                <a:gs pos="100000">
                  <a:sysClr val="window" lastClr="FFFFFF">
                    <a:hueOff val="0"/>
                    <a:satOff val="0"/>
                    <a:lumOff val="0"/>
                    <a:alphaOff val="0"/>
                    <a:tint val="5000"/>
                    <a:satMod val="250000"/>
                  </a:sysClr>
                </a:gs>
              </a:gsLst>
              <a:path path="circle">
                <a:fillToRect l="50000" t="130000" r="50000" b="-30000"/>
              </a:path>
            </a:gradFill>
            <a:ln>
              <a:solidFill>
                <a:sysClr val="windowText" lastClr="000000"/>
              </a:solidFill>
            </a:ln>
            <a:effectLst>
              <a:outerShdw blurRad="57150" dist="38100" dir="5400000" algn="ctr" rotWithShape="0">
                <a:sysClr val="window" lastClr="FFFFFF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ys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0" tIns="0" rIns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Event Pre-Processing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914400" y="2362200"/>
              <a:ext cx="1676400" cy="381000"/>
            </a:xfrm>
            <a:prstGeom prst="roundRect">
              <a:avLst/>
            </a:prstGeom>
            <a:gradFill rotWithShape="1">
              <a:gsLst>
                <a:gs pos="0">
                  <a:sysClr val="window" lastClr="FFFFFF">
                    <a:hueOff val="0"/>
                    <a:satOff val="0"/>
                    <a:lumOff val="0"/>
                    <a:alphaOff val="0"/>
                    <a:tint val="70000"/>
                    <a:satMod val="130000"/>
                  </a:sysClr>
                </a:gs>
                <a:gs pos="43000">
                  <a:sysClr val="window" lastClr="FFFFFF">
                    <a:hueOff val="0"/>
                    <a:satOff val="0"/>
                    <a:lumOff val="0"/>
                    <a:alphaOff val="0"/>
                    <a:tint val="44000"/>
                    <a:satMod val="165000"/>
                  </a:sysClr>
                </a:gs>
                <a:gs pos="93000">
                  <a:sysClr val="window" lastClr="FFFFFF">
                    <a:hueOff val="0"/>
                    <a:satOff val="0"/>
                    <a:lumOff val="0"/>
                    <a:alphaOff val="0"/>
                    <a:tint val="15000"/>
                    <a:satMod val="165000"/>
                  </a:sysClr>
                </a:gs>
                <a:gs pos="100000">
                  <a:sysClr val="window" lastClr="FFFFFF">
                    <a:hueOff val="0"/>
                    <a:satOff val="0"/>
                    <a:lumOff val="0"/>
                    <a:alphaOff val="0"/>
                    <a:tint val="5000"/>
                    <a:satMod val="250000"/>
                  </a:sysClr>
                </a:gs>
              </a:gsLst>
              <a:path path="circle">
                <a:fillToRect l="50000" t="130000" r="50000" b="-30000"/>
              </a:path>
            </a:gradFill>
            <a:ln>
              <a:solidFill>
                <a:sysClr val="windowText" lastClr="000000"/>
              </a:solidFill>
            </a:ln>
            <a:effectLst>
              <a:outerShdw blurRad="57150" dist="38100" dir="5400000" algn="ctr" rotWithShape="0">
                <a:sysClr val="window" lastClr="FFFFFF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ys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0" tIns="0" rIns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Model Pruning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cxnSp>
          <p:nvCxnSpPr>
            <p:cNvPr id="19" name="Straight Arrow Connector 18"/>
            <p:cNvCxnSpPr>
              <a:stCxn id="17" idx="0"/>
              <a:endCxn id="16" idx="2"/>
            </p:cNvCxnSpPr>
            <p:nvPr/>
          </p:nvCxnSpPr>
          <p:spPr>
            <a:xfrm flipV="1">
              <a:off x="1752600" y="3429000"/>
              <a:ext cx="0" cy="304800"/>
            </a:xfrm>
            <a:prstGeom prst="straightConnector1">
              <a:avLst/>
            </a:prstGeom>
            <a:noFill/>
            <a:ln w="1905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cxnSp>
          <p:nvCxnSpPr>
            <p:cNvPr id="20" name="Straight Arrow Connector 19"/>
            <p:cNvCxnSpPr>
              <a:stCxn id="16" idx="0"/>
              <a:endCxn id="18" idx="2"/>
            </p:cNvCxnSpPr>
            <p:nvPr/>
          </p:nvCxnSpPr>
          <p:spPr>
            <a:xfrm flipV="1">
              <a:off x="1752600" y="2743200"/>
              <a:ext cx="0" cy="304800"/>
            </a:xfrm>
            <a:prstGeom prst="straightConnector1">
              <a:avLst/>
            </a:prstGeom>
            <a:noFill/>
            <a:ln w="1905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sp>
          <p:nvSpPr>
            <p:cNvPr id="22" name="Rounded Rectangle 21"/>
            <p:cNvSpPr/>
            <p:nvPr/>
          </p:nvSpPr>
          <p:spPr>
            <a:xfrm>
              <a:off x="3810000" y="3048000"/>
              <a:ext cx="1066800" cy="457200"/>
            </a:xfrm>
            <a:prstGeom prst="roundRect">
              <a:avLst/>
            </a:prstGeom>
            <a:gradFill rotWithShape="1">
              <a:gsLst>
                <a:gs pos="0">
                  <a:sysClr val="window" lastClr="FFFFFF">
                    <a:hueOff val="0"/>
                    <a:satOff val="0"/>
                    <a:lumOff val="0"/>
                    <a:alphaOff val="0"/>
                    <a:tint val="70000"/>
                    <a:satMod val="130000"/>
                  </a:sysClr>
                </a:gs>
                <a:gs pos="43000">
                  <a:sysClr val="window" lastClr="FFFFFF">
                    <a:hueOff val="0"/>
                    <a:satOff val="0"/>
                    <a:lumOff val="0"/>
                    <a:alphaOff val="0"/>
                    <a:tint val="44000"/>
                    <a:satMod val="165000"/>
                  </a:sysClr>
                </a:gs>
                <a:gs pos="93000">
                  <a:sysClr val="window" lastClr="FFFFFF">
                    <a:hueOff val="0"/>
                    <a:satOff val="0"/>
                    <a:lumOff val="0"/>
                    <a:alphaOff val="0"/>
                    <a:tint val="15000"/>
                    <a:satMod val="165000"/>
                  </a:sysClr>
                </a:gs>
                <a:gs pos="100000">
                  <a:sysClr val="window" lastClr="FFFFFF">
                    <a:hueOff val="0"/>
                    <a:satOff val="0"/>
                    <a:lumOff val="0"/>
                    <a:alphaOff val="0"/>
                    <a:tint val="5000"/>
                    <a:satMod val="250000"/>
                  </a:sysClr>
                </a:gs>
              </a:gsLst>
              <a:path path="circle">
                <a:fillToRect l="50000" t="130000" r="50000" b="-30000"/>
              </a:path>
            </a:gradFill>
            <a:ln>
              <a:solidFill>
                <a:sysClr val="windowText" lastClr="000000"/>
              </a:solidFill>
            </a:ln>
            <a:effectLst>
              <a:outerShdw blurRad="57150" dist="38100" dir="5400000" algn="ctr" rotWithShape="0">
                <a:sysClr val="window" lastClr="FFFFFF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ys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0" tIns="0" rIns="0" bIns="0" anchor="ctr" anchorCtr="0"/>
            <a:lstStyle/>
            <a:p>
              <a:pPr marL="0" marR="0" lvl="0" indent="0" algn="ctr" defTabSz="91440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Anomaly Detection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23" name="Multidocument 22"/>
            <p:cNvSpPr/>
            <p:nvPr/>
          </p:nvSpPr>
          <p:spPr>
            <a:xfrm>
              <a:off x="4800600" y="2206823"/>
              <a:ext cx="990600" cy="609600"/>
            </a:xfrm>
            <a:prstGeom prst="flowChartMultidocument">
              <a:avLst/>
            </a:prstGeom>
            <a:gradFill rotWithShape="1">
              <a:gsLst>
                <a:gs pos="0">
                  <a:sysClr val="window" lastClr="FFFFFF">
                    <a:hueOff val="0"/>
                    <a:satOff val="0"/>
                    <a:lumOff val="0"/>
                    <a:alphaOff val="0"/>
                    <a:tint val="70000"/>
                    <a:satMod val="130000"/>
                  </a:sysClr>
                </a:gs>
                <a:gs pos="43000">
                  <a:sysClr val="window" lastClr="FFFFFF">
                    <a:hueOff val="0"/>
                    <a:satOff val="0"/>
                    <a:lumOff val="0"/>
                    <a:alphaOff val="0"/>
                    <a:tint val="44000"/>
                    <a:satMod val="165000"/>
                  </a:sysClr>
                </a:gs>
                <a:gs pos="93000">
                  <a:sysClr val="window" lastClr="FFFFFF">
                    <a:hueOff val="0"/>
                    <a:satOff val="0"/>
                    <a:lumOff val="0"/>
                    <a:alphaOff val="0"/>
                    <a:tint val="15000"/>
                    <a:satMod val="165000"/>
                  </a:sysClr>
                </a:gs>
                <a:gs pos="100000">
                  <a:sysClr val="window" lastClr="FFFFFF">
                    <a:hueOff val="0"/>
                    <a:satOff val="0"/>
                    <a:lumOff val="0"/>
                    <a:alphaOff val="0"/>
                    <a:tint val="5000"/>
                    <a:satMod val="250000"/>
                  </a:sysClr>
                </a:gs>
              </a:gsLst>
              <a:path path="circle">
                <a:fillToRect l="50000" t="130000" r="50000" b="-30000"/>
              </a:path>
            </a:grad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>
              <a:outerShdw blurRad="57150" dist="38100" dir="5400000" algn="ctr" rotWithShape="0">
                <a:sysClr val="window" lastClr="FFFFFF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ys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0" tIns="0" rIns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Anomaly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Events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cxnSp>
          <p:nvCxnSpPr>
            <p:cNvPr id="29" name="Elbow Connector 28"/>
            <p:cNvCxnSpPr/>
            <p:nvPr/>
          </p:nvCxnSpPr>
          <p:spPr>
            <a:xfrm flipV="1">
              <a:off x="3657600" y="3503712"/>
              <a:ext cx="533400" cy="458688"/>
            </a:xfrm>
            <a:prstGeom prst="bentConnector2">
              <a:avLst/>
            </a:prstGeom>
            <a:noFill/>
            <a:ln w="1905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cxnSp>
          <p:nvCxnSpPr>
            <p:cNvPr id="32" name="Elbow Connector 31"/>
            <p:cNvCxnSpPr/>
            <p:nvPr/>
          </p:nvCxnSpPr>
          <p:spPr>
            <a:xfrm rot="5400000" flipH="1" flipV="1">
              <a:off x="4457700" y="2705100"/>
              <a:ext cx="457200" cy="228600"/>
            </a:xfrm>
            <a:prstGeom prst="bentConnector2">
              <a:avLst/>
            </a:prstGeom>
            <a:noFill/>
            <a:ln w="1905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>
            <a:xfrm flipH="1">
              <a:off x="2667000" y="3959423"/>
              <a:ext cx="304800" cy="2977"/>
            </a:xfrm>
            <a:prstGeom prst="straightConnector1">
              <a:avLst/>
            </a:prstGeom>
            <a:noFill/>
            <a:ln w="1905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>
            <a:xfrm flipV="1">
              <a:off x="2590800" y="2511624"/>
              <a:ext cx="381000" cy="2976"/>
            </a:xfrm>
            <a:prstGeom prst="straightConnector1">
              <a:avLst/>
            </a:prstGeom>
            <a:noFill/>
            <a:ln w="1905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sp>
          <p:nvSpPr>
            <p:cNvPr id="42" name="Rounded Rectangle 41"/>
            <p:cNvSpPr/>
            <p:nvPr/>
          </p:nvSpPr>
          <p:spPr>
            <a:xfrm>
              <a:off x="5486400" y="3807023"/>
              <a:ext cx="990600" cy="457200"/>
            </a:xfrm>
            <a:prstGeom prst="roundRect">
              <a:avLst/>
            </a:prstGeom>
            <a:gradFill rotWithShape="1">
              <a:gsLst>
                <a:gs pos="0">
                  <a:sysClr val="window" lastClr="FFFFFF">
                    <a:hueOff val="0"/>
                    <a:satOff val="0"/>
                    <a:lumOff val="0"/>
                    <a:alphaOff val="0"/>
                    <a:tint val="70000"/>
                    <a:satMod val="130000"/>
                  </a:sysClr>
                </a:gs>
                <a:gs pos="43000">
                  <a:sysClr val="window" lastClr="FFFFFF">
                    <a:hueOff val="0"/>
                    <a:satOff val="0"/>
                    <a:lumOff val="0"/>
                    <a:alphaOff val="0"/>
                    <a:tint val="44000"/>
                    <a:satMod val="165000"/>
                  </a:sysClr>
                </a:gs>
                <a:gs pos="93000">
                  <a:sysClr val="window" lastClr="FFFFFF">
                    <a:hueOff val="0"/>
                    <a:satOff val="0"/>
                    <a:lumOff val="0"/>
                    <a:alphaOff val="0"/>
                    <a:tint val="15000"/>
                    <a:satMod val="165000"/>
                  </a:sysClr>
                </a:gs>
                <a:gs pos="100000">
                  <a:sysClr val="window" lastClr="FFFFFF">
                    <a:hueOff val="0"/>
                    <a:satOff val="0"/>
                    <a:lumOff val="0"/>
                    <a:alphaOff val="0"/>
                    <a:tint val="5000"/>
                    <a:satMod val="250000"/>
                  </a:sysClr>
                </a:gs>
              </a:gsLst>
              <a:path path="circle">
                <a:fillToRect l="50000" t="130000" r="50000" b="-30000"/>
              </a:path>
            </a:gradFill>
            <a:ln>
              <a:solidFill>
                <a:sysClr val="windowText" lastClr="000000"/>
              </a:solidFill>
            </a:ln>
            <a:effectLst>
              <a:outerShdw blurRad="57150" dist="38100" dir="5400000" algn="ctr" rotWithShape="0">
                <a:sysClr val="window" lastClr="FFFFFF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ys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0" tIns="0" rIns="0" bIns="0" anchor="ctr" anchorCtr="0"/>
            <a:lstStyle/>
            <a:p>
              <a:pPr algn="ctr" fontAlgn="auto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kern="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/>
                  <a:cs typeface="Times New Roman"/>
                </a:rPr>
                <a:t>Defensive Adaptation</a:t>
              </a:r>
            </a:p>
          </p:txBody>
        </p:sp>
        <p:sp>
          <p:nvSpPr>
            <p:cNvPr id="46" name="Can 45"/>
            <p:cNvSpPr/>
            <p:nvPr/>
          </p:nvSpPr>
          <p:spPr>
            <a:xfrm>
              <a:off x="2971800" y="3654622"/>
              <a:ext cx="990600" cy="612577"/>
            </a:xfrm>
            <a:prstGeom prst="can">
              <a:avLst/>
            </a:prstGeom>
            <a:gradFill rotWithShape="1">
              <a:gsLst>
                <a:gs pos="0">
                  <a:sysClr val="window" lastClr="FFFFFF">
                    <a:hueOff val="0"/>
                    <a:satOff val="0"/>
                    <a:lumOff val="0"/>
                    <a:alphaOff val="0"/>
                    <a:tint val="70000"/>
                    <a:satMod val="130000"/>
                  </a:sysClr>
                </a:gs>
                <a:gs pos="43000">
                  <a:sysClr val="window" lastClr="FFFFFF">
                    <a:hueOff val="0"/>
                    <a:satOff val="0"/>
                    <a:lumOff val="0"/>
                    <a:alphaOff val="0"/>
                    <a:tint val="44000"/>
                    <a:satMod val="165000"/>
                  </a:sysClr>
                </a:gs>
                <a:gs pos="93000">
                  <a:sysClr val="window" lastClr="FFFFFF">
                    <a:hueOff val="0"/>
                    <a:satOff val="0"/>
                    <a:lumOff val="0"/>
                    <a:alphaOff val="0"/>
                    <a:tint val="15000"/>
                    <a:satMod val="165000"/>
                  </a:sysClr>
                </a:gs>
                <a:gs pos="100000">
                  <a:sysClr val="window" lastClr="FFFFFF">
                    <a:hueOff val="0"/>
                    <a:satOff val="0"/>
                    <a:lumOff val="0"/>
                    <a:alphaOff val="0"/>
                    <a:tint val="5000"/>
                    <a:satMod val="250000"/>
                  </a:sysClr>
                </a:gs>
              </a:gsLst>
              <a:path path="circle">
                <a:fillToRect l="50000" t="130000" r="50000" b="-30000"/>
              </a:path>
            </a:gradFill>
            <a:ln>
              <a:solidFill>
                <a:sysClr val="windowText" lastClr="000000"/>
              </a:solidFill>
            </a:ln>
            <a:effectLst>
              <a:outerShdw blurRad="57150" dist="38100" dir="5400000" algn="ctr" rotWithShape="0">
                <a:sysClr val="window" lastClr="FFFFFF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ys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0" tIns="0" rIns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Event Log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52" name="Can 51"/>
            <p:cNvSpPr/>
            <p:nvPr/>
          </p:nvSpPr>
          <p:spPr>
            <a:xfrm>
              <a:off x="6629400" y="2895600"/>
              <a:ext cx="838200" cy="609600"/>
            </a:xfrm>
            <a:prstGeom prst="can">
              <a:avLst/>
            </a:prstGeom>
            <a:gradFill rotWithShape="1">
              <a:gsLst>
                <a:gs pos="0">
                  <a:sysClr val="window" lastClr="FFFFFF">
                    <a:hueOff val="0"/>
                    <a:satOff val="0"/>
                    <a:lumOff val="0"/>
                    <a:alphaOff val="0"/>
                    <a:tint val="70000"/>
                    <a:satMod val="130000"/>
                  </a:sysClr>
                </a:gs>
                <a:gs pos="43000">
                  <a:sysClr val="window" lastClr="FFFFFF">
                    <a:hueOff val="0"/>
                    <a:satOff val="0"/>
                    <a:lumOff val="0"/>
                    <a:alphaOff val="0"/>
                    <a:tint val="44000"/>
                    <a:satMod val="165000"/>
                  </a:sysClr>
                </a:gs>
                <a:gs pos="93000">
                  <a:sysClr val="window" lastClr="FFFFFF">
                    <a:hueOff val="0"/>
                    <a:satOff val="0"/>
                    <a:lumOff val="0"/>
                    <a:alphaOff val="0"/>
                    <a:tint val="15000"/>
                    <a:satMod val="165000"/>
                  </a:sysClr>
                </a:gs>
                <a:gs pos="100000">
                  <a:sysClr val="window" lastClr="FFFFFF">
                    <a:hueOff val="0"/>
                    <a:satOff val="0"/>
                    <a:lumOff val="0"/>
                    <a:alphaOff val="0"/>
                    <a:tint val="5000"/>
                    <a:satMod val="250000"/>
                  </a:sysClr>
                </a:gs>
              </a:gsLst>
              <a:path path="circle">
                <a:fillToRect l="50000" t="130000" r="50000" b="-30000"/>
              </a:path>
            </a:gradFill>
            <a:ln>
              <a:solidFill>
                <a:sysClr val="windowText" lastClr="000000"/>
              </a:solidFill>
            </a:ln>
            <a:effectLst>
              <a:outerShdw blurRad="57150" dist="38100" dir="5400000" algn="ctr" rotWithShape="0">
                <a:sysClr val="window" lastClr="FFFFFF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ys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0" tIns="0" rIns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ABSP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/>
                  <a:cs typeface="Times New Roman"/>
                </a:rPr>
                <a:t>Patterns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cxnSp>
          <p:nvCxnSpPr>
            <p:cNvPr id="71" name="Elbow Connector 70"/>
            <p:cNvCxnSpPr>
              <a:endCxn id="105" idx="0"/>
            </p:cNvCxnSpPr>
            <p:nvPr/>
          </p:nvCxnSpPr>
          <p:spPr>
            <a:xfrm>
              <a:off x="5638800" y="2511623"/>
              <a:ext cx="342900" cy="457200"/>
            </a:xfrm>
            <a:prstGeom prst="bentConnector2">
              <a:avLst/>
            </a:prstGeom>
            <a:noFill/>
            <a:ln w="1905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cxnSp>
          <p:nvCxnSpPr>
            <p:cNvPr id="74" name="Straight Arrow Connector 73"/>
            <p:cNvCxnSpPr>
              <a:stCxn id="105" idx="2"/>
              <a:endCxn id="42" idx="0"/>
            </p:cNvCxnSpPr>
            <p:nvPr/>
          </p:nvCxnSpPr>
          <p:spPr>
            <a:xfrm>
              <a:off x="5981700" y="3426023"/>
              <a:ext cx="0" cy="381000"/>
            </a:xfrm>
            <a:prstGeom prst="straightConnector1">
              <a:avLst/>
            </a:prstGeom>
            <a:noFill/>
            <a:ln w="1905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cxnSp>
          <p:nvCxnSpPr>
            <p:cNvPr id="91" name="Elbow Connector 90"/>
            <p:cNvCxnSpPr>
              <a:stCxn id="15" idx="4"/>
            </p:cNvCxnSpPr>
            <p:nvPr/>
          </p:nvCxnSpPr>
          <p:spPr>
            <a:xfrm>
              <a:off x="3962400" y="2513112"/>
              <a:ext cx="228600" cy="534888"/>
            </a:xfrm>
            <a:prstGeom prst="bentConnector2">
              <a:avLst/>
            </a:prstGeom>
            <a:noFill/>
            <a:ln w="1905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sp>
          <p:nvSpPr>
            <p:cNvPr id="105" name="Rounded Rectangle 104"/>
            <p:cNvSpPr/>
            <p:nvPr/>
          </p:nvSpPr>
          <p:spPr>
            <a:xfrm>
              <a:off x="5486400" y="2968823"/>
              <a:ext cx="990600" cy="457200"/>
            </a:xfrm>
            <a:prstGeom prst="roundRect">
              <a:avLst/>
            </a:prstGeom>
            <a:gradFill rotWithShape="1">
              <a:gsLst>
                <a:gs pos="0">
                  <a:sysClr val="window" lastClr="FFFFFF">
                    <a:hueOff val="0"/>
                    <a:satOff val="0"/>
                    <a:lumOff val="0"/>
                    <a:alphaOff val="0"/>
                    <a:tint val="70000"/>
                    <a:satMod val="130000"/>
                  </a:sysClr>
                </a:gs>
                <a:gs pos="43000">
                  <a:sysClr val="window" lastClr="FFFFFF">
                    <a:hueOff val="0"/>
                    <a:satOff val="0"/>
                    <a:lumOff val="0"/>
                    <a:alphaOff val="0"/>
                    <a:tint val="44000"/>
                    <a:satMod val="165000"/>
                  </a:sysClr>
                </a:gs>
                <a:gs pos="93000">
                  <a:sysClr val="window" lastClr="FFFFFF">
                    <a:hueOff val="0"/>
                    <a:satOff val="0"/>
                    <a:lumOff val="0"/>
                    <a:alphaOff val="0"/>
                    <a:tint val="15000"/>
                    <a:satMod val="165000"/>
                  </a:sysClr>
                </a:gs>
                <a:gs pos="100000">
                  <a:sysClr val="window" lastClr="FFFFFF">
                    <a:hueOff val="0"/>
                    <a:satOff val="0"/>
                    <a:lumOff val="0"/>
                    <a:alphaOff val="0"/>
                    <a:tint val="5000"/>
                    <a:satMod val="250000"/>
                  </a:sysClr>
                </a:gs>
              </a:gsLst>
              <a:path path="circle">
                <a:fillToRect l="50000" t="130000" r="50000" b="-30000"/>
              </a:path>
            </a:gradFill>
            <a:ln>
              <a:solidFill>
                <a:sysClr val="windowText" lastClr="000000"/>
              </a:solidFill>
            </a:ln>
            <a:effectLst>
              <a:outerShdw blurRad="57150" dist="38100" dir="5400000" algn="ctr" rotWithShape="0">
                <a:sysClr val="window" lastClr="FFFFFF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ys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0" tIns="0" rIns="0" bIns="0" anchor="ctr" anchorCtr="0"/>
            <a:lstStyle/>
            <a:p>
              <a:pPr algn="ctr" fontAlgn="auto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kern="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/>
                  <a:cs typeface="Times New Roman"/>
                </a:rPr>
                <a:t>Event Evaluation</a:t>
              </a:r>
              <a:endParaRPr lang="en-US" sz="1600" kern="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14" name="Elbow Connector 113"/>
            <p:cNvCxnSpPr>
              <a:stCxn id="52" idx="3"/>
              <a:endCxn id="42" idx="3"/>
            </p:cNvCxnSpPr>
            <p:nvPr/>
          </p:nvCxnSpPr>
          <p:spPr>
            <a:xfrm rot="5400000">
              <a:off x="6497539" y="3484661"/>
              <a:ext cx="530423" cy="571500"/>
            </a:xfrm>
            <a:prstGeom prst="bentConnector2">
              <a:avLst/>
            </a:prstGeom>
            <a:noFill/>
            <a:ln w="1905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cxnSp>
          <p:nvCxnSpPr>
            <p:cNvPr id="122" name="Straight Arrow Connector 121"/>
            <p:cNvCxnSpPr/>
            <p:nvPr/>
          </p:nvCxnSpPr>
          <p:spPr>
            <a:xfrm flipV="1">
              <a:off x="4572000" y="3505200"/>
              <a:ext cx="0" cy="533400"/>
            </a:xfrm>
            <a:prstGeom prst="straightConnector1">
              <a:avLst/>
            </a:prstGeom>
            <a:noFill/>
            <a:ln w="1905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sp>
          <p:nvSpPr>
            <p:cNvPr id="80" name="Rounded Rectangle 79"/>
            <p:cNvSpPr/>
            <p:nvPr/>
          </p:nvSpPr>
          <p:spPr>
            <a:xfrm>
              <a:off x="4267200" y="3959423"/>
              <a:ext cx="762000" cy="457200"/>
            </a:xfrm>
            <a:prstGeom prst="roundRect">
              <a:avLst/>
            </a:prstGeom>
            <a:gradFill rotWithShape="1">
              <a:gsLst>
                <a:gs pos="0">
                  <a:sysClr val="window" lastClr="FFFFFF">
                    <a:hueOff val="0"/>
                    <a:satOff val="0"/>
                    <a:lumOff val="0"/>
                    <a:alphaOff val="0"/>
                    <a:tint val="70000"/>
                    <a:satMod val="130000"/>
                  </a:sysClr>
                </a:gs>
                <a:gs pos="43000">
                  <a:sysClr val="window" lastClr="FFFFFF">
                    <a:hueOff val="0"/>
                    <a:satOff val="0"/>
                    <a:lumOff val="0"/>
                    <a:alphaOff val="0"/>
                    <a:tint val="44000"/>
                    <a:satMod val="165000"/>
                  </a:sysClr>
                </a:gs>
                <a:gs pos="93000">
                  <a:sysClr val="window" lastClr="FFFFFF">
                    <a:hueOff val="0"/>
                    <a:satOff val="0"/>
                    <a:lumOff val="0"/>
                    <a:alphaOff val="0"/>
                    <a:tint val="15000"/>
                    <a:satMod val="165000"/>
                  </a:sysClr>
                </a:gs>
                <a:gs pos="100000">
                  <a:sysClr val="window" lastClr="FFFFFF">
                    <a:hueOff val="0"/>
                    <a:satOff val="0"/>
                    <a:lumOff val="0"/>
                    <a:alphaOff val="0"/>
                    <a:tint val="5000"/>
                    <a:satMod val="250000"/>
                  </a:sysClr>
                </a:gs>
              </a:gsLst>
              <a:path path="circle">
                <a:fillToRect l="50000" t="130000" r="50000" b="-30000"/>
              </a:path>
            </a:gradFill>
            <a:ln>
              <a:solidFill>
                <a:sysClr val="windowText" lastClr="000000"/>
              </a:solidFill>
            </a:ln>
            <a:effectLst>
              <a:outerShdw blurRad="57150" dist="38100" dir="5400000" algn="ctr" rotWithShape="0">
                <a:sysClr val="window" lastClr="FFFFFF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ys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0" tIns="0" rIns="0" bIns="0" anchor="ctr" anchorCtr="0"/>
            <a:lstStyle/>
            <a:p>
              <a:pPr algn="ctr" fontAlgn="auto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kern="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/>
                  <a:cs typeface="Times New Roman"/>
                </a:rPr>
                <a:t>Model </a:t>
              </a:r>
              <a:r>
                <a:rPr lang="en-US" sz="1600" kern="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/>
                  <a:cs typeface="Times New Roman"/>
                </a:rPr>
                <a:t>Adapt.</a:t>
              </a:r>
              <a:endParaRPr lang="en-US" sz="1600" kern="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25" name="Slide Number Placeholder 2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C06FC0-DD74-4FB3-84ED-BE0B53D9716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895600" y="1984176"/>
            <a:ext cx="3657600" cy="1421619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06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106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Threat Detection Using the System Behavior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4572000" cy="5257800"/>
          </a:xfrm>
        </p:spPr>
        <p:txBody>
          <a:bodyPr>
            <a:normAutofit/>
          </a:bodyPr>
          <a:lstStyle/>
          <a:p>
            <a:pPr marL="227013" indent="-227013"/>
            <a:r>
              <a:rPr lang="en-US" sz="2000" dirty="0" smtClean="0"/>
              <a:t>The registry of EAPs </a:t>
            </a:r>
            <a:r>
              <a:rPr lang="en-US" sz="2000" dirty="0" smtClean="0">
                <a:latin typeface="Book Antiqua"/>
                <a:cs typeface="Book Antiqua"/>
              </a:rPr>
              <a:t>{ </a:t>
            </a:r>
            <a:r>
              <a:rPr lang="en-US" sz="2000" dirty="0" err="1" smtClean="0">
                <a:latin typeface="Book Antiqua"/>
                <a:cs typeface="Book Antiqua"/>
              </a:rPr>
              <a:t>p|S</a:t>
            </a:r>
            <a:r>
              <a:rPr lang="en-US" sz="2000" dirty="0" smtClean="0">
                <a:latin typeface="Book Antiqua"/>
                <a:ea typeface="Wingdings"/>
                <a:cs typeface="Book Antiqua"/>
                <a:sym typeface="Wingdings"/>
              </a:rPr>
              <a:t> : </a:t>
            </a:r>
            <a:r>
              <a:rPr lang="en-US" sz="1800" dirty="0" smtClean="0">
                <a:latin typeface="Book Antiqua"/>
                <a:ea typeface="Wingdings"/>
                <a:cs typeface="Book Antiqua"/>
                <a:sym typeface="Wingdings"/>
              </a:rPr>
              <a:t>&lt;</a:t>
            </a:r>
            <a:r>
              <a:rPr lang="en-US" sz="2000" i="1" dirty="0" err="1" smtClean="0">
                <a:latin typeface="Book Antiqua"/>
                <a:ea typeface="Wingdings"/>
                <a:cs typeface="Book Antiqua"/>
                <a:sym typeface="Wingdings"/>
              </a:rPr>
              <a:t>supp</a:t>
            </a:r>
            <a:r>
              <a:rPr lang="en-US" sz="2000" i="1" baseline="-25000" dirty="0" err="1" smtClean="0">
                <a:latin typeface="Book Antiqua"/>
                <a:ea typeface="Wingdings"/>
                <a:cs typeface="Book Antiqua"/>
                <a:sym typeface="Wingdings"/>
              </a:rPr>
              <a:t>p</a:t>
            </a:r>
            <a:r>
              <a:rPr lang="en-US" sz="1800" dirty="0" smtClean="0">
                <a:latin typeface="Book Antiqua"/>
                <a:ea typeface="Wingdings"/>
                <a:cs typeface="Book Antiqua"/>
                <a:sym typeface="Wingdings"/>
              </a:rPr>
              <a:t>&gt;</a:t>
            </a:r>
            <a:r>
              <a:rPr lang="en-US" sz="1800" b="1" dirty="0" smtClean="0">
                <a:latin typeface="Book Antiqua"/>
                <a:ea typeface="Wingdings"/>
                <a:cs typeface="Book Antiqua"/>
                <a:sym typeface="Wingdings"/>
              </a:rPr>
              <a:t> </a:t>
            </a:r>
            <a:r>
              <a:rPr lang="en-US" sz="2000" dirty="0" smtClean="0">
                <a:latin typeface="Book Antiqua"/>
                <a:cs typeface="Book Antiqua"/>
              </a:rPr>
              <a:t>} </a:t>
            </a:r>
            <a:r>
              <a:rPr lang="en-US" sz="2000" dirty="0" smtClean="0"/>
              <a:t>represent </a:t>
            </a:r>
            <a:r>
              <a:rPr lang="en-US" sz="2000" i="1" dirty="0" smtClean="0"/>
              <a:t>normal</a:t>
            </a:r>
            <a:r>
              <a:rPr lang="en-US" sz="2000" dirty="0" smtClean="0"/>
              <a:t>  system usage</a:t>
            </a:r>
            <a:endParaRPr lang="en-US" sz="1600" i="1" dirty="0" smtClean="0">
              <a:solidFill>
                <a:srgbClr val="006600"/>
              </a:solidFill>
            </a:endParaRPr>
          </a:p>
          <a:p>
            <a:pPr marL="227013" indent="-227013">
              <a:spcBef>
                <a:spcPts val="1200"/>
              </a:spcBef>
            </a:pPr>
            <a:r>
              <a:rPr lang="en-US" sz="2000" dirty="0" smtClean="0"/>
              <a:t>A normal event </a:t>
            </a:r>
            <a:r>
              <a:rPr lang="en-US" sz="2000" b="1" i="1" dirty="0" smtClean="0">
                <a:latin typeface="Book Antiqua"/>
                <a:cs typeface="Book Antiqua"/>
              </a:rPr>
              <a:t>y</a:t>
            </a:r>
            <a:r>
              <a:rPr lang="en-US" sz="2000" dirty="0" smtClean="0"/>
              <a:t> should be “explained” by one or more encompassing use cases, i.e., there should exist 1+ patterns in the model that leads to </a:t>
            </a:r>
            <a:r>
              <a:rPr lang="en-US" sz="2000" b="1" i="1" dirty="0" smtClean="0">
                <a:latin typeface="Book Antiqua"/>
                <a:cs typeface="Book Antiqua"/>
              </a:rPr>
              <a:t>y</a:t>
            </a:r>
            <a:r>
              <a:rPr lang="en-US" sz="2000" dirty="0" smtClean="0"/>
              <a:t>; e.g.</a:t>
            </a:r>
          </a:p>
          <a:p>
            <a:pPr marL="627063" lvl="1" indent="-227013"/>
            <a:r>
              <a:rPr lang="en-US" sz="1600" dirty="0" smtClean="0">
                <a:latin typeface="Book Antiqua"/>
                <a:cs typeface="Book Antiqua"/>
              </a:rPr>
              <a:t>&lt; </a:t>
            </a:r>
            <a:r>
              <a:rPr lang="en-US" sz="1600" i="1" dirty="0" smtClean="0">
                <a:latin typeface="Book Antiqua"/>
                <a:cs typeface="Book Antiqua"/>
              </a:rPr>
              <a:t>U</a:t>
            </a:r>
            <a:r>
              <a:rPr lang="en-US" sz="1600" i="1" baseline="-25000" dirty="0" smtClean="0">
                <a:latin typeface="Book Antiqua"/>
                <a:cs typeface="Book Antiqua"/>
              </a:rPr>
              <a:t>2</a:t>
            </a:r>
            <a:r>
              <a:rPr lang="en-US" sz="1600" dirty="0" smtClean="0">
                <a:latin typeface="Book Antiqua"/>
                <a:cs typeface="Book Antiqua"/>
              </a:rPr>
              <a:t>, </a:t>
            </a:r>
            <a:r>
              <a:rPr lang="en-US" sz="1600" i="1" dirty="0" smtClean="0">
                <a:latin typeface="Book Antiqua"/>
                <a:cs typeface="Book Antiqua"/>
              </a:rPr>
              <a:t>x, y</a:t>
            </a:r>
            <a:r>
              <a:rPr lang="en-US" sz="1600" dirty="0" smtClean="0">
                <a:latin typeface="Book Antiqua"/>
                <a:cs typeface="Book Antiqua"/>
              </a:rPr>
              <a:t> &gt; : 0.25 | </a:t>
            </a:r>
            <a:r>
              <a:rPr lang="en-US" sz="1600" i="1" dirty="0" smtClean="0">
                <a:latin typeface="Book Antiqua"/>
                <a:cs typeface="Book Antiqua"/>
              </a:rPr>
              <a:t>U</a:t>
            </a:r>
            <a:r>
              <a:rPr lang="en-US" sz="1600" i="1" baseline="-25000" dirty="0" smtClean="0">
                <a:latin typeface="Book Antiqua"/>
                <a:cs typeface="Book Antiqua"/>
              </a:rPr>
              <a:t>2</a:t>
            </a:r>
          </a:p>
          <a:p>
            <a:pPr marL="627063" lvl="1" indent="-227013"/>
            <a:r>
              <a:rPr lang="en-US" sz="1600" dirty="0" smtClean="0">
                <a:latin typeface="Book Antiqua"/>
                <a:cs typeface="Book Antiqua"/>
              </a:rPr>
              <a:t>&lt; </a:t>
            </a:r>
            <a:r>
              <a:rPr lang="en-US" sz="1600" i="1" dirty="0">
                <a:latin typeface="Book Antiqua"/>
                <a:cs typeface="Book Antiqua"/>
              </a:rPr>
              <a:t>U</a:t>
            </a:r>
            <a:r>
              <a:rPr lang="en-US" sz="1600" i="1" baseline="-25000" dirty="0">
                <a:latin typeface="Book Antiqua"/>
                <a:cs typeface="Book Antiqua"/>
              </a:rPr>
              <a:t>2</a:t>
            </a:r>
            <a:r>
              <a:rPr lang="en-US" sz="1600" dirty="0">
                <a:latin typeface="Book Antiqua"/>
                <a:cs typeface="Book Antiqua"/>
              </a:rPr>
              <a:t>, </a:t>
            </a:r>
            <a:r>
              <a:rPr lang="en-US" sz="1600" i="1" dirty="0" smtClean="0">
                <a:latin typeface="Book Antiqua"/>
                <a:cs typeface="Book Antiqua"/>
              </a:rPr>
              <a:t>y</a:t>
            </a:r>
            <a:r>
              <a:rPr lang="en-US" sz="1600" dirty="0" smtClean="0">
                <a:latin typeface="Book Antiqua"/>
                <a:cs typeface="Book Antiqua"/>
              </a:rPr>
              <a:t> </a:t>
            </a:r>
            <a:r>
              <a:rPr lang="en-US" sz="1600" dirty="0">
                <a:latin typeface="Book Antiqua"/>
                <a:cs typeface="Book Antiqua"/>
              </a:rPr>
              <a:t>&gt; : </a:t>
            </a:r>
            <a:r>
              <a:rPr lang="en-US" sz="1600" dirty="0" smtClean="0">
                <a:latin typeface="Book Antiqua"/>
                <a:cs typeface="Book Antiqua"/>
              </a:rPr>
              <a:t>0.45 </a:t>
            </a:r>
            <a:r>
              <a:rPr lang="en-US" sz="1600" dirty="0">
                <a:latin typeface="Book Antiqua"/>
                <a:cs typeface="Book Antiqua"/>
              </a:rPr>
              <a:t>| </a:t>
            </a:r>
            <a:r>
              <a:rPr lang="en-US" sz="1600" i="1" dirty="0" smtClean="0">
                <a:latin typeface="Book Antiqua"/>
                <a:cs typeface="Book Antiqua"/>
              </a:rPr>
              <a:t>U</a:t>
            </a:r>
            <a:r>
              <a:rPr lang="en-US" sz="1600" i="1" baseline="-25000" dirty="0" smtClean="0">
                <a:latin typeface="Book Antiqua"/>
                <a:cs typeface="Book Antiqua"/>
              </a:rPr>
              <a:t>2</a:t>
            </a:r>
            <a:endParaRPr lang="en-US" sz="1600" dirty="0" smtClean="0"/>
          </a:p>
          <a:p>
            <a:pPr marL="227013" indent="-227013">
              <a:spcBef>
                <a:spcPts val="1200"/>
              </a:spcBef>
            </a:pPr>
            <a:r>
              <a:rPr lang="en-US" sz="2000" dirty="0" smtClean="0"/>
              <a:t>For </a:t>
            </a:r>
            <a:r>
              <a:rPr lang="en-US" sz="2000" dirty="0"/>
              <a:t>malicious events (e.g. </a:t>
            </a:r>
            <a:r>
              <a:rPr lang="en-US" sz="2000" i="1" dirty="0">
                <a:solidFill>
                  <a:srgbClr val="FF0000"/>
                </a:solidFill>
                <a:cs typeface="Apple Symbols"/>
              </a:rPr>
              <a:t>e</a:t>
            </a:r>
            <a:r>
              <a:rPr lang="en-US" sz="2000" dirty="0"/>
              <a:t>, </a:t>
            </a:r>
            <a:r>
              <a:rPr lang="en-US" sz="2000" i="1" dirty="0">
                <a:solidFill>
                  <a:srgbClr val="FF0000"/>
                </a:solidFill>
                <a:cs typeface="Apple Symbols"/>
              </a:rPr>
              <a:t>f</a:t>
            </a:r>
            <a:r>
              <a:rPr lang="en-US" sz="2000" dirty="0"/>
              <a:t>), due to their rare occurrence, they are not likely to be </a:t>
            </a:r>
            <a:r>
              <a:rPr lang="en-US" sz="2000" dirty="0" smtClean="0"/>
              <a:t>“explained” by </a:t>
            </a:r>
            <a:r>
              <a:rPr lang="en-US" sz="2000" i="1" dirty="0" smtClean="0"/>
              <a:t>any</a:t>
            </a:r>
            <a:r>
              <a:rPr lang="en-US" sz="2000" i="1" dirty="0"/>
              <a:t> </a:t>
            </a:r>
            <a:r>
              <a:rPr lang="en-US" sz="2000" dirty="0" smtClean="0"/>
              <a:t>use cases</a:t>
            </a:r>
            <a:endParaRPr lang="en-US" sz="1600" dirty="0"/>
          </a:p>
          <a:p>
            <a:pPr marL="627063" lvl="1" indent="-227013"/>
            <a:r>
              <a:rPr lang="en-US" sz="1800" dirty="0" smtClean="0"/>
              <a:t>Novel detection algorithm developed based on this intuition to compute anomaly likelihood</a:t>
            </a:r>
            <a:endParaRPr lang="en-US" sz="1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800600" y="1600200"/>
            <a:ext cx="4267200" cy="4879777"/>
            <a:chOff x="5105400" y="1219200"/>
            <a:chExt cx="4267200" cy="4879777"/>
          </a:xfrm>
        </p:grpSpPr>
        <p:sp>
          <p:nvSpPr>
            <p:cNvPr id="14" name="Rectangle 13"/>
            <p:cNvSpPr/>
            <p:nvPr/>
          </p:nvSpPr>
          <p:spPr>
            <a:xfrm>
              <a:off x="6019800" y="2590800"/>
              <a:ext cx="304800" cy="1219200"/>
            </a:xfrm>
            <a:prstGeom prst="rect">
              <a:avLst/>
            </a:prstGeom>
            <a:gradFill rotWithShape="1">
              <a:gsLst>
                <a:gs pos="0">
                  <a:srgbClr val="0F6FC6">
                    <a:tint val="98000"/>
                    <a:shade val="25000"/>
                    <a:satMod val="250000"/>
                  </a:srgbClr>
                </a:gs>
                <a:gs pos="68000">
                  <a:srgbClr val="0F6FC6">
                    <a:tint val="86000"/>
                    <a:satMod val="115000"/>
                  </a:srgbClr>
                </a:gs>
                <a:gs pos="100000">
                  <a:srgbClr val="0F6FC6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U</a:t>
              </a:r>
              <a:r>
                <a:rPr kumimoji="0" lang="en-US" sz="16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2</a:t>
              </a:r>
              <a:endParaRPr kumimoji="0" lang="en-US" sz="14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19800" y="4343400"/>
              <a:ext cx="304800" cy="1447800"/>
            </a:xfrm>
            <a:prstGeom prst="rect">
              <a:avLst/>
            </a:prstGeom>
            <a:gradFill rotWithShape="1">
              <a:gsLst>
                <a:gs pos="0">
                  <a:srgbClr val="0F6FC6">
                    <a:tint val="98000"/>
                    <a:shade val="25000"/>
                    <a:satMod val="250000"/>
                  </a:srgbClr>
                </a:gs>
                <a:gs pos="68000">
                  <a:srgbClr val="0F6FC6">
                    <a:tint val="86000"/>
                    <a:satMod val="115000"/>
                  </a:srgbClr>
                </a:gs>
                <a:gs pos="100000">
                  <a:srgbClr val="0F6FC6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U</a:t>
              </a:r>
              <a:r>
                <a:rPr kumimoji="0" lang="en-US" sz="16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4</a:t>
              </a:r>
              <a:endParaRPr kumimoji="0" lang="en-US" sz="14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019800" y="1295400"/>
              <a:ext cx="304800" cy="1143000"/>
            </a:xfrm>
            <a:prstGeom prst="rect">
              <a:avLst/>
            </a:prstGeom>
            <a:gradFill rotWithShape="1">
              <a:gsLst>
                <a:gs pos="0">
                  <a:srgbClr val="0F6FC6">
                    <a:tint val="98000"/>
                    <a:shade val="25000"/>
                    <a:satMod val="250000"/>
                  </a:srgbClr>
                </a:gs>
                <a:gs pos="68000">
                  <a:srgbClr val="0F6FC6">
                    <a:tint val="86000"/>
                    <a:satMod val="115000"/>
                  </a:srgbClr>
                </a:gs>
                <a:gs pos="100000">
                  <a:srgbClr val="0F6FC6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U</a:t>
              </a:r>
              <a:r>
                <a:rPr kumimoji="0" lang="en-US" sz="16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1</a:t>
              </a:r>
              <a:endParaRPr kumimoji="0" lang="en-US" sz="14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19800" y="5791200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…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6324600" y="2590800"/>
              <a:ext cx="213360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dash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>
            <a:xfrm>
              <a:off x="6324600" y="3810000"/>
              <a:ext cx="213360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dash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>
            <a:xfrm>
              <a:off x="6400800" y="3581400"/>
              <a:ext cx="2286000" cy="0"/>
            </a:xfrm>
            <a:prstGeom prst="line">
              <a:avLst/>
            </a:prstGeom>
            <a:noFill/>
            <a:ln w="9525" cap="flat" cmpd="sng" algn="ctr">
              <a:solidFill>
                <a:srgbClr val="0F6FC6"/>
              </a:solidFill>
              <a:prstDash val="dash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>
            <a:xfrm>
              <a:off x="6400800" y="5029200"/>
              <a:ext cx="2286000" cy="0"/>
            </a:xfrm>
            <a:prstGeom prst="line">
              <a:avLst/>
            </a:prstGeom>
            <a:noFill/>
            <a:ln w="9525" cap="flat" cmpd="sng" algn="ctr">
              <a:solidFill>
                <a:srgbClr val="0F6FC6"/>
              </a:solidFill>
              <a:prstDash val="dash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>
            <a:xfrm>
              <a:off x="6324600" y="4343400"/>
              <a:ext cx="2133600" cy="0"/>
            </a:xfrm>
            <a:prstGeom prst="line">
              <a:avLst/>
            </a:prstGeom>
            <a:noFill/>
            <a:ln w="9525" cap="flat" cmpd="sng" algn="ctr">
              <a:solidFill>
                <a:srgbClr val="A5C249">
                  <a:lumMod val="50000"/>
                </a:srgbClr>
              </a:solidFill>
              <a:prstDash val="dash"/>
            </a:ln>
            <a:effectLst/>
          </p:spPr>
        </p:cxnSp>
        <p:sp>
          <p:nvSpPr>
            <p:cNvPr id="23" name="Rectangle 22"/>
            <p:cNvSpPr/>
            <p:nvPr/>
          </p:nvSpPr>
          <p:spPr>
            <a:xfrm>
              <a:off x="6172200" y="3581400"/>
              <a:ext cx="304800" cy="1447800"/>
            </a:xfrm>
            <a:prstGeom prst="rect">
              <a:avLst/>
            </a:prstGeom>
            <a:gradFill rotWithShape="1">
              <a:gsLst>
                <a:gs pos="0">
                  <a:srgbClr val="0F6FC6">
                    <a:tint val="98000"/>
                    <a:shade val="25000"/>
                    <a:satMod val="250000"/>
                  </a:srgbClr>
                </a:gs>
                <a:gs pos="68000">
                  <a:srgbClr val="0F6FC6">
                    <a:tint val="86000"/>
                    <a:satMod val="115000"/>
                  </a:srgbClr>
                </a:gs>
                <a:gs pos="100000">
                  <a:srgbClr val="0F6FC6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U</a:t>
              </a:r>
              <a:r>
                <a:rPr kumimoji="0" lang="en-US" sz="16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3</a:t>
              </a:r>
              <a:endParaRPr kumimoji="0" lang="en-US" sz="14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6324600" y="5791200"/>
              <a:ext cx="2133600" cy="0"/>
            </a:xfrm>
            <a:prstGeom prst="line">
              <a:avLst/>
            </a:prstGeom>
            <a:noFill/>
            <a:ln w="9525" cap="flat" cmpd="sng" algn="ctr">
              <a:solidFill>
                <a:srgbClr val="A5C249">
                  <a:lumMod val="50000"/>
                </a:srgbClr>
              </a:solidFill>
              <a:prstDash val="dash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>
            <a:xfrm>
              <a:off x="6324600" y="1295400"/>
              <a:ext cx="2133600" cy="0"/>
            </a:xfrm>
            <a:prstGeom prst="line">
              <a:avLst/>
            </a:prstGeom>
            <a:noFill/>
            <a:ln w="9525" cap="flat" cmpd="sng" algn="ctr">
              <a:solidFill>
                <a:srgbClr val="009DD9">
                  <a:lumMod val="75000"/>
                </a:srgbClr>
              </a:solidFill>
              <a:prstDash val="dash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>
            <a:xfrm>
              <a:off x="6324600" y="2438400"/>
              <a:ext cx="2133600" cy="0"/>
            </a:xfrm>
            <a:prstGeom prst="line">
              <a:avLst/>
            </a:prstGeom>
            <a:noFill/>
            <a:ln w="9525" cap="flat" cmpd="sng" algn="ctr">
              <a:solidFill>
                <a:srgbClr val="009DD9">
                  <a:lumMod val="75000"/>
                </a:srgbClr>
              </a:solidFill>
              <a:prstDash val="dash"/>
            </a:ln>
            <a:effectLst/>
          </p:spPr>
        </p:cxnSp>
        <p:sp>
          <p:nvSpPr>
            <p:cNvPr id="27" name="Rectangle 26"/>
            <p:cNvSpPr/>
            <p:nvPr/>
          </p:nvSpPr>
          <p:spPr>
            <a:xfrm>
              <a:off x="7239000" y="3048000"/>
              <a:ext cx="152400" cy="457200"/>
            </a:xfrm>
            <a:prstGeom prst="rect">
              <a:avLst/>
            </a:prstGeom>
            <a:solidFill>
              <a:srgbClr val="00FF00"/>
            </a:soli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r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i="1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y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924800" y="2819400"/>
              <a:ext cx="152400" cy="381000"/>
            </a:xfrm>
            <a:prstGeom prst="rect">
              <a:avLst/>
            </a:prstGeom>
            <a:gradFill rotWithShape="1">
              <a:gsLst>
                <a:gs pos="0">
                  <a:srgbClr val="0F6FC6">
                    <a:tint val="98000"/>
                    <a:shade val="25000"/>
                    <a:satMod val="250000"/>
                  </a:srgbClr>
                </a:gs>
                <a:gs pos="68000">
                  <a:srgbClr val="0F6FC6">
                    <a:tint val="86000"/>
                    <a:satMod val="115000"/>
                  </a:srgbClr>
                </a:gs>
                <a:gs pos="100000">
                  <a:srgbClr val="0F6FC6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620000" y="3657600"/>
              <a:ext cx="152400" cy="762000"/>
            </a:xfrm>
            <a:prstGeom prst="rect">
              <a:avLst/>
            </a:prstGeom>
            <a:gradFill rotWithShape="1">
              <a:gsLst>
                <a:gs pos="0">
                  <a:srgbClr val="0F6FC6">
                    <a:tint val="98000"/>
                    <a:shade val="25000"/>
                    <a:satMod val="250000"/>
                  </a:srgbClr>
                </a:gs>
                <a:gs pos="68000">
                  <a:srgbClr val="0F6FC6">
                    <a:tint val="86000"/>
                    <a:satMod val="115000"/>
                  </a:srgbClr>
                </a:gs>
                <a:gs pos="100000">
                  <a:srgbClr val="0F6FC6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924800" y="3276600"/>
              <a:ext cx="152400" cy="457200"/>
            </a:xfrm>
            <a:prstGeom prst="rect">
              <a:avLst/>
            </a:prstGeom>
            <a:gradFill rotWithShape="1">
              <a:gsLst>
                <a:gs pos="0">
                  <a:srgbClr val="0F6FC6">
                    <a:tint val="98000"/>
                    <a:shade val="25000"/>
                    <a:satMod val="250000"/>
                  </a:srgbClr>
                </a:gs>
                <a:gs pos="68000">
                  <a:srgbClr val="0F6FC6">
                    <a:tint val="86000"/>
                    <a:satMod val="115000"/>
                  </a:srgbClr>
                </a:gs>
                <a:gs pos="100000">
                  <a:srgbClr val="0F6FC6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781800" y="4419600"/>
              <a:ext cx="152400" cy="4572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r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i="1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e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239000" y="4876800"/>
              <a:ext cx="152400" cy="838200"/>
            </a:xfrm>
            <a:prstGeom prst="rect">
              <a:avLst/>
            </a:prstGeom>
            <a:gradFill rotWithShape="1">
              <a:gsLst>
                <a:gs pos="0">
                  <a:srgbClr val="0F6FC6">
                    <a:tint val="98000"/>
                    <a:shade val="25000"/>
                    <a:satMod val="250000"/>
                  </a:srgbClr>
                </a:gs>
                <a:gs pos="68000">
                  <a:srgbClr val="0F6FC6">
                    <a:tint val="86000"/>
                    <a:satMod val="115000"/>
                  </a:srgbClr>
                </a:gs>
                <a:gs pos="100000">
                  <a:srgbClr val="0F6FC6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r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kern="0" dirty="0">
                <a:solidFill>
                  <a:sysClr val="windowText" lastClr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620000" y="2590800"/>
              <a:ext cx="152400" cy="304800"/>
            </a:xfrm>
            <a:prstGeom prst="rect">
              <a:avLst/>
            </a:prstGeom>
            <a:gradFill rotWithShape="1">
              <a:gsLst>
                <a:gs pos="0">
                  <a:srgbClr val="0F6FC6">
                    <a:tint val="98000"/>
                    <a:shade val="25000"/>
                    <a:satMod val="250000"/>
                  </a:srgbClr>
                </a:gs>
                <a:gs pos="68000">
                  <a:srgbClr val="0F6FC6">
                    <a:tint val="86000"/>
                    <a:satMod val="115000"/>
                  </a:srgbClr>
                </a:gs>
                <a:gs pos="100000">
                  <a:srgbClr val="0F6FC6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239000" y="3962400"/>
              <a:ext cx="152400" cy="838200"/>
            </a:xfrm>
            <a:prstGeom prst="rect">
              <a:avLst/>
            </a:prstGeom>
            <a:gradFill rotWithShape="1">
              <a:gsLst>
                <a:gs pos="0">
                  <a:srgbClr val="0F6FC6">
                    <a:tint val="98000"/>
                    <a:shade val="25000"/>
                    <a:satMod val="250000"/>
                  </a:srgbClr>
                </a:gs>
                <a:gs pos="68000">
                  <a:srgbClr val="0F6FC6">
                    <a:tint val="86000"/>
                    <a:satMod val="115000"/>
                  </a:srgbClr>
                </a:gs>
                <a:gs pos="100000">
                  <a:srgbClr val="0F6FC6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r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kern="0" dirty="0">
                <a:solidFill>
                  <a:sysClr val="windowText" lastClr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781800" y="5181600"/>
              <a:ext cx="152400" cy="457200"/>
            </a:xfrm>
            <a:prstGeom prst="rect">
              <a:avLst/>
            </a:prstGeom>
            <a:gradFill rotWithShape="1">
              <a:gsLst>
                <a:gs pos="0">
                  <a:srgbClr val="0F6FC6">
                    <a:tint val="98000"/>
                    <a:shade val="25000"/>
                    <a:satMod val="250000"/>
                  </a:srgbClr>
                </a:gs>
                <a:gs pos="68000">
                  <a:srgbClr val="0F6FC6">
                    <a:tint val="86000"/>
                    <a:satMod val="115000"/>
                  </a:srgbClr>
                </a:gs>
                <a:gs pos="100000">
                  <a:srgbClr val="0F6FC6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620000" y="5105400"/>
              <a:ext cx="152400" cy="457200"/>
            </a:xfrm>
            <a:prstGeom prst="rect">
              <a:avLst/>
            </a:prstGeom>
            <a:gradFill rotWithShape="1">
              <a:gsLst>
                <a:gs pos="0">
                  <a:srgbClr val="0F6FC6">
                    <a:tint val="98000"/>
                    <a:shade val="25000"/>
                    <a:satMod val="250000"/>
                  </a:srgbClr>
                </a:gs>
                <a:gs pos="68000">
                  <a:srgbClr val="0F6FC6">
                    <a:tint val="86000"/>
                    <a:satMod val="115000"/>
                  </a:srgbClr>
                </a:gs>
                <a:gs pos="100000">
                  <a:srgbClr val="0F6FC6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r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kern="0" dirty="0">
                <a:solidFill>
                  <a:sysClr val="windowText" lastClr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924800" y="4191000"/>
              <a:ext cx="152400" cy="457200"/>
            </a:xfrm>
            <a:prstGeom prst="rect">
              <a:avLst/>
            </a:prstGeom>
            <a:gradFill rotWithShape="1">
              <a:gsLst>
                <a:gs pos="0">
                  <a:srgbClr val="0F6FC6">
                    <a:tint val="98000"/>
                    <a:shade val="25000"/>
                    <a:satMod val="250000"/>
                  </a:srgbClr>
                </a:gs>
                <a:gs pos="68000">
                  <a:srgbClr val="0F6FC6">
                    <a:tint val="86000"/>
                    <a:satMod val="115000"/>
                  </a:srgbClr>
                </a:gs>
                <a:gs pos="100000">
                  <a:srgbClr val="0F6FC6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781800" y="1371600"/>
              <a:ext cx="152400" cy="762000"/>
            </a:xfrm>
            <a:prstGeom prst="rect">
              <a:avLst/>
            </a:prstGeom>
            <a:gradFill rotWithShape="1">
              <a:gsLst>
                <a:gs pos="0">
                  <a:srgbClr val="0F6FC6">
                    <a:tint val="98000"/>
                    <a:shade val="25000"/>
                    <a:satMod val="250000"/>
                  </a:srgbClr>
                </a:gs>
                <a:gs pos="68000">
                  <a:srgbClr val="0F6FC6">
                    <a:tint val="86000"/>
                    <a:satMod val="115000"/>
                  </a:srgbClr>
                </a:gs>
                <a:gs pos="100000">
                  <a:srgbClr val="0F6FC6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239000" y="1447800"/>
              <a:ext cx="152400" cy="457200"/>
            </a:xfrm>
            <a:prstGeom prst="rect">
              <a:avLst/>
            </a:prstGeom>
            <a:gradFill rotWithShape="1">
              <a:gsLst>
                <a:gs pos="0">
                  <a:srgbClr val="0F6FC6">
                    <a:tint val="98000"/>
                    <a:shade val="25000"/>
                    <a:satMod val="250000"/>
                  </a:srgbClr>
                </a:gs>
                <a:gs pos="68000">
                  <a:srgbClr val="0F6FC6">
                    <a:tint val="86000"/>
                    <a:satMod val="115000"/>
                  </a:srgbClr>
                </a:gs>
                <a:gs pos="100000">
                  <a:srgbClr val="0F6FC6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239000" y="1981200"/>
              <a:ext cx="152400" cy="304800"/>
            </a:xfrm>
            <a:prstGeom prst="rect">
              <a:avLst/>
            </a:prstGeom>
            <a:gradFill rotWithShape="1">
              <a:gsLst>
                <a:gs pos="0">
                  <a:srgbClr val="0F6FC6">
                    <a:tint val="98000"/>
                    <a:shade val="25000"/>
                    <a:satMod val="250000"/>
                  </a:srgbClr>
                </a:gs>
                <a:gs pos="68000">
                  <a:srgbClr val="0F6FC6">
                    <a:tint val="86000"/>
                    <a:satMod val="115000"/>
                  </a:srgbClr>
                </a:gs>
                <a:gs pos="100000">
                  <a:srgbClr val="0F6FC6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620000" y="1524000"/>
              <a:ext cx="152400" cy="304800"/>
            </a:xfrm>
            <a:prstGeom prst="rect">
              <a:avLst/>
            </a:prstGeom>
            <a:gradFill rotWithShape="1">
              <a:gsLst>
                <a:gs pos="0">
                  <a:srgbClr val="0F6FC6">
                    <a:tint val="98000"/>
                    <a:shade val="25000"/>
                    <a:satMod val="250000"/>
                  </a:srgbClr>
                </a:gs>
                <a:gs pos="68000">
                  <a:srgbClr val="0F6FC6">
                    <a:tint val="86000"/>
                    <a:satMod val="115000"/>
                  </a:srgbClr>
                </a:gs>
                <a:gs pos="100000">
                  <a:srgbClr val="0F6FC6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781800" y="2819400"/>
              <a:ext cx="152400" cy="762000"/>
            </a:xfrm>
            <a:prstGeom prst="rect">
              <a:avLst/>
            </a:prstGeom>
            <a:solidFill>
              <a:srgbClr val="00FF00"/>
            </a:soli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x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924800" y="5257800"/>
              <a:ext cx="152400" cy="152400"/>
            </a:xfrm>
            <a:prstGeom prst="rect">
              <a:avLst/>
            </a:prstGeom>
            <a:gradFill rotWithShape="1">
              <a:gsLst>
                <a:gs pos="0">
                  <a:srgbClr val="0F6FC6">
                    <a:tint val="98000"/>
                    <a:shade val="25000"/>
                    <a:satMod val="250000"/>
                  </a:srgbClr>
                </a:gs>
                <a:gs pos="68000">
                  <a:srgbClr val="0F6FC6">
                    <a:tint val="86000"/>
                    <a:satMod val="115000"/>
                  </a:srgbClr>
                </a:gs>
                <a:gs pos="100000">
                  <a:srgbClr val="0F6FC6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620000" y="4495800"/>
              <a:ext cx="152400" cy="2286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r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i="1" kern="0" dirty="0" smtClean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f</a:t>
              </a:r>
              <a:endParaRPr lang="en-US" sz="1600" i="1" kern="0" dirty="0">
                <a:solidFill>
                  <a:sysClr val="windowText" lastClr="000000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5791200" y="1219200"/>
              <a:ext cx="0" cy="4876800"/>
            </a:xfrm>
            <a:prstGeom prst="straightConnector1">
              <a:avLst/>
            </a:prstGeom>
            <a:noFill/>
            <a:ln w="25400" cap="flat" cmpd="sng" algn="ctr">
              <a:solidFill>
                <a:srgbClr val="0F6FC6"/>
              </a:solidFill>
              <a:prstDash val="solid"/>
              <a:tailEnd type="arrow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</p:cxnSp>
        <p:sp>
          <p:nvSpPr>
            <p:cNvPr id="46" name="TextBox 45"/>
            <p:cNvSpPr txBox="1"/>
            <p:nvPr/>
          </p:nvSpPr>
          <p:spPr>
            <a:xfrm>
              <a:off x="5105400" y="5715000"/>
              <a:ext cx="6368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Time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sp>
          <p:nvSpPr>
            <p:cNvPr id="47" name="Right Brace 46"/>
            <p:cNvSpPr/>
            <p:nvPr/>
          </p:nvSpPr>
          <p:spPr>
            <a:xfrm>
              <a:off x="8542058" y="3581400"/>
              <a:ext cx="304800" cy="1447800"/>
            </a:xfrm>
            <a:prstGeom prst="rightBrace">
              <a:avLst>
                <a:gd name="adj1" fmla="val 37070"/>
                <a:gd name="adj2" fmla="val 50000"/>
              </a:avLst>
            </a:prstGeom>
            <a:noFill/>
            <a:ln w="25400" cap="flat" cmpd="sng" algn="ctr">
              <a:solidFill>
                <a:srgbClr val="0F6FC6"/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48" name="Right Brace 47"/>
            <p:cNvSpPr/>
            <p:nvPr/>
          </p:nvSpPr>
          <p:spPr>
            <a:xfrm>
              <a:off x="8458200" y="2590800"/>
              <a:ext cx="304800" cy="1219200"/>
            </a:xfrm>
            <a:prstGeom prst="rightBrace">
              <a:avLst>
                <a:gd name="adj1" fmla="val 37070"/>
                <a:gd name="adj2" fmla="val 50000"/>
              </a:avLst>
            </a:prstGeom>
            <a:noFill/>
            <a:ln w="254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49" name="Right Brace 48"/>
            <p:cNvSpPr/>
            <p:nvPr/>
          </p:nvSpPr>
          <p:spPr>
            <a:xfrm>
              <a:off x="8458200" y="4343400"/>
              <a:ext cx="304800" cy="1447800"/>
            </a:xfrm>
            <a:prstGeom prst="rightBrace">
              <a:avLst>
                <a:gd name="adj1" fmla="val 37070"/>
                <a:gd name="adj2" fmla="val 50000"/>
              </a:avLst>
            </a:prstGeom>
            <a:noFill/>
            <a:ln w="25400" cap="flat" cmpd="sng" algn="ctr">
              <a:solidFill>
                <a:srgbClr val="A5C249">
                  <a:lumMod val="50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50" name="Right Brace 49"/>
            <p:cNvSpPr/>
            <p:nvPr/>
          </p:nvSpPr>
          <p:spPr>
            <a:xfrm>
              <a:off x="8458200" y="1295400"/>
              <a:ext cx="304800" cy="1143000"/>
            </a:xfrm>
            <a:prstGeom prst="rightBrace">
              <a:avLst>
                <a:gd name="adj1" fmla="val 37070"/>
                <a:gd name="adj2" fmla="val 50000"/>
              </a:avLst>
            </a:prstGeom>
            <a:noFill/>
            <a:ln w="25400" cap="flat" cmpd="sng" algn="ctr">
              <a:solidFill>
                <a:srgbClr val="009DD9">
                  <a:lumMod val="75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8770658" y="1676400"/>
              <a:ext cx="5257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U</a:t>
              </a:r>
              <a:r>
                <a: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1</a:t>
              </a:r>
              <a:r>
                <a:rPr kumimoji="0" lang="en-US" sz="2000" b="1" i="0" u="none" strike="noStrike" kern="0" cap="none" spc="0" normalizeH="0" baseline="30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+</a:t>
              </a:r>
              <a:endParaRPr kumimoji="0" lang="en-US" sz="1600" b="1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763000" y="2983468"/>
              <a:ext cx="5257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U</a:t>
              </a:r>
              <a:r>
                <a: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2</a:t>
              </a:r>
              <a:r>
                <a:rPr kumimoji="0" lang="en-US" sz="2000" b="1" i="0" u="none" strike="noStrike" kern="0" cap="none" spc="0" normalizeH="0" baseline="30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+</a:t>
              </a:r>
              <a:endParaRPr kumimoji="0" lang="en-US" sz="1600" b="1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8846858" y="4114800"/>
              <a:ext cx="5257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U</a:t>
              </a:r>
              <a:r>
                <a: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3</a:t>
              </a:r>
              <a:r>
                <a:rPr kumimoji="0" lang="en-US" sz="2000" b="1" i="0" u="none" strike="noStrike" kern="0" cap="none" spc="0" normalizeH="0" baseline="30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+</a:t>
              </a:r>
              <a:endParaRPr kumimoji="0" lang="en-US" sz="1600" b="1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8763000" y="4876800"/>
              <a:ext cx="5257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U</a:t>
              </a:r>
              <a:r>
                <a: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4</a:t>
              </a:r>
              <a:r>
                <a:rPr kumimoji="0" lang="en-US" sz="2000" b="1" i="0" u="none" strike="noStrike" kern="0" cap="none" spc="0" normalizeH="0" baseline="30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+</a:t>
              </a:r>
              <a:endParaRPr kumimoji="0" lang="en-US" sz="1600" b="1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6496075" y="1219200"/>
            <a:ext cx="1123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cs typeface="Times New Roman"/>
              </a:rPr>
              <a:t>Event Log</a:t>
            </a: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graphicFrame>
        <p:nvGraphicFramePr>
          <p:cNvPr id="5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4567806"/>
              </p:ext>
            </p:extLst>
          </p:nvPr>
        </p:nvGraphicFramePr>
        <p:xfrm>
          <a:off x="6172200" y="76200"/>
          <a:ext cx="28956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C06FC0-DD74-4FB3-84ED-BE0B53D97167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90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ARMOUR </a:t>
            </a:r>
            <a:r>
              <a:rPr lang="en-US" dirty="0" smtClean="0"/>
              <a:t>Framework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971800" y="5032176"/>
            <a:ext cx="2816608" cy="1063823"/>
          </a:xfrm>
          <a:prstGeom prst="rect">
            <a:avLst/>
          </a:prstGeom>
          <a:gradFill rotWithShape="1">
            <a:gsLst>
              <a:gs pos="0">
                <a:sysClr val="window" lastClr="FFFFFF">
                  <a:hueOff val="0"/>
                  <a:satOff val="0"/>
                  <a:lumOff val="0"/>
                  <a:alphaOff val="0"/>
                  <a:tint val="70000"/>
                  <a:satMod val="130000"/>
                </a:sysClr>
              </a:gs>
              <a:gs pos="43000">
                <a:sysClr val="window" lastClr="FFFFFF">
                  <a:hueOff val="0"/>
                  <a:satOff val="0"/>
                  <a:lumOff val="0"/>
                  <a:alphaOff val="0"/>
                  <a:tint val="44000"/>
                  <a:satMod val="165000"/>
                </a:sysClr>
              </a:gs>
              <a:gs pos="93000">
                <a:sysClr val="window" lastClr="FFFFFF">
                  <a:hueOff val="0"/>
                  <a:satOff val="0"/>
                  <a:lumOff val="0"/>
                  <a:alphaOff val="0"/>
                  <a:tint val="15000"/>
                  <a:satMod val="165000"/>
                </a:sysClr>
              </a:gs>
              <a:gs pos="100000">
                <a:sysClr val="window" lastClr="FFFFFF">
                  <a:hueOff val="0"/>
                  <a:satOff val="0"/>
                  <a:lumOff val="0"/>
                  <a:alphaOff val="0"/>
                  <a:tint val="5000"/>
                  <a:satMod val="250000"/>
                </a:sysClr>
              </a:gs>
            </a:gsLst>
            <a:path path="circle">
              <a:fillToRect l="50000" t="130000" r="50000" b="-30000"/>
            </a:path>
          </a:gradFill>
          <a:ln>
            <a:noFill/>
          </a:ln>
          <a:effectLst>
            <a:outerShdw blurRad="57150" dist="38100" dir="5400000" algn="ctr" rotWithShape="0">
              <a:sysClr val="window" lastClr="FFFFFF">
                <a:hueOff val="0"/>
                <a:satOff val="0"/>
                <a:lumOff val="0"/>
                <a:alphaOff val="0"/>
                <a:shade val="9000"/>
                <a:satMod val="105000"/>
                <a:alpha val="48000"/>
              </a:sys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lIns="0" tIns="0" rIns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Target System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cxnSp>
        <p:nvCxnSpPr>
          <p:cNvPr id="9" name="Elbow Connector 8"/>
          <p:cNvCxnSpPr>
            <a:endCxn id="8" idx="1"/>
          </p:cNvCxnSpPr>
          <p:nvPr/>
        </p:nvCxnSpPr>
        <p:spPr>
          <a:xfrm flipV="1">
            <a:off x="2438400" y="5564088"/>
            <a:ext cx="533400" cy="347728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F6FC6">
                <a:shade val="50000"/>
                <a:satMod val="103000"/>
              </a:srgbClr>
            </a:solidFill>
            <a:prstDash val="dot"/>
            <a:headEnd type="none" w="med" len="med"/>
            <a:tailEnd type="triangle" w="med" len="med"/>
          </a:ln>
          <a:effectLst/>
        </p:spPr>
      </p:cxnSp>
      <p:pic>
        <p:nvPicPr>
          <p:cNvPr id="10" name="Picture 9" descr="osa_users_blue_gre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4886456"/>
            <a:ext cx="685800" cy="685800"/>
          </a:xfrm>
          <a:prstGeom prst="rect">
            <a:avLst/>
          </a:prstGeom>
        </p:spPr>
      </p:pic>
      <p:pic>
        <p:nvPicPr>
          <p:cNvPr id="11" name="Picture 10" descr="osa_user_black_ha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572255"/>
            <a:ext cx="685800" cy="6791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98091" y="5032177"/>
            <a:ext cx="593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Users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0208" y="5791200"/>
            <a:ext cx="7647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Intruder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pic>
        <p:nvPicPr>
          <p:cNvPr id="14" name="Picture 13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1" t="76228" r="40046" b="2737"/>
          <a:stretch/>
        </p:blipFill>
        <p:spPr bwMode="auto">
          <a:xfrm>
            <a:off x="3505200" y="5334000"/>
            <a:ext cx="1752600" cy="609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Elbow Connector 23"/>
          <p:cNvCxnSpPr>
            <a:stCxn id="10" idx="3"/>
            <a:endCxn id="8" idx="1"/>
          </p:cNvCxnSpPr>
          <p:nvPr/>
        </p:nvCxnSpPr>
        <p:spPr>
          <a:xfrm>
            <a:off x="2438401" y="5229356"/>
            <a:ext cx="533399" cy="334732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F6FC6">
                <a:shade val="50000"/>
                <a:satMod val="103000"/>
              </a:srgbClr>
            </a:solidFill>
            <a:prstDash val="solid"/>
            <a:headEnd type="none" w="med" len="med"/>
            <a:tailEnd type="triangle" w="lg" len="lg"/>
          </a:ln>
          <a:effectLst/>
        </p:spPr>
      </p:cxnSp>
      <p:pic>
        <p:nvPicPr>
          <p:cNvPr id="35" name="Picture 34" descr="osa_user_blue_sysadmi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184578"/>
            <a:ext cx="685800" cy="6858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879515" y="5791200"/>
            <a:ext cx="969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SysAdmin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cxnSp>
        <p:nvCxnSpPr>
          <p:cNvPr id="37" name="Straight Arrow Connector 36"/>
          <p:cNvCxnSpPr>
            <a:endCxn id="8" idx="3"/>
          </p:cNvCxnSpPr>
          <p:nvPr/>
        </p:nvCxnSpPr>
        <p:spPr>
          <a:xfrm flipH="1" flipV="1">
            <a:off x="5788408" y="5564088"/>
            <a:ext cx="1145792" cy="1491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ash"/>
            <a:headEnd type="none" w="med" len="med"/>
            <a:tailEnd type="triangle" w="lg" len="lg"/>
          </a:ln>
          <a:effectLst/>
        </p:spPr>
      </p:cxnSp>
      <p:grpSp>
        <p:nvGrpSpPr>
          <p:cNvPr id="5" name="Group 4"/>
          <p:cNvGrpSpPr/>
          <p:nvPr/>
        </p:nvGrpSpPr>
        <p:grpSpPr>
          <a:xfrm>
            <a:off x="609600" y="4465767"/>
            <a:ext cx="7543800" cy="523220"/>
            <a:chOff x="609600" y="4615190"/>
            <a:chExt cx="7543800" cy="523220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609600" y="4876800"/>
              <a:ext cx="7467600" cy="0"/>
            </a:xfrm>
            <a:prstGeom prst="line">
              <a:avLst/>
            </a:prstGeom>
            <a:noFill/>
            <a:ln w="19050" cap="flat" cmpd="sng" algn="ctr">
              <a:solidFill>
                <a:srgbClr val="009DD9">
                  <a:shade val="50000"/>
                  <a:satMod val="103000"/>
                </a:srgbClr>
              </a:solidFill>
              <a:prstDash val="sysDash"/>
            </a:ln>
            <a:effectLst/>
          </p:spPr>
        </p:cxnSp>
        <p:sp>
          <p:nvSpPr>
            <p:cNvPr id="69" name="TextBox 68"/>
            <p:cNvSpPr txBox="1"/>
            <p:nvPr/>
          </p:nvSpPr>
          <p:spPr>
            <a:xfrm>
              <a:off x="6324600" y="4615190"/>
              <a:ext cx="18288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Architecture Layer</a:t>
              </a:r>
              <a:endPara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731000" y="4876800"/>
              <a:ext cx="1422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System Layer</a:t>
              </a:r>
              <a:endPara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09600" y="1676400"/>
            <a:ext cx="8382000" cy="3701656"/>
            <a:chOff x="609600" y="1825823"/>
            <a:chExt cx="8382000" cy="3701656"/>
          </a:xfrm>
        </p:grpSpPr>
        <p:sp>
          <p:nvSpPr>
            <p:cNvPr id="6" name="Rounded Rectangle 5"/>
            <p:cNvSpPr/>
            <p:nvPr/>
          </p:nvSpPr>
          <p:spPr>
            <a:xfrm>
              <a:off x="3581400" y="1828800"/>
              <a:ext cx="4114800" cy="2740223"/>
            </a:xfrm>
            <a:prstGeom prst="roundRect">
              <a:avLst>
                <a:gd name="adj" fmla="val 4370"/>
              </a:avLst>
            </a:prstGeom>
            <a:solidFill>
              <a:srgbClr val="DBF5F9">
                <a:lumMod val="90000"/>
              </a:srgbClr>
            </a:solidFill>
            <a:ln w="9525" cap="flat" cmpd="sng" algn="ctr">
              <a:noFill/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09600" y="1828800"/>
              <a:ext cx="2743200" cy="2743200"/>
            </a:xfrm>
            <a:prstGeom prst="roundRect">
              <a:avLst>
                <a:gd name="adj" fmla="val 4002"/>
              </a:avLst>
            </a:prstGeom>
            <a:solidFill>
              <a:srgbClr val="7CCA62">
                <a:lumMod val="40000"/>
                <a:lumOff val="60000"/>
              </a:srgbClr>
            </a:solidFill>
            <a:ln w="9525" cap="flat" cmpd="sng" algn="ctr">
              <a:noFill/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" lastClr="FFFFFF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21" name="Straight Arrow Connector 20"/>
            <p:cNvCxnSpPr>
              <a:stCxn id="26" idx="3"/>
              <a:endCxn id="46" idx="3"/>
            </p:cNvCxnSpPr>
            <p:nvPr/>
          </p:nvCxnSpPr>
          <p:spPr>
            <a:xfrm flipV="1">
              <a:off x="3467100" y="4267199"/>
              <a:ext cx="0" cy="762001"/>
            </a:xfrm>
            <a:prstGeom prst="straightConnector1">
              <a:avLst/>
            </a:prstGeom>
            <a:noFill/>
            <a:ln w="1905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sp>
          <p:nvSpPr>
            <p:cNvPr id="26" name="Delay 25"/>
            <p:cNvSpPr/>
            <p:nvPr/>
          </p:nvSpPr>
          <p:spPr>
            <a:xfrm rot="16200000">
              <a:off x="3390900" y="4991100"/>
              <a:ext cx="152400" cy="228600"/>
            </a:xfrm>
            <a:prstGeom prst="flowChartDelay">
              <a:avLst/>
            </a:prstGeom>
            <a:gradFill rotWithShape="1">
              <a:gsLst>
                <a:gs pos="0">
                  <a:sysClr val="window" lastClr="FFFFFF">
                    <a:hueOff val="0"/>
                    <a:satOff val="0"/>
                    <a:lumOff val="0"/>
                    <a:alphaOff val="0"/>
                    <a:tint val="70000"/>
                    <a:satMod val="130000"/>
                  </a:sysClr>
                </a:gs>
                <a:gs pos="43000">
                  <a:sysClr val="window" lastClr="FFFFFF">
                    <a:hueOff val="0"/>
                    <a:satOff val="0"/>
                    <a:lumOff val="0"/>
                    <a:alphaOff val="0"/>
                    <a:tint val="44000"/>
                    <a:satMod val="165000"/>
                  </a:sysClr>
                </a:gs>
                <a:gs pos="93000">
                  <a:sysClr val="window" lastClr="FFFFFF">
                    <a:hueOff val="0"/>
                    <a:satOff val="0"/>
                    <a:lumOff val="0"/>
                    <a:alphaOff val="0"/>
                    <a:tint val="15000"/>
                    <a:satMod val="165000"/>
                  </a:sysClr>
                </a:gs>
                <a:gs pos="100000">
                  <a:sysClr val="window" lastClr="FFFFFF">
                    <a:hueOff val="0"/>
                    <a:satOff val="0"/>
                    <a:lumOff val="0"/>
                    <a:alphaOff val="0"/>
                    <a:tint val="5000"/>
                    <a:satMod val="250000"/>
                  </a:sysClr>
                </a:gs>
              </a:gsLst>
              <a:path path="circle">
                <a:fillToRect l="50000" t="130000" r="50000" b="-30000"/>
              </a:path>
            </a:gradFill>
            <a:ln>
              <a:solidFill>
                <a:sysClr val="windowText" lastClr="000000"/>
              </a:solidFill>
            </a:ln>
            <a:effectLst>
              <a:outerShdw blurRad="57150" dist="38100" dir="5400000" algn="ctr" rotWithShape="0">
                <a:sysClr val="window" lastClr="FFFFFF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ys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0" tIns="0" rIns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581400" y="4873823"/>
              <a:ext cx="7432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Sensors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405814" y="4873823"/>
              <a:ext cx="8425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Effectors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58318" y="1825823"/>
              <a:ext cx="15610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Mining the Model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86200" y="1825823"/>
              <a:ext cx="3657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Applying the Model (Detection &amp; Mitigation)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cxnSp>
          <p:nvCxnSpPr>
            <p:cNvPr id="40" name="Elbow Connector 39"/>
            <p:cNvCxnSpPr>
              <a:stCxn id="35" idx="1"/>
            </p:cNvCxnSpPr>
            <p:nvPr/>
          </p:nvCxnSpPr>
          <p:spPr>
            <a:xfrm rot="10800000">
              <a:off x="6248400" y="4117778"/>
              <a:ext cx="685800" cy="1409701"/>
            </a:xfrm>
            <a:prstGeom prst="bentConnector2">
              <a:avLst/>
            </a:prstGeom>
            <a:noFill/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ysDash"/>
              <a:headEnd type="none" w="med" len="med"/>
              <a:tailEnd type="triangle" w="lg" len="lg"/>
            </a:ln>
            <a:effectLst/>
          </p:spPr>
        </p:cxnSp>
        <p:cxnSp>
          <p:nvCxnSpPr>
            <p:cNvPr id="45" name="Elbow Connector 44"/>
            <p:cNvCxnSpPr>
              <a:stCxn id="42" idx="1"/>
              <a:endCxn id="100" idx="3"/>
            </p:cNvCxnSpPr>
            <p:nvPr/>
          </p:nvCxnSpPr>
          <p:spPr>
            <a:xfrm rot="10800000" flipV="1">
              <a:off x="5295900" y="4035622"/>
              <a:ext cx="190500" cy="990601"/>
            </a:xfrm>
            <a:prstGeom prst="bentConnector2">
              <a:avLst/>
            </a:prstGeom>
            <a:noFill/>
            <a:ln w="1905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sp>
          <p:nvSpPr>
            <p:cNvPr id="49" name="Data 48"/>
            <p:cNvSpPr/>
            <p:nvPr/>
          </p:nvSpPr>
          <p:spPr>
            <a:xfrm>
              <a:off x="914400" y="4419600"/>
              <a:ext cx="1676400" cy="381000"/>
            </a:xfrm>
            <a:prstGeom prst="flowChartInputOutpu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ysClr val="windowText" lastClr="000000"/>
              </a:solidFill>
            </a:ln>
            <a:effectLst>
              <a:outerShdw blurRad="57150" dist="38100" dir="5400000" algn="ctr" rotWithShape="0">
                <a:sysClr val="window" lastClr="FFFFFF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ys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0" tIns="0" rIns="0" anchor="t" anchorCtr="0"/>
            <a:lstStyle/>
            <a:p>
              <a:pPr algn="ctr" fontAlgn="auto">
                <a:lnSpc>
                  <a:spcPts val="152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kern="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/>
                  <a:cs typeface="Times New Roman"/>
                </a:rPr>
                <a:t>Use Case Identification</a:t>
              </a: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V="1">
              <a:off x="1752600" y="4114800"/>
              <a:ext cx="0" cy="304800"/>
            </a:xfrm>
            <a:prstGeom prst="straightConnector1">
              <a:avLst/>
            </a:prstGeom>
            <a:noFill/>
            <a:ln w="1905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sp>
          <p:nvSpPr>
            <p:cNvPr id="100" name="Delay 99"/>
            <p:cNvSpPr/>
            <p:nvPr/>
          </p:nvSpPr>
          <p:spPr>
            <a:xfrm rot="16200000">
              <a:off x="5219700" y="4988124"/>
              <a:ext cx="152400" cy="228600"/>
            </a:xfrm>
            <a:prstGeom prst="flowChartDelay">
              <a:avLst/>
            </a:prstGeom>
            <a:gradFill rotWithShape="1">
              <a:gsLst>
                <a:gs pos="0">
                  <a:sysClr val="window" lastClr="FFFFFF">
                    <a:hueOff val="0"/>
                    <a:satOff val="0"/>
                    <a:lumOff val="0"/>
                    <a:alphaOff val="0"/>
                    <a:tint val="70000"/>
                    <a:satMod val="130000"/>
                  </a:sysClr>
                </a:gs>
                <a:gs pos="43000">
                  <a:sysClr val="window" lastClr="FFFFFF">
                    <a:hueOff val="0"/>
                    <a:satOff val="0"/>
                    <a:lumOff val="0"/>
                    <a:alphaOff val="0"/>
                    <a:tint val="44000"/>
                    <a:satMod val="165000"/>
                  </a:sysClr>
                </a:gs>
                <a:gs pos="93000">
                  <a:sysClr val="window" lastClr="FFFFFF">
                    <a:hueOff val="0"/>
                    <a:satOff val="0"/>
                    <a:lumOff val="0"/>
                    <a:alphaOff val="0"/>
                    <a:tint val="15000"/>
                    <a:satMod val="165000"/>
                  </a:sysClr>
                </a:gs>
                <a:gs pos="100000">
                  <a:sysClr val="window" lastClr="FFFFFF">
                    <a:hueOff val="0"/>
                    <a:satOff val="0"/>
                    <a:lumOff val="0"/>
                    <a:alphaOff val="0"/>
                    <a:tint val="5000"/>
                    <a:satMod val="250000"/>
                  </a:sysClr>
                </a:gs>
              </a:gsLst>
              <a:path path="circle">
                <a:fillToRect l="50000" t="130000" r="50000" b="-30000"/>
              </a:path>
            </a:gradFill>
            <a:ln>
              <a:solidFill>
                <a:sysClr val="windowText" lastClr="000000"/>
              </a:solidFill>
            </a:ln>
            <a:effectLst>
              <a:outerShdw blurRad="57150" dist="38100" dir="5400000" algn="ctr" rotWithShape="0">
                <a:sysClr val="window" lastClr="FFFFFF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ys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0" tIns="0" rIns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819400" y="2771001"/>
              <a:ext cx="1295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  <a:cs typeface="Times New Roman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kern="0" dirty="0" smtClean="0">
                  <a:solidFill>
                    <a:sysClr val="windowText" lastClr="000000">
                      <a:lumMod val="50000"/>
                      <a:lumOff val="50000"/>
                    </a:sysClr>
                  </a:solidFill>
                </a:rPr>
                <a:t>Behavior 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Model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sp>
          <p:nvSpPr>
            <p:cNvPr id="78" name="Right Brace 77"/>
            <p:cNvSpPr/>
            <p:nvPr/>
          </p:nvSpPr>
          <p:spPr bwMode="auto">
            <a:xfrm>
              <a:off x="7772400" y="1828800"/>
              <a:ext cx="381000" cy="2743200"/>
            </a:xfrm>
            <a:prstGeom prst="rightBrace">
              <a:avLst>
                <a:gd name="adj1" fmla="val 51622"/>
                <a:gd name="adj2" fmla="val 50000"/>
              </a:avLst>
            </a:prstGeom>
            <a:noFill/>
            <a:ln w="19050" cap="flat" cmpd="sng" algn="ctr">
              <a:solidFill>
                <a:schemeClr val="bg1">
                  <a:lumMod val="50000"/>
                  <a:lumOff val="50000"/>
                </a:scheme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8153400" y="2971800"/>
              <a:ext cx="838200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MAPE-K</a:t>
              </a:r>
            </a:p>
            <a:p>
              <a:pPr marL="0" marR="0" lvl="0" indent="0" algn="ctr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i="1" kern="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Times New Roman"/>
                  <a:cs typeface="Times New Roman"/>
                </a:rPr>
                <a:t>Loop</a:t>
              </a:r>
              <a:endPara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sp>
          <p:nvSpPr>
            <p:cNvPr id="72" name="Circular Arrow 71"/>
            <p:cNvSpPr/>
            <p:nvPr/>
          </p:nvSpPr>
          <p:spPr bwMode="auto">
            <a:xfrm>
              <a:off x="1676400" y="2514600"/>
              <a:ext cx="1447800" cy="144780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208272"/>
                <a:gd name="adj5" fmla="val 15661"/>
              </a:avLst>
            </a:prstGeom>
            <a:noFill/>
            <a:ln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5" name="Circular Arrow 74"/>
            <p:cNvSpPr/>
            <p:nvPr/>
          </p:nvSpPr>
          <p:spPr bwMode="auto">
            <a:xfrm>
              <a:off x="4038600" y="2514600"/>
              <a:ext cx="1447800" cy="144780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208272"/>
                <a:gd name="adj5" fmla="val 15661"/>
              </a:avLst>
            </a:prstGeom>
            <a:noFill/>
            <a:ln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5" name="Can 14"/>
            <p:cNvSpPr/>
            <p:nvPr/>
          </p:nvSpPr>
          <p:spPr>
            <a:xfrm>
              <a:off x="2971800" y="2209800"/>
              <a:ext cx="990600" cy="606623"/>
            </a:xfrm>
            <a:prstGeom prst="can">
              <a:avLst/>
            </a:prstGeom>
            <a:gradFill rotWithShape="1">
              <a:gsLst>
                <a:gs pos="0">
                  <a:sysClr val="window" lastClr="FFFFFF">
                    <a:hueOff val="0"/>
                    <a:satOff val="0"/>
                    <a:lumOff val="0"/>
                    <a:alphaOff val="0"/>
                    <a:tint val="70000"/>
                    <a:satMod val="130000"/>
                  </a:sysClr>
                </a:gs>
                <a:gs pos="43000">
                  <a:sysClr val="window" lastClr="FFFFFF">
                    <a:hueOff val="0"/>
                    <a:satOff val="0"/>
                    <a:lumOff val="0"/>
                    <a:alphaOff val="0"/>
                    <a:tint val="44000"/>
                    <a:satMod val="165000"/>
                  </a:sysClr>
                </a:gs>
                <a:gs pos="93000">
                  <a:sysClr val="window" lastClr="FFFFFF">
                    <a:hueOff val="0"/>
                    <a:satOff val="0"/>
                    <a:lumOff val="0"/>
                    <a:alphaOff val="0"/>
                    <a:tint val="15000"/>
                    <a:satMod val="165000"/>
                  </a:sysClr>
                </a:gs>
                <a:gs pos="100000">
                  <a:sysClr val="window" lastClr="FFFFFF">
                    <a:hueOff val="0"/>
                    <a:satOff val="0"/>
                    <a:lumOff val="0"/>
                    <a:alphaOff val="0"/>
                    <a:tint val="5000"/>
                    <a:satMod val="250000"/>
                  </a:sysClr>
                </a:gs>
              </a:gsLst>
              <a:path path="circle">
                <a:fillToRect l="50000" t="130000" r="50000" b="-30000"/>
              </a:path>
            </a:gradFill>
            <a:ln>
              <a:solidFill>
                <a:sysClr val="windowText" lastClr="000000"/>
              </a:solidFill>
            </a:ln>
            <a:effectLst>
              <a:outerShdw blurRad="57150" dist="38100" dir="5400000" algn="ctr" rotWithShape="0">
                <a:sysClr val="window" lastClr="FFFFFF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ys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0" tIns="0" rIns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Pattern Registry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914400" y="3048000"/>
              <a:ext cx="1676400" cy="381000"/>
            </a:xfrm>
            <a:prstGeom prst="roundRect">
              <a:avLst/>
            </a:prstGeom>
            <a:gradFill rotWithShape="1">
              <a:gsLst>
                <a:gs pos="0">
                  <a:sysClr val="window" lastClr="FFFFFF">
                    <a:hueOff val="0"/>
                    <a:satOff val="0"/>
                    <a:lumOff val="0"/>
                    <a:alphaOff val="0"/>
                    <a:tint val="70000"/>
                    <a:satMod val="130000"/>
                  </a:sysClr>
                </a:gs>
                <a:gs pos="43000">
                  <a:sysClr val="window" lastClr="FFFFFF">
                    <a:hueOff val="0"/>
                    <a:satOff val="0"/>
                    <a:lumOff val="0"/>
                    <a:alphaOff val="0"/>
                    <a:tint val="44000"/>
                    <a:satMod val="165000"/>
                  </a:sysClr>
                </a:gs>
                <a:gs pos="93000">
                  <a:sysClr val="window" lastClr="FFFFFF">
                    <a:hueOff val="0"/>
                    <a:satOff val="0"/>
                    <a:lumOff val="0"/>
                    <a:alphaOff val="0"/>
                    <a:tint val="15000"/>
                    <a:satMod val="165000"/>
                  </a:sysClr>
                </a:gs>
                <a:gs pos="100000">
                  <a:sysClr val="window" lastClr="FFFFFF">
                    <a:hueOff val="0"/>
                    <a:satOff val="0"/>
                    <a:lumOff val="0"/>
                    <a:alphaOff val="0"/>
                    <a:tint val="5000"/>
                    <a:satMod val="250000"/>
                  </a:sysClr>
                </a:gs>
              </a:gsLst>
              <a:path path="circle">
                <a:fillToRect l="50000" t="130000" r="50000" b="-30000"/>
              </a:path>
            </a:gradFill>
            <a:ln>
              <a:solidFill>
                <a:sysClr val="windowText" lastClr="000000"/>
              </a:solidFill>
            </a:ln>
            <a:effectLst>
              <a:outerShdw blurRad="57150" dist="38100" dir="5400000" algn="ctr" rotWithShape="0">
                <a:sysClr val="window" lastClr="FFFFFF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ys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0" tIns="0" rIns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Model Mining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838200" y="3733800"/>
              <a:ext cx="1828800" cy="381000"/>
            </a:xfrm>
            <a:prstGeom prst="roundRect">
              <a:avLst/>
            </a:prstGeom>
            <a:gradFill rotWithShape="1">
              <a:gsLst>
                <a:gs pos="0">
                  <a:sysClr val="window" lastClr="FFFFFF">
                    <a:hueOff val="0"/>
                    <a:satOff val="0"/>
                    <a:lumOff val="0"/>
                    <a:alphaOff val="0"/>
                    <a:tint val="70000"/>
                    <a:satMod val="130000"/>
                  </a:sysClr>
                </a:gs>
                <a:gs pos="43000">
                  <a:sysClr val="window" lastClr="FFFFFF">
                    <a:hueOff val="0"/>
                    <a:satOff val="0"/>
                    <a:lumOff val="0"/>
                    <a:alphaOff val="0"/>
                    <a:tint val="44000"/>
                    <a:satMod val="165000"/>
                  </a:sysClr>
                </a:gs>
                <a:gs pos="93000">
                  <a:sysClr val="window" lastClr="FFFFFF">
                    <a:hueOff val="0"/>
                    <a:satOff val="0"/>
                    <a:lumOff val="0"/>
                    <a:alphaOff val="0"/>
                    <a:tint val="15000"/>
                    <a:satMod val="165000"/>
                  </a:sysClr>
                </a:gs>
                <a:gs pos="100000">
                  <a:sysClr val="window" lastClr="FFFFFF">
                    <a:hueOff val="0"/>
                    <a:satOff val="0"/>
                    <a:lumOff val="0"/>
                    <a:alphaOff val="0"/>
                    <a:tint val="5000"/>
                    <a:satMod val="250000"/>
                  </a:sysClr>
                </a:gs>
              </a:gsLst>
              <a:path path="circle">
                <a:fillToRect l="50000" t="130000" r="50000" b="-30000"/>
              </a:path>
            </a:gradFill>
            <a:ln>
              <a:solidFill>
                <a:sysClr val="windowText" lastClr="000000"/>
              </a:solidFill>
            </a:ln>
            <a:effectLst>
              <a:outerShdw blurRad="57150" dist="38100" dir="5400000" algn="ctr" rotWithShape="0">
                <a:sysClr val="window" lastClr="FFFFFF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ys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0" tIns="0" rIns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Event Pre-Processing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914400" y="2362200"/>
              <a:ext cx="1676400" cy="381000"/>
            </a:xfrm>
            <a:prstGeom prst="roundRect">
              <a:avLst/>
            </a:prstGeom>
            <a:gradFill rotWithShape="1">
              <a:gsLst>
                <a:gs pos="0">
                  <a:sysClr val="window" lastClr="FFFFFF">
                    <a:hueOff val="0"/>
                    <a:satOff val="0"/>
                    <a:lumOff val="0"/>
                    <a:alphaOff val="0"/>
                    <a:tint val="70000"/>
                    <a:satMod val="130000"/>
                  </a:sysClr>
                </a:gs>
                <a:gs pos="43000">
                  <a:sysClr val="window" lastClr="FFFFFF">
                    <a:hueOff val="0"/>
                    <a:satOff val="0"/>
                    <a:lumOff val="0"/>
                    <a:alphaOff val="0"/>
                    <a:tint val="44000"/>
                    <a:satMod val="165000"/>
                  </a:sysClr>
                </a:gs>
                <a:gs pos="93000">
                  <a:sysClr val="window" lastClr="FFFFFF">
                    <a:hueOff val="0"/>
                    <a:satOff val="0"/>
                    <a:lumOff val="0"/>
                    <a:alphaOff val="0"/>
                    <a:tint val="15000"/>
                    <a:satMod val="165000"/>
                  </a:sysClr>
                </a:gs>
                <a:gs pos="100000">
                  <a:sysClr val="window" lastClr="FFFFFF">
                    <a:hueOff val="0"/>
                    <a:satOff val="0"/>
                    <a:lumOff val="0"/>
                    <a:alphaOff val="0"/>
                    <a:tint val="5000"/>
                    <a:satMod val="250000"/>
                  </a:sysClr>
                </a:gs>
              </a:gsLst>
              <a:path path="circle">
                <a:fillToRect l="50000" t="130000" r="50000" b="-30000"/>
              </a:path>
            </a:gradFill>
            <a:ln>
              <a:solidFill>
                <a:sysClr val="windowText" lastClr="000000"/>
              </a:solidFill>
            </a:ln>
            <a:effectLst>
              <a:outerShdw blurRad="57150" dist="38100" dir="5400000" algn="ctr" rotWithShape="0">
                <a:sysClr val="window" lastClr="FFFFFF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ys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0" tIns="0" rIns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Model Pruning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cxnSp>
          <p:nvCxnSpPr>
            <p:cNvPr id="19" name="Straight Arrow Connector 18"/>
            <p:cNvCxnSpPr>
              <a:stCxn id="17" idx="0"/>
              <a:endCxn id="16" idx="2"/>
            </p:cNvCxnSpPr>
            <p:nvPr/>
          </p:nvCxnSpPr>
          <p:spPr>
            <a:xfrm flipV="1">
              <a:off x="1752600" y="3429000"/>
              <a:ext cx="0" cy="304800"/>
            </a:xfrm>
            <a:prstGeom prst="straightConnector1">
              <a:avLst/>
            </a:prstGeom>
            <a:noFill/>
            <a:ln w="1905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cxnSp>
          <p:nvCxnSpPr>
            <p:cNvPr id="20" name="Straight Arrow Connector 19"/>
            <p:cNvCxnSpPr>
              <a:stCxn id="16" idx="0"/>
              <a:endCxn id="18" idx="2"/>
            </p:cNvCxnSpPr>
            <p:nvPr/>
          </p:nvCxnSpPr>
          <p:spPr>
            <a:xfrm flipV="1">
              <a:off x="1752600" y="2743200"/>
              <a:ext cx="0" cy="304800"/>
            </a:xfrm>
            <a:prstGeom prst="straightConnector1">
              <a:avLst/>
            </a:prstGeom>
            <a:noFill/>
            <a:ln w="1905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sp>
          <p:nvSpPr>
            <p:cNvPr id="22" name="Rounded Rectangle 21"/>
            <p:cNvSpPr/>
            <p:nvPr/>
          </p:nvSpPr>
          <p:spPr>
            <a:xfrm>
              <a:off x="3810000" y="3048000"/>
              <a:ext cx="1066800" cy="457200"/>
            </a:xfrm>
            <a:prstGeom prst="roundRect">
              <a:avLst/>
            </a:prstGeom>
            <a:gradFill rotWithShape="1">
              <a:gsLst>
                <a:gs pos="0">
                  <a:sysClr val="window" lastClr="FFFFFF">
                    <a:hueOff val="0"/>
                    <a:satOff val="0"/>
                    <a:lumOff val="0"/>
                    <a:alphaOff val="0"/>
                    <a:tint val="70000"/>
                    <a:satMod val="130000"/>
                  </a:sysClr>
                </a:gs>
                <a:gs pos="43000">
                  <a:sysClr val="window" lastClr="FFFFFF">
                    <a:hueOff val="0"/>
                    <a:satOff val="0"/>
                    <a:lumOff val="0"/>
                    <a:alphaOff val="0"/>
                    <a:tint val="44000"/>
                    <a:satMod val="165000"/>
                  </a:sysClr>
                </a:gs>
                <a:gs pos="93000">
                  <a:sysClr val="window" lastClr="FFFFFF">
                    <a:hueOff val="0"/>
                    <a:satOff val="0"/>
                    <a:lumOff val="0"/>
                    <a:alphaOff val="0"/>
                    <a:tint val="15000"/>
                    <a:satMod val="165000"/>
                  </a:sysClr>
                </a:gs>
                <a:gs pos="100000">
                  <a:sysClr val="window" lastClr="FFFFFF">
                    <a:hueOff val="0"/>
                    <a:satOff val="0"/>
                    <a:lumOff val="0"/>
                    <a:alphaOff val="0"/>
                    <a:tint val="5000"/>
                    <a:satMod val="250000"/>
                  </a:sysClr>
                </a:gs>
              </a:gsLst>
              <a:path path="circle">
                <a:fillToRect l="50000" t="130000" r="50000" b="-30000"/>
              </a:path>
            </a:gradFill>
            <a:ln>
              <a:solidFill>
                <a:sysClr val="windowText" lastClr="000000"/>
              </a:solidFill>
            </a:ln>
            <a:effectLst>
              <a:outerShdw blurRad="57150" dist="38100" dir="5400000" algn="ctr" rotWithShape="0">
                <a:sysClr val="window" lastClr="FFFFFF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ys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0" tIns="0" rIns="0" bIns="0" anchor="ctr" anchorCtr="0"/>
            <a:lstStyle/>
            <a:p>
              <a:pPr marL="0" marR="0" lvl="0" indent="0" algn="ctr" defTabSz="91440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Anomaly Detection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23" name="Multidocument 22"/>
            <p:cNvSpPr/>
            <p:nvPr/>
          </p:nvSpPr>
          <p:spPr>
            <a:xfrm>
              <a:off x="4800600" y="2206823"/>
              <a:ext cx="990600" cy="609600"/>
            </a:xfrm>
            <a:prstGeom prst="flowChartMultidocument">
              <a:avLst/>
            </a:prstGeom>
            <a:gradFill rotWithShape="1">
              <a:gsLst>
                <a:gs pos="0">
                  <a:sysClr val="window" lastClr="FFFFFF">
                    <a:hueOff val="0"/>
                    <a:satOff val="0"/>
                    <a:lumOff val="0"/>
                    <a:alphaOff val="0"/>
                    <a:tint val="70000"/>
                    <a:satMod val="130000"/>
                  </a:sysClr>
                </a:gs>
                <a:gs pos="43000">
                  <a:sysClr val="window" lastClr="FFFFFF">
                    <a:hueOff val="0"/>
                    <a:satOff val="0"/>
                    <a:lumOff val="0"/>
                    <a:alphaOff val="0"/>
                    <a:tint val="44000"/>
                    <a:satMod val="165000"/>
                  </a:sysClr>
                </a:gs>
                <a:gs pos="93000">
                  <a:sysClr val="window" lastClr="FFFFFF">
                    <a:hueOff val="0"/>
                    <a:satOff val="0"/>
                    <a:lumOff val="0"/>
                    <a:alphaOff val="0"/>
                    <a:tint val="15000"/>
                    <a:satMod val="165000"/>
                  </a:sysClr>
                </a:gs>
                <a:gs pos="100000">
                  <a:sysClr val="window" lastClr="FFFFFF">
                    <a:hueOff val="0"/>
                    <a:satOff val="0"/>
                    <a:lumOff val="0"/>
                    <a:alphaOff val="0"/>
                    <a:tint val="5000"/>
                    <a:satMod val="250000"/>
                  </a:sysClr>
                </a:gs>
              </a:gsLst>
              <a:path path="circle">
                <a:fillToRect l="50000" t="130000" r="50000" b="-30000"/>
              </a:path>
            </a:grad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>
              <a:outerShdw blurRad="57150" dist="38100" dir="5400000" algn="ctr" rotWithShape="0">
                <a:sysClr val="window" lastClr="FFFFFF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ys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0" tIns="0" rIns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Anomaly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Events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cxnSp>
          <p:nvCxnSpPr>
            <p:cNvPr id="29" name="Elbow Connector 28"/>
            <p:cNvCxnSpPr/>
            <p:nvPr/>
          </p:nvCxnSpPr>
          <p:spPr>
            <a:xfrm flipV="1">
              <a:off x="3657600" y="3503712"/>
              <a:ext cx="533400" cy="458688"/>
            </a:xfrm>
            <a:prstGeom prst="bentConnector2">
              <a:avLst/>
            </a:prstGeom>
            <a:noFill/>
            <a:ln w="1905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cxnSp>
          <p:nvCxnSpPr>
            <p:cNvPr id="32" name="Elbow Connector 31"/>
            <p:cNvCxnSpPr/>
            <p:nvPr/>
          </p:nvCxnSpPr>
          <p:spPr>
            <a:xfrm rot="5400000" flipH="1" flipV="1">
              <a:off x="4457700" y="2705100"/>
              <a:ext cx="457200" cy="228600"/>
            </a:xfrm>
            <a:prstGeom prst="bentConnector2">
              <a:avLst/>
            </a:prstGeom>
            <a:noFill/>
            <a:ln w="1905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>
            <a:xfrm flipH="1">
              <a:off x="2667000" y="3959423"/>
              <a:ext cx="304800" cy="2977"/>
            </a:xfrm>
            <a:prstGeom prst="straightConnector1">
              <a:avLst/>
            </a:prstGeom>
            <a:noFill/>
            <a:ln w="1905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>
            <a:xfrm flipV="1">
              <a:off x="2590800" y="2511624"/>
              <a:ext cx="381000" cy="2976"/>
            </a:xfrm>
            <a:prstGeom prst="straightConnector1">
              <a:avLst/>
            </a:prstGeom>
            <a:noFill/>
            <a:ln w="1905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sp>
          <p:nvSpPr>
            <p:cNvPr id="42" name="Rounded Rectangle 41"/>
            <p:cNvSpPr/>
            <p:nvPr/>
          </p:nvSpPr>
          <p:spPr>
            <a:xfrm>
              <a:off x="5486400" y="3807023"/>
              <a:ext cx="990600" cy="457200"/>
            </a:xfrm>
            <a:prstGeom prst="roundRect">
              <a:avLst/>
            </a:prstGeom>
            <a:gradFill rotWithShape="1">
              <a:gsLst>
                <a:gs pos="0">
                  <a:sysClr val="window" lastClr="FFFFFF">
                    <a:hueOff val="0"/>
                    <a:satOff val="0"/>
                    <a:lumOff val="0"/>
                    <a:alphaOff val="0"/>
                    <a:tint val="70000"/>
                    <a:satMod val="130000"/>
                  </a:sysClr>
                </a:gs>
                <a:gs pos="43000">
                  <a:sysClr val="window" lastClr="FFFFFF">
                    <a:hueOff val="0"/>
                    <a:satOff val="0"/>
                    <a:lumOff val="0"/>
                    <a:alphaOff val="0"/>
                    <a:tint val="44000"/>
                    <a:satMod val="165000"/>
                  </a:sysClr>
                </a:gs>
                <a:gs pos="93000">
                  <a:sysClr val="window" lastClr="FFFFFF">
                    <a:hueOff val="0"/>
                    <a:satOff val="0"/>
                    <a:lumOff val="0"/>
                    <a:alphaOff val="0"/>
                    <a:tint val="15000"/>
                    <a:satMod val="165000"/>
                  </a:sysClr>
                </a:gs>
                <a:gs pos="100000">
                  <a:sysClr val="window" lastClr="FFFFFF">
                    <a:hueOff val="0"/>
                    <a:satOff val="0"/>
                    <a:lumOff val="0"/>
                    <a:alphaOff val="0"/>
                    <a:tint val="5000"/>
                    <a:satMod val="250000"/>
                  </a:sysClr>
                </a:gs>
              </a:gsLst>
              <a:path path="circle">
                <a:fillToRect l="50000" t="130000" r="50000" b="-30000"/>
              </a:path>
            </a:gradFill>
            <a:ln>
              <a:solidFill>
                <a:sysClr val="windowText" lastClr="000000"/>
              </a:solidFill>
            </a:ln>
            <a:effectLst>
              <a:outerShdw blurRad="57150" dist="38100" dir="5400000" algn="ctr" rotWithShape="0">
                <a:sysClr val="window" lastClr="FFFFFF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ys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0" tIns="0" rIns="0" bIns="0" anchor="ctr" anchorCtr="0"/>
            <a:lstStyle/>
            <a:p>
              <a:pPr algn="ctr" fontAlgn="auto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kern="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/>
                  <a:cs typeface="Times New Roman"/>
                </a:rPr>
                <a:t>Defensive Adaptation</a:t>
              </a:r>
            </a:p>
          </p:txBody>
        </p:sp>
        <p:sp>
          <p:nvSpPr>
            <p:cNvPr id="46" name="Can 45"/>
            <p:cNvSpPr/>
            <p:nvPr/>
          </p:nvSpPr>
          <p:spPr>
            <a:xfrm>
              <a:off x="2971800" y="3654622"/>
              <a:ext cx="990600" cy="612577"/>
            </a:xfrm>
            <a:prstGeom prst="can">
              <a:avLst/>
            </a:prstGeom>
            <a:gradFill rotWithShape="1">
              <a:gsLst>
                <a:gs pos="0">
                  <a:sysClr val="window" lastClr="FFFFFF">
                    <a:hueOff val="0"/>
                    <a:satOff val="0"/>
                    <a:lumOff val="0"/>
                    <a:alphaOff val="0"/>
                    <a:tint val="70000"/>
                    <a:satMod val="130000"/>
                  </a:sysClr>
                </a:gs>
                <a:gs pos="43000">
                  <a:sysClr val="window" lastClr="FFFFFF">
                    <a:hueOff val="0"/>
                    <a:satOff val="0"/>
                    <a:lumOff val="0"/>
                    <a:alphaOff val="0"/>
                    <a:tint val="44000"/>
                    <a:satMod val="165000"/>
                  </a:sysClr>
                </a:gs>
                <a:gs pos="93000">
                  <a:sysClr val="window" lastClr="FFFFFF">
                    <a:hueOff val="0"/>
                    <a:satOff val="0"/>
                    <a:lumOff val="0"/>
                    <a:alphaOff val="0"/>
                    <a:tint val="15000"/>
                    <a:satMod val="165000"/>
                  </a:sysClr>
                </a:gs>
                <a:gs pos="100000">
                  <a:sysClr val="window" lastClr="FFFFFF">
                    <a:hueOff val="0"/>
                    <a:satOff val="0"/>
                    <a:lumOff val="0"/>
                    <a:alphaOff val="0"/>
                    <a:tint val="5000"/>
                    <a:satMod val="250000"/>
                  </a:sysClr>
                </a:gs>
              </a:gsLst>
              <a:path path="circle">
                <a:fillToRect l="50000" t="130000" r="50000" b="-30000"/>
              </a:path>
            </a:gradFill>
            <a:ln>
              <a:solidFill>
                <a:sysClr val="windowText" lastClr="000000"/>
              </a:solidFill>
            </a:ln>
            <a:effectLst>
              <a:outerShdw blurRad="57150" dist="38100" dir="5400000" algn="ctr" rotWithShape="0">
                <a:sysClr val="window" lastClr="FFFFFF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ys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0" tIns="0" rIns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Event Log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52" name="Can 51"/>
            <p:cNvSpPr/>
            <p:nvPr/>
          </p:nvSpPr>
          <p:spPr>
            <a:xfrm>
              <a:off x="6629400" y="2895600"/>
              <a:ext cx="838200" cy="609600"/>
            </a:xfrm>
            <a:prstGeom prst="can">
              <a:avLst/>
            </a:prstGeom>
            <a:gradFill rotWithShape="1">
              <a:gsLst>
                <a:gs pos="0">
                  <a:sysClr val="window" lastClr="FFFFFF">
                    <a:hueOff val="0"/>
                    <a:satOff val="0"/>
                    <a:lumOff val="0"/>
                    <a:alphaOff val="0"/>
                    <a:tint val="70000"/>
                    <a:satMod val="130000"/>
                  </a:sysClr>
                </a:gs>
                <a:gs pos="43000">
                  <a:sysClr val="window" lastClr="FFFFFF">
                    <a:hueOff val="0"/>
                    <a:satOff val="0"/>
                    <a:lumOff val="0"/>
                    <a:alphaOff val="0"/>
                    <a:tint val="44000"/>
                    <a:satMod val="165000"/>
                  </a:sysClr>
                </a:gs>
                <a:gs pos="93000">
                  <a:sysClr val="window" lastClr="FFFFFF">
                    <a:hueOff val="0"/>
                    <a:satOff val="0"/>
                    <a:lumOff val="0"/>
                    <a:alphaOff val="0"/>
                    <a:tint val="15000"/>
                    <a:satMod val="165000"/>
                  </a:sysClr>
                </a:gs>
                <a:gs pos="100000">
                  <a:sysClr val="window" lastClr="FFFFFF">
                    <a:hueOff val="0"/>
                    <a:satOff val="0"/>
                    <a:lumOff val="0"/>
                    <a:alphaOff val="0"/>
                    <a:tint val="5000"/>
                    <a:satMod val="250000"/>
                  </a:sysClr>
                </a:gs>
              </a:gsLst>
              <a:path path="circle">
                <a:fillToRect l="50000" t="130000" r="50000" b="-30000"/>
              </a:path>
            </a:gradFill>
            <a:ln>
              <a:solidFill>
                <a:sysClr val="windowText" lastClr="000000"/>
              </a:solidFill>
            </a:ln>
            <a:effectLst>
              <a:outerShdw blurRad="57150" dist="38100" dir="5400000" algn="ctr" rotWithShape="0">
                <a:sysClr val="window" lastClr="FFFFFF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ys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0" tIns="0" rIns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ABSP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/>
                  <a:cs typeface="Times New Roman"/>
                </a:rPr>
                <a:t>Patterns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cxnSp>
          <p:nvCxnSpPr>
            <p:cNvPr id="71" name="Elbow Connector 70"/>
            <p:cNvCxnSpPr>
              <a:endCxn id="105" idx="0"/>
            </p:cNvCxnSpPr>
            <p:nvPr/>
          </p:nvCxnSpPr>
          <p:spPr>
            <a:xfrm>
              <a:off x="5638800" y="2511623"/>
              <a:ext cx="342900" cy="457200"/>
            </a:xfrm>
            <a:prstGeom prst="bentConnector2">
              <a:avLst/>
            </a:prstGeom>
            <a:noFill/>
            <a:ln w="1905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cxnSp>
          <p:nvCxnSpPr>
            <p:cNvPr id="74" name="Straight Arrow Connector 73"/>
            <p:cNvCxnSpPr>
              <a:stCxn id="105" idx="2"/>
              <a:endCxn id="42" idx="0"/>
            </p:cNvCxnSpPr>
            <p:nvPr/>
          </p:nvCxnSpPr>
          <p:spPr>
            <a:xfrm>
              <a:off x="5981700" y="3426023"/>
              <a:ext cx="0" cy="381000"/>
            </a:xfrm>
            <a:prstGeom prst="straightConnector1">
              <a:avLst/>
            </a:prstGeom>
            <a:noFill/>
            <a:ln w="1905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cxnSp>
          <p:nvCxnSpPr>
            <p:cNvPr id="91" name="Elbow Connector 90"/>
            <p:cNvCxnSpPr>
              <a:stCxn id="15" idx="4"/>
            </p:cNvCxnSpPr>
            <p:nvPr/>
          </p:nvCxnSpPr>
          <p:spPr>
            <a:xfrm>
              <a:off x="3962400" y="2513112"/>
              <a:ext cx="228600" cy="534888"/>
            </a:xfrm>
            <a:prstGeom prst="bentConnector2">
              <a:avLst/>
            </a:prstGeom>
            <a:noFill/>
            <a:ln w="1905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sp>
          <p:nvSpPr>
            <p:cNvPr id="105" name="Rounded Rectangle 104"/>
            <p:cNvSpPr/>
            <p:nvPr/>
          </p:nvSpPr>
          <p:spPr>
            <a:xfrm>
              <a:off x="5486400" y="2968823"/>
              <a:ext cx="990600" cy="457200"/>
            </a:xfrm>
            <a:prstGeom prst="roundRect">
              <a:avLst/>
            </a:prstGeom>
            <a:gradFill rotWithShape="1">
              <a:gsLst>
                <a:gs pos="0">
                  <a:sysClr val="window" lastClr="FFFFFF">
                    <a:hueOff val="0"/>
                    <a:satOff val="0"/>
                    <a:lumOff val="0"/>
                    <a:alphaOff val="0"/>
                    <a:tint val="70000"/>
                    <a:satMod val="130000"/>
                  </a:sysClr>
                </a:gs>
                <a:gs pos="43000">
                  <a:sysClr val="window" lastClr="FFFFFF">
                    <a:hueOff val="0"/>
                    <a:satOff val="0"/>
                    <a:lumOff val="0"/>
                    <a:alphaOff val="0"/>
                    <a:tint val="44000"/>
                    <a:satMod val="165000"/>
                  </a:sysClr>
                </a:gs>
                <a:gs pos="93000">
                  <a:sysClr val="window" lastClr="FFFFFF">
                    <a:hueOff val="0"/>
                    <a:satOff val="0"/>
                    <a:lumOff val="0"/>
                    <a:alphaOff val="0"/>
                    <a:tint val="15000"/>
                    <a:satMod val="165000"/>
                  </a:sysClr>
                </a:gs>
                <a:gs pos="100000">
                  <a:sysClr val="window" lastClr="FFFFFF">
                    <a:hueOff val="0"/>
                    <a:satOff val="0"/>
                    <a:lumOff val="0"/>
                    <a:alphaOff val="0"/>
                    <a:tint val="5000"/>
                    <a:satMod val="250000"/>
                  </a:sysClr>
                </a:gs>
              </a:gsLst>
              <a:path path="circle">
                <a:fillToRect l="50000" t="130000" r="50000" b="-30000"/>
              </a:path>
            </a:gradFill>
            <a:ln>
              <a:solidFill>
                <a:sysClr val="windowText" lastClr="000000"/>
              </a:solidFill>
            </a:ln>
            <a:effectLst>
              <a:outerShdw blurRad="57150" dist="38100" dir="5400000" algn="ctr" rotWithShape="0">
                <a:sysClr val="window" lastClr="FFFFFF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ys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0" tIns="0" rIns="0" bIns="0" anchor="ctr" anchorCtr="0"/>
            <a:lstStyle/>
            <a:p>
              <a:pPr algn="ctr" fontAlgn="auto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kern="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/>
                  <a:cs typeface="Times New Roman"/>
                </a:rPr>
                <a:t>Event Evaluation</a:t>
              </a:r>
              <a:endParaRPr lang="en-US" sz="1600" kern="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14" name="Elbow Connector 113"/>
            <p:cNvCxnSpPr>
              <a:stCxn id="52" idx="3"/>
              <a:endCxn id="42" idx="3"/>
            </p:cNvCxnSpPr>
            <p:nvPr/>
          </p:nvCxnSpPr>
          <p:spPr>
            <a:xfrm rot="5400000">
              <a:off x="6497539" y="3484661"/>
              <a:ext cx="530423" cy="571500"/>
            </a:xfrm>
            <a:prstGeom prst="bentConnector2">
              <a:avLst/>
            </a:prstGeom>
            <a:noFill/>
            <a:ln w="1905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cxnSp>
          <p:nvCxnSpPr>
            <p:cNvPr id="122" name="Straight Arrow Connector 121"/>
            <p:cNvCxnSpPr/>
            <p:nvPr/>
          </p:nvCxnSpPr>
          <p:spPr>
            <a:xfrm flipV="1">
              <a:off x="4572000" y="3505200"/>
              <a:ext cx="0" cy="533400"/>
            </a:xfrm>
            <a:prstGeom prst="straightConnector1">
              <a:avLst/>
            </a:prstGeom>
            <a:noFill/>
            <a:ln w="1905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sp>
          <p:nvSpPr>
            <p:cNvPr id="80" name="Rounded Rectangle 79"/>
            <p:cNvSpPr/>
            <p:nvPr/>
          </p:nvSpPr>
          <p:spPr>
            <a:xfrm>
              <a:off x="4267200" y="3959423"/>
              <a:ext cx="762000" cy="457200"/>
            </a:xfrm>
            <a:prstGeom prst="roundRect">
              <a:avLst/>
            </a:prstGeom>
            <a:gradFill rotWithShape="1">
              <a:gsLst>
                <a:gs pos="0">
                  <a:sysClr val="window" lastClr="FFFFFF">
                    <a:hueOff val="0"/>
                    <a:satOff val="0"/>
                    <a:lumOff val="0"/>
                    <a:alphaOff val="0"/>
                    <a:tint val="70000"/>
                    <a:satMod val="130000"/>
                  </a:sysClr>
                </a:gs>
                <a:gs pos="43000">
                  <a:sysClr val="window" lastClr="FFFFFF">
                    <a:hueOff val="0"/>
                    <a:satOff val="0"/>
                    <a:lumOff val="0"/>
                    <a:alphaOff val="0"/>
                    <a:tint val="44000"/>
                    <a:satMod val="165000"/>
                  </a:sysClr>
                </a:gs>
                <a:gs pos="93000">
                  <a:sysClr val="window" lastClr="FFFFFF">
                    <a:hueOff val="0"/>
                    <a:satOff val="0"/>
                    <a:lumOff val="0"/>
                    <a:alphaOff val="0"/>
                    <a:tint val="15000"/>
                    <a:satMod val="165000"/>
                  </a:sysClr>
                </a:gs>
                <a:gs pos="100000">
                  <a:sysClr val="window" lastClr="FFFFFF">
                    <a:hueOff val="0"/>
                    <a:satOff val="0"/>
                    <a:lumOff val="0"/>
                    <a:alphaOff val="0"/>
                    <a:tint val="5000"/>
                    <a:satMod val="250000"/>
                  </a:sysClr>
                </a:gs>
              </a:gsLst>
              <a:path path="circle">
                <a:fillToRect l="50000" t="130000" r="50000" b="-30000"/>
              </a:path>
            </a:gradFill>
            <a:ln>
              <a:solidFill>
                <a:sysClr val="windowText" lastClr="000000"/>
              </a:solidFill>
            </a:ln>
            <a:effectLst>
              <a:outerShdw blurRad="57150" dist="38100" dir="5400000" algn="ctr" rotWithShape="0">
                <a:sysClr val="window" lastClr="FFFFFF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ys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0" tIns="0" rIns="0" bIns="0" anchor="ctr" anchorCtr="0"/>
            <a:lstStyle/>
            <a:p>
              <a:pPr algn="ctr" fontAlgn="auto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kern="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/>
                  <a:cs typeface="Times New Roman"/>
                </a:rPr>
                <a:t>Model </a:t>
              </a:r>
              <a:r>
                <a:rPr lang="en-US" sz="1600" kern="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/>
                  <a:cs typeface="Times New Roman"/>
                </a:rPr>
                <a:t>Adapt.</a:t>
              </a:r>
              <a:endParaRPr lang="en-US" sz="1600" kern="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25" name="Slide Number Placeholder 2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C06FC0-DD74-4FB3-84ED-BE0B53D97167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5050715" y="2740223"/>
            <a:ext cx="2493085" cy="2407746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8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3820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Threat Mitigation Using Self-Protection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ABSP Patterns: </a:t>
            </a:r>
            <a:r>
              <a:rPr lang="en-US" sz="2000" b="1" i="1" dirty="0" smtClean="0">
                <a:solidFill>
                  <a:srgbClr val="FF0000"/>
                </a:solidFill>
              </a:rPr>
              <a:t>Repeatable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strategies and tactics </a:t>
            </a:r>
            <a:r>
              <a:rPr lang="en-US" sz="2000" dirty="0"/>
              <a:t>that software systems employ </a:t>
            </a:r>
            <a:r>
              <a:rPr lang="en-US" sz="2000" dirty="0" smtClean="0"/>
              <a:t>for </a:t>
            </a:r>
            <a:r>
              <a:rPr lang="en-US" sz="2000" dirty="0"/>
              <a:t>self-protection </a:t>
            </a:r>
            <a:r>
              <a:rPr lang="en-US" sz="2000" dirty="0" smtClean="0"/>
              <a:t>purposes</a:t>
            </a:r>
          </a:p>
          <a:p>
            <a:pPr lvl="1"/>
            <a:r>
              <a:rPr lang="en-US" sz="1800" dirty="0" smtClean="0"/>
              <a:t>Countermeasures without necessarily changing any individual components</a:t>
            </a:r>
            <a:endParaRPr lang="en-US" sz="1800" dirty="0"/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4074594"/>
              </p:ext>
            </p:extLst>
          </p:nvPr>
        </p:nvGraphicFramePr>
        <p:xfrm>
          <a:off x="319950" y="2438400"/>
          <a:ext cx="417585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4327227"/>
              </p:ext>
            </p:extLst>
          </p:nvPr>
        </p:nvGraphicFramePr>
        <p:xfrm>
          <a:off x="4510950" y="2438400"/>
          <a:ext cx="417585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9335951"/>
              </p:ext>
            </p:extLst>
          </p:nvPr>
        </p:nvGraphicFramePr>
        <p:xfrm>
          <a:off x="6172200" y="76200"/>
          <a:ext cx="28956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C06FC0-DD74-4FB3-84ED-BE0B53D97167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7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10600" cy="609600"/>
          </a:xfrm>
        </p:spPr>
        <p:txBody>
          <a:bodyPr/>
          <a:lstStyle/>
          <a:p>
            <a:r>
              <a:rPr lang="en-US" dirty="0" smtClean="0"/>
              <a:t>Protective Wrapper Pattern</a:t>
            </a:r>
            <a:endParaRPr lang="en-US" dirty="0"/>
          </a:p>
        </p:txBody>
      </p:sp>
      <p:sp>
        <p:nvSpPr>
          <p:cNvPr id="75" name="Content Placeholder 2"/>
          <p:cNvSpPr txBox="1">
            <a:spLocks/>
          </p:cNvSpPr>
          <p:nvPr/>
        </p:nvSpPr>
        <p:spPr>
          <a:xfrm>
            <a:off x="304800" y="1219200"/>
            <a:ext cx="441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225425" indent="-225425" eaLnBrk="1" hangingPunct="1">
              <a:spcBef>
                <a:spcPct val="20000"/>
              </a:spcBef>
              <a:buClr>
                <a:srgbClr val="006600"/>
              </a:buClr>
              <a:buFont typeface="Lucida Grande"/>
              <a:buChar char="■"/>
              <a:defRPr sz="2200">
                <a:solidFill>
                  <a:schemeClr val="bg1"/>
                </a:solidFill>
                <a:latin typeface="+mn-lt"/>
              </a:defRPr>
            </a:lvl1pPr>
            <a:lvl2pPr marL="460375" lvl="1" indent="-234950" eaLnBrk="1" hangingPunct="1">
              <a:spcBef>
                <a:spcPct val="20000"/>
              </a:spcBef>
              <a:buClr>
                <a:srgbClr val="006600"/>
              </a:buClr>
              <a:buFont typeface="Lucida Grande"/>
              <a:buChar char="−"/>
              <a:defRPr sz="1800">
                <a:solidFill>
                  <a:schemeClr val="bg1"/>
                </a:solidFill>
                <a:latin typeface="+mn-lt"/>
              </a:defRPr>
            </a:lvl2pPr>
            <a:lvl3pPr marL="1143000" indent="-228600" eaLnBrk="1" hangingPunct="1">
              <a:spcBef>
                <a:spcPct val="20000"/>
              </a:spcBef>
              <a:buClr>
                <a:srgbClr val="006600"/>
              </a:buClr>
              <a:buFont typeface="Arial"/>
              <a:buChar char="•"/>
              <a:defRPr sz="1800">
                <a:solidFill>
                  <a:schemeClr val="bg1"/>
                </a:solidFill>
                <a:latin typeface="+mn-lt"/>
              </a:defRPr>
            </a:lvl3pPr>
            <a:lvl4pPr marL="1600200" indent="-228600" eaLnBrk="1" hangingPunct="1">
              <a:spcBef>
                <a:spcPct val="20000"/>
              </a:spcBef>
              <a:buClr>
                <a:srgbClr val="006600"/>
              </a:buClr>
              <a:buChar char="•"/>
              <a:defRPr sz="1600">
                <a:solidFill>
                  <a:schemeClr val="bg1"/>
                </a:solidFill>
                <a:latin typeface="+mn-lt"/>
              </a:defRPr>
            </a:lvl4pPr>
            <a:lvl5pPr marL="2057400" indent="-228600" eaLnBrk="1" hangingPunct="1">
              <a:spcBef>
                <a:spcPct val="20000"/>
              </a:spcBef>
              <a:buClr>
                <a:srgbClr val="006600"/>
              </a:buClr>
              <a:buChar char="–"/>
              <a:defRPr sz="1600">
                <a:solidFill>
                  <a:schemeClr val="bg1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2000" dirty="0"/>
              <a:t>Architecture-aware “App Guard” as protective wrapper</a:t>
            </a:r>
          </a:p>
          <a:p>
            <a:pPr lvl="1"/>
            <a:r>
              <a:rPr lang="en-US" dirty="0"/>
              <a:t>Architecture model augmented with additional connector and sensor/effector mechanisms</a:t>
            </a:r>
          </a:p>
          <a:p>
            <a:r>
              <a:rPr lang="en-US" sz="2000" dirty="0" smtClean="0"/>
              <a:t>Can </a:t>
            </a:r>
            <a:r>
              <a:rPr lang="en-US" sz="2000" dirty="0"/>
              <a:t>be effective against </a:t>
            </a:r>
            <a:r>
              <a:rPr lang="en-US" sz="2000" dirty="0" smtClean="0"/>
              <a:t>many types of attacks</a:t>
            </a:r>
            <a:endParaRPr lang="en-US" sz="2000" dirty="0"/>
          </a:p>
          <a:p>
            <a:pPr lvl="1"/>
            <a:r>
              <a:rPr lang="en-US" dirty="0" smtClean="0"/>
              <a:t>SQL injection</a:t>
            </a:r>
            <a:endParaRPr lang="en-US" dirty="0"/>
          </a:p>
          <a:p>
            <a:pPr lvl="1"/>
            <a:r>
              <a:rPr lang="en-US" dirty="0" smtClean="0"/>
              <a:t>Broken </a:t>
            </a:r>
            <a:r>
              <a:rPr lang="en-US" dirty="0" err="1"/>
              <a:t>authN</a:t>
            </a:r>
            <a:r>
              <a:rPr lang="en-US" dirty="0"/>
              <a:t>/session </a:t>
            </a:r>
            <a:r>
              <a:rPr lang="en-US" dirty="0" err="1" smtClean="0"/>
              <a:t>mgmt</a:t>
            </a:r>
            <a:endParaRPr lang="en-US" dirty="0"/>
          </a:p>
          <a:p>
            <a:pPr lvl="1"/>
            <a:r>
              <a:rPr lang="en-US" dirty="0" smtClean="0"/>
              <a:t>Failure </a:t>
            </a:r>
            <a:r>
              <a:rPr lang="en-US" dirty="0"/>
              <a:t>to restrict URL </a:t>
            </a:r>
            <a:r>
              <a:rPr lang="en-US" dirty="0" smtClean="0"/>
              <a:t>access</a:t>
            </a:r>
            <a:endParaRPr lang="en-US" dirty="0"/>
          </a:p>
        </p:txBody>
      </p:sp>
      <p:grpSp>
        <p:nvGrpSpPr>
          <p:cNvPr id="76" name="Group 75"/>
          <p:cNvGrpSpPr/>
          <p:nvPr/>
        </p:nvGrpSpPr>
        <p:grpSpPr>
          <a:xfrm>
            <a:off x="5815269" y="1457980"/>
            <a:ext cx="2438400" cy="1143000"/>
            <a:chOff x="4114800" y="1600200"/>
            <a:chExt cx="2438400" cy="1143000"/>
          </a:xfrm>
        </p:grpSpPr>
        <p:sp>
          <p:nvSpPr>
            <p:cNvPr id="77" name="Rounded Rectangular Callout 76"/>
            <p:cNvSpPr/>
            <p:nvPr/>
          </p:nvSpPr>
          <p:spPr>
            <a:xfrm>
              <a:off x="4191000" y="1613154"/>
              <a:ext cx="2362200" cy="1130046"/>
            </a:xfrm>
            <a:prstGeom prst="wedgeRoundRectCallout">
              <a:avLst>
                <a:gd name="adj1" fmla="val -59636"/>
                <a:gd name="adj2" fmla="val 48063"/>
                <a:gd name="adj3" fmla="val 16667"/>
              </a:avLst>
            </a:prstGeom>
            <a:gradFill rotWithShape="1">
              <a:gsLst>
                <a:gs pos="0">
                  <a:srgbClr val="009DD9">
                    <a:tint val="98000"/>
                    <a:shade val="25000"/>
                    <a:satMod val="250000"/>
                  </a:srgbClr>
                </a:gs>
                <a:gs pos="68000">
                  <a:srgbClr val="009DD9">
                    <a:tint val="86000"/>
                    <a:satMod val="115000"/>
                  </a:srgbClr>
                </a:gs>
                <a:gs pos="100000">
                  <a:srgbClr val="009DD9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>
              <a:noFill/>
            </a:ln>
            <a:effectLst>
              <a:outerShdw blurRad="57150" dist="38100" dir="5400000" algn="ctr" rotWithShape="0">
                <a:srgbClr val="009DD9">
                  <a:shade val="9000"/>
                  <a:satMod val="105000"/>
                  <a:alpha val="48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l">
                <a:rot lat="0" lon="0" rev="900000"/>
              </a:lightRig>
            </a:scene3d>
            <a:sp3d prstMaterial="powder">
              <a:bevelT w="254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876800" y="1765554"/>
              <a:ext cx="838200" cy="381000"/>
            </a:xfrm>
            <a:prstGeom prst="rect">
              <a:avLst/>
            </a:prstGeom>
            <a:noFill/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Attack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Detection</a:t>
              </a:r>
            </a:p>
          </p:txBody>
        </p:sp>
        <p:sp>
          <p:nvSpPr>
            <p:cNvPr id="79" name="Freeform 78"/>
            <p:cNvSpPr/>
            <p:nvPr/>
          </p:nvSpPr>
          <p:spPr>
            <a:xfrm flipH="1">
              <a:off x="6111131" y="1676400"/>
              <a:ext cx="289667" cy="990600"/>
            </a:xfrm>
            <a:custGeom>
              <a:avLst/>
              <a:gdLst>
                <a:gd name="connsiteX0" fmla="*/ 0 w 289667"/>
                <a:gd name="connsiteY0" fmla="*/ 0 h 757513"/>
                <a:gd name="connsiteX1" fmla="*/ 289667 w 289667"/>
                <a:gd name="connsiteY1" fmla="*/ 0 h 757513"/>
                <a:gd name="connsiteX2" fmla="*/ 289667 w 289667"/>
                <a:gd name="connsiteY2" fmla="*/ 757513 h 757513"/>
                <a:gd name="connsiteX3" fmla="*/ 33423 w 289667"/>
                <a:gd name="connsiteY3" fmla="*/ 757513 h 757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667" h="757513">
                  <a:moveTo>
                    <a:pt x="0" y="0"/>
                  </a:moveTo>
                  <a:lnTo>
                    <a:pt x="289667" y="0"/>
                  </a:lnTo>
                  <a:lnTo>
                    <a:pt x="289667" y="757513"/>
                  </a:lnTo>
                  <a:lnTo>
                    <a:pt x="33423" y="757513"/>
                  </a:lnTo>
                </a:path>
              </a:pathLst>
            </a:custGeom>
            <a:noFill/>
            <a:ln w="25400" cap="flat" cmpd="sng" algn="ctr">
              <a:solidFill>
                <a:srgbClr val="0F6FC6"/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Load Balancer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876800" y="2298954"/>
              <a:ext cx="838200" cy="381000"/>
            </a:xfrm>
            <a:prstGeom prst="rect">
              <a:avLst/>
            </a:prstGeom>
            <a:noFill/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Policy Enforcement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 flipH="1">
              <a:off x="4343400" y="1994154"/>
              <a:ext cx="548534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4D6E9F"/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cxnSp>
          <p:nvCxnSpPr>
            <p:cNvPr id="82" name="Straight Arrow Connector 81"/>
            <p:cNvCxnSpPr/>
            <p:nvPr/>
          </p:nvCxnSpPr>
          <p:spPr>
            <a:xfrm flipH="1">
              <a:off x="4343400" y="2527554"/>
              <a:ext cx="548534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83" name="Straight Arrow Connector 82"/>
            <p:cNvCxnSpPr/>
            <p:nvPr/>
          </p:nvCxnSpPr>
          <p:spPr>
            <a:xfrm flipH="1">
              <a:off x="5715000" y="1981200"/>
              <a:ext cx="381000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4D6E9F"/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cxnSp>
          <p:nvCxnSpPr>
            <p:cNvPr id="84" name="Straight Arrow Connector 83"/>
            <p:cNvCxnSpPr/>
            <p:nvPr/>
          </p:nvCxnSpPr>
          <p:spPr>
            <a:xfrm flipH="1">
              <a:off x="5715000" y="2514600"/>
              <a:ext cx="396134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85" name="Rectangle 84"/>
            <p:cNvSpPr/>
            <p:nvPr/>
          </p:nvSpPr>
          <p:spPr>
            <a:xfrm>
              <a:off x="4191000" y="1600200"/>
              <a:ext cx="762000" cy="3939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HTTP</a:t>
              </a:r>
            </a:p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Request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114800" y="2133600"/>
              <a:ext cx="838200" cy="3939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HTTP</a:t>
              </a:r>
            </a:p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Response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</p:grpSp>
      <p:sp>
        <p:nvSpPr>
          <p:cNvPr id="87" name="Rectangle 86"/>
          <p:cNvSpPr/>
          <p:nvPr/>
        </p:nvSpPr>
        <p:spPr>
          <a:xfrm>
            <a:off x="5434269" y="4048780"/>
            <a:ext cx="2895600" cy="22860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>
            <a:noFill/>
          </a:ln>
          <a:effectLst>
            <a:outerShdw blurRad="57150" dist="38100" dir="5400000" algn="ctr" rotWithShape="0">
              <a:sysClr val="window" lastClr="FFFFFF">
                <a:hueOff val="0"/>
                <a:satOff val="0"/>
                <a:lumOff val="0"/>
                <a:alphaOff val="0"/>
                <a:shade val="9000"/>
                <a:satMod val="105000"/>
                <a:alpha val="48000"/>
              </a:sys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lIns="0" rIns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Event Bus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 flipV="1">
            <a:off x="7110669" y="3210580"/>
            <a:ext cx="0" cy="838200"/>
          </a:xfrm>
          <a:prstGeom prst="straightConnector1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headEnd type="diamond" w="med" len="med"/>
            <a:tailEnd type="triangle" w="med" len="med"/>
          </a:ln>
          <a:effectLst/>
        </p:spPr>
      </p:cxnSp>
      <p:cxnSp>
        <p:nvCxnSpPr>
          <p:cNvPr id="89" name="Straight Arrow Connector 88"/>
          <p:cNvCxnSpPr/>
          <p:nvPr/>
        </p:nvCxnSpPr>
        <p:spPr>
          <a:xfrm>
            <a:off x="7034469" y="3210580"/>
            <a:ext cx="0" cy="838200"/>
          </a:xfrm>
          <a:prstGeom prst="straightConnector1">
            <a:avLst/>
          </a:prstGeom>
          <a:noFill/>
          <a:ln w="9525" cap="flat" cmpd="sng" algn="ctr">
            <a:solidFill>
              <a:srgbClr val="7F7F7F"/>
            </a:solidFill>
            <a:prstDash val="sysDash"/>
            <a:headEnd type="oval" w="med" len="med"/>
            <a:tailEnd type="triangle" w="med" len="med"/>
          </a:ln>
          <a:effectLst/>
        </p:spPr>
      </p:cxnSp>
      <p:sp>
        <p:nvSpPr>
          <p:cNvPr id="90" name="Rectangle 89"/>
          <p:cNvSpPr/>
          <p:nvPr/>
        </p:nvSpPr>
        <p:spPr>
          <a:xfrm>
            <a:off x="6348669" y="2857919"/>
            <a:ext cx="838200" cy="304262"/>
          </a:xfrm>
          <a:prstGeom prst="rect">
            <a:avLst/>
          </a:prstGeom>
          <a:gradFill rotWithShape="1">
            <a:gsLst>
              <a:gs pos="0">
                <a:sysClr val="window" lastClr="FFFFFF">
                  <a:hueOff val="0"/>
                  <a:satOff val="0"/>
                  <a:lumOff val="0"/>
                  <a:alphaOff val="0"/>
                  <a:tint val="70000"/>
                  <a:satMod val="130000"/>
                </a:sysClr>
              </a:gs>
              <a:gs pos="43000">
                <a:sysClr val="window" lastClr="FFFFFF">
                  <a:hueOff val="0"/>
                  <a:satOff val="0"/>
                  <a:lumOff val="0"/>
                  <a:alphaOff val="0"/>
                  <a:tint val="44000"/>
                  <a:satMod val="165000"/>
                </a:sysClr>
              </a:gs>
              <a:gs pos="93000">
                <a:sysClr val="window" lastClr="FFFFFF">
                  <a:hueOff val="0"/>
                  <a:satOff val="0"/>
                  <a:lumOff val="0"/>
                  <a:alphaOff val="0"/>
                  <a:tint val="15000"/>
                  <a:satMod val="165000"/>
                </a:sysClr>
              </a:gs>
              <a:gs pos="100000">
                <a:sysClr val="window" lastClr="FFFFFF">
                  <a:hueOff val="0"/>
                  <a:satOff val="0"/>
                  <a:lumOff val="0"/>
                  <a:alphaOff val="0"/>
                  <a:tint val="5000"/>
                  <a:satMod val="250000"/>
                </a:sysClr>
              </a:gs>
            </a:gsLst>
            <a:path path="circle">
              <a:fillToRect l="50000" t="130000" r="50000" b="-30000"/>
            </a:path>
          </a:gradFill>
          <a:ln>
            <a:noFill/>
          </a:ln>
          <a:effectLst>
            <a:outerShdw blurRad="57150" dist="38100" dir="5400000" algn="ctr" rotWithShape="0">
              <a:sysClr val="window" lastClr="FFFFFF">
                <a:hueOff val="0"/>
                <a:satOff val="0"/>
                <a:lumOff val="0"/>
                <a:alphaOff val="0"/>
                <a:shade val="9000"/>
                <a:satMod val="105000"/>
                <a:alpha val="48000"/>
              </a:sys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lIns="0" rIns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Web Server 1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5891469" y="2781181"/>
            <a:ext cx="228600" cy="99060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>
            <a:noFill/>
            <a:prstDash val="dash"/>
          </a:ln>
          <a:effectLst>
            <a:outerShdw blurRad="57150" dist="38100" dir="5400000" algn="ctr" rotWithShape="0">
              <a:sysClr val="window" lastClr="FFFFFF">
                <a:hueOff val="0"/>
                <a:satOff val="0"/>
                <a:lumOff val="0"/>
                <a:alphaOff val="0"/>
                <a:shade val="9000"/>
                <a:satMod val="105000"/>
                <a:alpha val="48000"/>
              </a:sys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vert="vert270" lIns="45720" rIns="4572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Load Balancer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6348669" y="3390781"/>
            <a:ext cx="838200" cy="304262"/>
          </a:xfrm>
          <a:prstGeom prst="rect">
            <a:avLst/>
          </a:prstGeom>
          <a:gradFill rotWithShape="1">
            <a:gsLst>
              <a:gs pos="0">
                <a:sysClr val="window" lastClr="FFFFFF">
                  <a:hueOff val="0"/>
                  <a:satOff val="0"/>
                  <a:lumOff val="0"/>
                  <a:alphaOff val="0"/>
                  <a:tint val="70000"/>
                  <a:satMod val="130000"/>
                </a:sysClr>
              </a:gs>
              <a:gs pos="43000">
                <a:sysClr val="window" lastClr="FFFFFF">
                  <a:hueOff val="0"/>
                  <a:satOff val="0"/>
                  <a:lumOff val="0"/>
                  <a:alphaOff val="0"/>
                  <a:tint val="44000"/>
                  <a:satMod val="165000"/>
                </a:sysClr>
              </a:gs>
              <a:gs pos="93000">
                <a:sysClr val="window" lastClr="FFFFFF">
                  <a:hueOff val="0"/>
                  <a:satOff val="0"/>
                  <a:lumOff val="0"/>
                  <a:alphaOff val="0"/>
                  <a:tint val="15000"/>
                  <a:satMod val="165000"/>
                </a:sysClr>
              </a:gs>
              <a:gs pos="100000">
                <a:sysClr val="window" lastClr="FFFFFF">
                  <a:hueOff val="0"/>
                  <a:satOff val="0"/>
                  <a:lumOff val="0"/>
                  <a:alphaOff val="0"/>
                  <a:tint val="5000"/>
                  <a:satMod val="250000"/>
                </a:sysClr>
              </a:gs>
            </a:gsLst>
            <a:path path="circle">
              <a:fillToRect l="50000" t="130000" r="50000" b="-30000"/>
            </a:path>
          </a:gradFill>
          <a:ln>
            <a:noFill/>
          </a:ln>
          <a:effectLst>
            <a:outerShdw blurRad="57150" dist="38100" dir="5400000" algn="ctr" rotWithShape="0">
              <a:sysClr val="window" lastClr="FFFFFF">
                <a:hueOff val="0"/>
                <a:satOff val="0"/>
                <a:lumOff val="0"/>
                <a:alphaOff val="0"/>
                <a:shade val="9000"/>
                <a:satMod val="105000"/>
                <a:alpha val="48000"/>
              </a:sys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lIns="0" rIns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Web Server 2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93" name="Straight Arrow Connector 92"/>
          <p:cNvCxnSpPr/>
          <p:nvPr/>
        </p:nvCxnSpPr>
        <p:spPr>
          <a:xfrm flipH="1">
            <a:off x="6120069" y="2981980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0F6FC6">
                <a:shade val="50000"/>
                <a:satMod val="103000"/>
              </a:srgbClr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94" name="Straight Arrow Connector 93"/>
          <p:cNvCxnSpPr/>
          <p:nvPr/>
        </p:nvCxnSpPr>
        <p:spPr>
          <a:xfrm flipH="1">
            <a:off x="6120069" y="3515380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0F6FC6">
                <a:shade val="50000"/>
                <a:satMod val="103000"/>
              </a:srgbClr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95" name="Can 94"/>
          <p:cNvSpPr/>
          <p:nvPr/>
        </p:nvSpPr>
        <p:spPr>
          <a:xfrm>
            <a:off x="7872669" y="3009781"/>
            <a:ext cx="457200" cy="533400"/>
          </a:xfrm>
          <a:prstGeom prst="can">
            <a:avLst/>
          </a:prstGeom>
          <a:gradFill rotWithShape="1">
            <a:gsLst>
              <a:gs pos="0">
                <a:sysClr val="window" lastClr="FFFFFF">
                  <a:hueOff val="0"/>
                  <a:satOff val="0"/>
                  <a:lumOff val="0"/>
                  <a:alphaOff val="0"/>
                  <a:tint val="70000"/>
                  <a:satMod val="130000"/>
                </a:sysClr>
              </a:gs>
              <a:gs pos="43000">
                <a:sysClr val="window" lastClr="FFFFFF">
                  <a:hueOff val="0"/>
                  <a:satOff val="0"/>
                  <a:lumOff val="0"/>
                  <a:alphaOff val="0"/>
                  <a:tint val="44000"/>
                  <a:satMod val="165000"/>
                </a:sysClr>
              </a:gs>
              <a:gs pos="93000">
                <a:sysClr val="window" lastClr="FFFFFF">
                  <a:hueOff val="0"/>
                  <a:satOff val="0"/>
                  <a:lumOff val="0"/>
                  <a:alphaOff val="0"/>
                  <a:tint val="15000"/>
                  <a:satMod val="165000"/>
                </a:sysClr>
              </a:gs>
              <a:gs pos="100000">
                <a:sysClr val="window" lastClr="FFFFFF">
                  <a:hueOff val="0"/>
                  <a:satOff val="0"/>
                  <a:lumOff val="0"/>
                  <a:alphaOff val="0"/>
                  <a:tint val="5000"/>
                  <a:satMod val="250000"/>
                </a:sysClr>
              </a:gs>
            </a:gsLst>
            <a:path path="circle">
              <a:fillToRect l="50000" t="130000" r="50000" b="-30000"/>
            </a:path>
          </a:gradFill>
          <a:ln>
            <a:solidFill>
              <a:sysClr val="windowText" lastClr="000000"/>
            </a:solidFill>
          </a:ln>
          <a:effectLst>
            <a:outerShdw blurRad="57150" dist="38100" dir="5400000" algn="ctr" rotWithShape="0">
              <a:sysClr val="window" lastClr="FFFFFF">
                <a:hueOff val="0"/>
                <a:satOff val="0"/>
                <a:lumOff val="0"/>
                <a:alphaOff val="0"/>
                <a:shade val="9000"/>
                <a:satMod val="105000"/>
                <a:alpha val="48000"/>
              </a:sys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lIns="0" rIns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DB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6619715" y="3695581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…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97" name="Straight Arrow Connector 96"/>
          <p:cNvCxnSpPr/>
          <p:nvPr/>
        </p:nvCxnSpPr>
        <p:spPr>
          <a:xfrm flipV="1">
            <a:off x="8177469" y="3591580"/>
            <a:ext cx="0" cy="457200"/>
          </a:xfrm>
          <a:prstGeom prst="straightConnector1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headEnd type="diamond" w="med" len="med"/>
            <a:tailEnd type="triangle" w="med" len="med"/>
          </a:ln>
          <a:effectLst/>
        </p:spPr>
      </p:cxnSp>
      <p:cxnSp>
        <p:nvCxnSpPr>
          <p:cNvPr id="98" name="Straight Arrow Connector 97"/>
          <p:cNvCxnSpPr/>
          <p:nvPr/>
        </p:nvCxnSpPr>
        <p:spPr>
          <a:xfrm>
            <a:off x="8101269" y="3591580"/>
            <a:ext cx="0" cy="457200"/>
          </a:xfrm>
          <a:prstGeom prst="straightConnector1">
            <a:avLst/>
          </a:prstGeom>
          <a:noFill/>
          <a:ln w="9525" cap="flat" cmpd="sng" algn="ctr">
            <a:solidFill>
              <a:srgbClr val="7F7F7F"/>
            </a:solidFill>
            <a:prstDash val="sysDash"/>
            <a:headEnd type="oval" w="med" len="med"/>
            <a:tailEnd type="triangle" w="med" len="med"/>
          </a:ln>
          <a:effectLst/>
        </p:spPr>
      </p:cxnSp>
      <p:sp>
        <p:nvSpPr>
          <p:cNvPr id="99" name="Rectangle 98"/>
          <p:cNvSpPr/>
          <p:nvPr/>
        </p:nvSpPr>
        <p:spPr>
          <a:xfrm>
            <a:off x="6501069" y="4505980"/>
            <a:ext cx="1676400" cy="304262"/>
          </a:xfrm>
          <a:prstGeom prst="rect">
            <a:avLst/>
          </a:prstGeom>
          <a:gradFill rotWithShape="1">
            <a:gsLst>
              <a:gs pos="0">
                <a:sysClr val="window" lastClr="FFFFFF">
                  <a:hueOff val="0"/>
                  <a:satOff val="0"/>
                  <a:lumOff val="0"/>
                  <a:alphaOff val="0"/>
                  <a:tint val="70000"/>
                  <a:satMod val="130000"/>
                </a:sysClr>
              </a:gs>
              <a:gs pos="43000">
                <a:sysClr val="window" lastClr="FFFFFF">
                  <a:hueOff val="0"/>
                  <a:satOff val="0"/>
                  <a:lumOff val="0"/>
                  <a:alphaOff val="0"/>
                  <a:tint val="44000"/>
                  <a:satMod val="165000"/>
                </a:sysClr>
              </a:gs>
              <a:gs pos="93000">
                <a:sysClr val="window" lastClr="FFFFFF">
                  <a:hueOff val="0"/>
                  <a:satOff val="0"/>
                  <a:lumOff val="0"/>
                  <a:alphaOff val="0"/>
                  <a:tint val="15000"/>
                  <a:satMod val="165000"/>
                </a:sysClr>
              </a:gs>
              <a:gs pos="100000">
                <a:sysClr val="window" lastClr="FFFFFF">
                  <a:hueOff val="0"/>
                  <a:satOff val="0"/>
                  <a:lumOff val="0"/>
                  <a:alphaOff val="0"/>
                  <a:tint val="5000"/>
                  <a:satMod val="250000"/>
                </a:sysClr>
              </a:gs>
            </a:gsLst>
            <a:path path="circle">
              <a:fillToRect l="50000" t="130000" r="50000" b="-30000"/>
            </a:path>
          </a:gradFill>
          <a:ln>
            <a:noFill/>
          </a:ln>
          <a:effectLst>
            <a:outerShdw blurRad="57150" dist="38100" dir="5400000" algn="ctr" rotWithShape="0">
              <a:sysClr val="window" lastClr="FFFFFF">
                <a:hueOff val="0"/>
                <a:satOff val="0"/>
                <a:lumOff val="0"/>
                <a:alphaOff val="0"/>
                <a:shade val="9000"/>
                <a:satMod val="105000"/>
                <a:alpha val="48000"/>
              </a:sys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lIns="0" rIns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7415469" y="2781181"/>
            <a:ext cx="228600" cy="99060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>
            <a:noFill/>
            <a:prstDash val="dash"/>
          </a:ln>
          <a:effectLst>
            <a:outerShdw blurRad="57150" dist="38100" dir="5400000" algn="ctr" rotWithShape="0">
              <a:sysClr val="window" lastClr="FFFFFF">
                <a:hueOff val="0"/>
                <a:satOff val="0"/>
                <a:lumOff val="0"/>
                <a:alphaOff val="0"/>
                <a:shade val="9000"/>
                <a:satMod val="105000"/>
                <a:alpha val="48000"/>
              </a:sys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vert="vert270" lIns="45720" rIns="4572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DB Connector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101" name="Straight Arrow Connector 100"/>
          <p:cNvCxnSpPr/>
          <p:nvPr/>
        </p:nvCxnSpPr>
        <p:spPr>
          <a:xfrm flipH="1">
            <a:off x="7186871" y="2981980"/>
            <a:ext cx="228598" cy="0"/>
          </a:xfrm>
          <a:prstGeom prst="straightConnector1">
            <a:avLst/>
          </a:prstGeom>
          <a:noFill/>
          <a:ln w="9525" cap="flat" cmpd="sng" algn="ctr">
            <a:solidFill>
              <a:srgbClr val="0F6FC6">
                <a:shade val="50000"/>
                <a:satMod val="103000"/>
              </a:srgbClr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102" name="Straight Arrow Connector 101"/>
          <p:cNvCxnSpPr/>
          <p:nvPr/>
        </p:nvCxnSpPr>
        <p:spPr>
          <a:xfrm flipH="1">
            <a:off x="7186869" y="3515380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0F6FC6">
                <a:shade val="50000"/>
                <a:satMod val="103000"/>
              </a:srgbClr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103" name="Straight Arrow Connector 102"/>
          <p:cNvCxnSpPr/>
          <p:nvPr/>
        </p:nvCxnSpPr>
        <p:spPr>
          <a:xfrm flipH="1">
            <a:off x="7644069" y="3286780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0F6FC6">
                <a:shade val="50000"/>
                <a:satMod val="103000"/>
              </a:srgbClr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104" name="Straight Arrow Connector 103"/>
          <p:cNvCxnSpPr/>
          <p:nvPr/>
        </p:nvCxnSpPr>
        <p:spPr>
          <a:xfrm>
            <a:off x="5967669" y="3820180"/>
            <a:ext cx="0" cy="228600"/>
          </a:xfrm>
          <a:prstGeom prst="straightConnector1">
            <a:avLst/>
          </a:prstGeom>
          <a:noFill/>
          <a:ln w="9525" cap="flat" cmpd="sng" algn="ctr">
            <a:solidFill>
              <a:srgbClr val="7F7F7F"/>
            </a:solidFill>
            <a:prstDash val="sysDash"/>
            <a:headEnd type="oval" w="med" len="med"/>
            <a:tailEnd type="triangle" w="med" len="med"/>
          </a:ln>
          <a:effectLst/>
        </p:spPr>
      </p:cxnSp>
      <p:cxnSp>
        <p:nvCxnSpPr>
          <p:cNvPr id="105" name="Straight Arrow Connector 104"/>
          <p:cNvCxnSpPr/>
          <p:nvPr/>
        </p:nvCxnSpPr>
        <p:spPr>
          <a:xfrm flipV="1">
            <a:off x="6043869" y="3820180"/>
            <a:ext cx="0" cy="228600"/>
          </a:xfrm>
          <a:prstGeom prst="straightConnector1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headEnd type="diamond" w="med" len="med"/>
            <a:tailEnd type="triangle" w="med" len="med"/>
          </a:ln>
          <a:effectLst/>
        </p:spPr>
      </p:cxnSp>
      <p:cxnSp>
        <p:nvCxnSpPr>
          <p:cNvPr id="106" name="Straight Arrow Connector 105"/>
          <p:cNvCxnSpPr/>
          <p:nvPr/>
        </p:nvCxnSpPr>
        <p:spPr>
          <a:xfrm flipV="1">
            <a:off x="6577269" y="3743980"/>
            <a:ext cx="0" cy="304800"/>
          </a:xfrm>
          <a:prstGeom prst="straightConnector1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headEnd type="diamond" w="med" len="med"/>
            <a:tailEnd type="triangle" w="med" len="med"/>
          </a:ln>
          <a:effectLst/>
        </p:spPr>
      </p:cxnSp>
      <p:cxnSp>
        <p:nvCxnSpPr>
          <p:cNvPr id="107" name="Straight Arrow Connector 106"/>
          <p:cNvCxnSpPr/>
          <p:nvPr/>
        </p:nvCxnSpPr>
        <p:spPr>
          <a:xfrm>
            <a:off x="6501069" y="3743980"/>
            <a:ext cx="0" cy="304800"/>
          </a:xfrm>
          <a:prstGeom prst="straightConnector1">
            <a:avLst/>
          </a:prstGeom>
          <a:noFill/>
          <a:ln w="9525" cap="flat" cmpd="sng" algn="ctr">
            <a:solidFill>
              <a:srgbClr val="7F7F7F"/>
            </a:solidFill>
            <a:prstDash val="sysDash"/>
            <a:headEnd type="oval" w="med" len="med"/>
            <a:tailEnd type="triangle" w="med" len="med"/>
          </a:ln>
          <a:effectLst/>
        </p:spPr>
      </p:cxnSp>
      <p:cxnSp>
        <p:nvCxnSpPr>
          <p:cNvPr id="108" name="Straight Arrow Connector 107"/>
          <p:cNvCxnSpPr/>
          <p:nvPr/>
        </p:nvCxnSpPr>
        <p:spPr>
          <a:xfrm>
            <a:off x="7491669" y="3820180"/>
            <a:ext cx="0" cy="228600"/>
          </a:xfrm>
          <a:prstGeom prst="straightConnector1">
            <a:avLst/>
          </a:prstGeom>
          <a:noFill/>
          <a:ln w="9525" cap="flat" cmpd="sng" algn="ctr">
            <a:solidFill>
              <a:srgbClr val="7F7F7F"/>
            </a:solidFill>
            <a:prstDash val="sysDash"/>
            <a:headEnd type="oval" w="med" len="med"/>
            <a:tailEnd type="triangle" w="med" len="med"/>
          </a:ln>
          <a:effectLst/>
        </p:spPr>
      </p:cxnSp>
      <p:cxnSp>
        <p:nvCxnSpPr>
          <p:cNvPr id="109" name="Straight Arrow Connector 108"/>
          <p:cNvCxnSpPr/>
          <p:nvPr/>
        </p:nvCxnSpPr>
        <p:spPr>
          <a:xfrm flipV="1">
            <a:off x="7567869" y="3820180"/>
            <a:ext cx="0" cy="228600"/>
          </a:xfrm>
          <a:prstGeom prst="straightConnector1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headEnd type="diamond" w="med" len="med"/>
            <a:tailEnd type="triangle" w="med" len="med"/>
          </a:ln>
          <a:effectLst/>
        </p:spPr>
      </p:cxnSp>
      <p:cxnSp>
        <p:nvCxnSpPr>
          <p:cNvPr id="110" name="Straight Arrow Connector 109"/>
          <p:cNvCxnSpPr/>
          <p:nvPr/>
        </p:nvCxnSpPr>
        <p:spPr>
          <a:xfrm>
            <a:off x="6805869" y="4277380"/>
            <a:ext cx="0" cy="228600"/>
          </a:xfrm>
          <a:prstGeom prst="straightConnector1">
            <a:avLst/>
          </a:prstGeom>
          <a:noFill/>
          <a:ln w="9525" cap="flat" cmpd="sng" algn="ctr">
            <a:solidFill>
              <a:srgbClr val="7F7F7F"/>
            </a:solidFill>
            <a:prstDash val="sysDash"/>
            <a:headEnd type="oval" w="med" len="med"/>
            <a:tailEnd type="triangle" w="med" len="med"/>
          </a:ln>
          <a:effectLst/>
        </p:spPr>
      </p:cxnSp>
      <p:sp>
        <p:nvSpPr>
          <p:cNvPr id="111" name="Rectangle 110"/>
          <p:cNvSpPr/>
          <p:nvPr/>
        </p:nvSpPr>
        <p:spPr>
          <a:xfrm>
            <a:off x="5586669" y="4353580"/>
            <a:ext cx="9664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itchFamily="18" charset="0"/>
                <a:cs typeface="Times New Roman" pitchFamily="18" charset="0"/>
              </a:rPr>
              <a:t>Architecture </a:t>
            </a:r>
            <a:endParaRPr lang="en-US" sz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12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itchFamily="18" charset="0"/>
                <a:cs typeface="Times New Roman" pitchFamily="18" charset="0"/>
              </a:rPr>
              <a:t>Layer</a:t>
            </a:r>
            <a:endParaRPr lang="en-US" sz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6653469" y="4582180"/>
            <a:ext cx="1371600" cy="152400"/>
            <a:chOff x="2667000" y="4800600"/>
            <a:chExt cx="1371600" cy="152400"/>
          </a:xfrm>
        </p:grpSpPr>
        <p:sp>
          <p:nvSpPr>
            <p:cNvPr id="113" name="Rectangle 112"/>
            <p:cNvSpPr/>
            <p:nvPr/>
          </p:nvSpPr>
          <p:spPr>
            <a:xfrm>
              <a:off x="2667000" y="4800600"/>
              <a:ext cx="228600" cy="152400"/>
            </a:xfrm>
            <a:prstGeom prst="rect">
              <a:avLst/>
            </a:prstGeom>
            <a:solidFill>
              <a:srgbClr val="009DD9"/>
            </a:soli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tIns="0" rIns="0" bIns="0"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M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3048000" y="4800600"/>
              <a:ext cx="228600" cy="152400"/>
            </a:xfrm>
            <a:prstGeom prst="rect">
              <a:avLst/>
            </a:prstGeom>
            <a:solidFill>
              <a:srgbClr val="009DD9"/>
            </a:soli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tIns="0" rIns="0" bIns="0"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A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3429000" y="4800600"/>
              <a:ext cx="228600" cy="152400"/>
            </a:xfrm>
            <a:prstGeom prst="rect">
              <a:avLst/>
            </a:prstGeom>
            <a:solidFill>
              <a:srgbClr val="009DD9"/>
            </a:soli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tIns="0" rIns="0" bIns="0"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P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3810000" y="4800600"/>
              <a:ext cx="228600" cy="152400"/>
            </a:xfrm>
            <a:prstGeom prst="rect">
              <a:avLst/>
            </a:prstGeom>
            <a:solidFill>
              <a:srgbClr val="009DD9"/>
            </a:soli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tIns="0" rIns="0" bIns="0"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E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cxnSp>
          <p:nvCxnSpPr>
            <p:cNvPr id="117" name="Straight Arrow Connector 116"/>
            <p:cNvCxnSpPr/>
            <p:nvPr/>
          </p:nvCxnSpPr>
          <p:spPr>
            <a:xfrm>
              <a:off x="2895600" y="4876800"/>
              <a:ext cx="152400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118" name="Straight Arrow Connector 117"/>
            <p:cNvCxnSpPr/>
            <p:nvPr/>
          </p:nvCxnSpPr>
          <p:spPr>
            <a:xfrm>
              <a:off x="3276600" y="4876800"/>
              <a:ext cx="152400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119" name="Straight Arrow Connector 118"/>
            <p:cNvCxnSpPr/>
            <p:nvPr/>
          </p:nvCxnSpPr>
          <p:spPr>
            <a:xfrm>
              <a:off x="3657600" y="4876800"/>
              <a:ext cx="152400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</p:grpSp>
      <p:cxnSp>
        <p:nvCxnSpPr>
          <p:cNvPr id="120" name="Straight Arrow Connector 119"/>
          <p:cNvCxnSpPr/>
          <p:nvPr/>
        </p:nvCxnSpPr>
        <p:spPr>
          <a:xfrm flipV="1">
            <a:off x="7872669" y="4277380"/>
            <a:ext cx="0" cy="228600"/>
          </a:xfrm>
          <a:prstGeom prst="straightConnector1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headEnd type="diamond" w="med" len="med"/>
            <a:tailEnd type="triangle" w="med" len="med"/>
          </a:ln>
          <a:effectLst/>
        </p:spPr>
      </p:cxnSp>
      <p:grpSp>
        <p:nvGrpSpPr>
          <p:cNvPr id="121" name="Group 120"/>
          <p:cNvGrpSpPr/>
          <p:nvPr/>
        </p:nvGrpSpPr>
        <p:grpSpPr>
          <a:xfrm>
            <a:off x="5434269" y="2372380"/>
            <a:ext cx="457200" cy="1676400"/>
            <a:chOff x="5410200" y="2514600"/>
            <a:chExt cx="457200" cy="1676400"/>
          </a:xfrm>
        </p:grpSpPr>
        <p:sp>
          <p:nvSpPr>
            <p:cNvPr id="122" name="Rectangle 121"/>
            <p:cNvSpPr/>
            <p:nvPr/>
          </p:nvSpPr>
          <p:spPr>
            <a:xfrm>
              <a:off x="5410200" y="2514600"/>
              <a:ext cx="228600" cy="1399401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>
              <a:noFill/>
              <a:prstDash val="dash"/>
            </a:ln>
            <a:effectLst>
              <a:outerShdw blurRad="57150" dist="38100" dir="5400000" algn="ctr" rotWithShape="0">
                <a:sysClr val="window" lastClr="FFFFFF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ys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vert="vert270" lIns="45720" rIns="4572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Application Guard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23" name="Straight Arrow Connector 122"/>
            <p:cNvCxnSpPr/>
            <p:nvPr/>
          </p:nvCxnSpPr>
          <p:spPr>
            <a:xfrm flipH="1">
              <a:off x="5638800" y="3429000"/>
              <a:ext cx="228600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24" name="Straight Arrow Connector 123"/>
            <p:cNvCxnSpPr/>
            <p:nvPr/>
          </p:nvCxnSpPr>
          <p:spPr>
            <a:xfrm>
              <a:off x="5486400" y="3962400"/>
              <a:ext cx="0" cy="228600"/>
            </a:xfrm>
            <a:prstGeom prst="straightConnector1">
              <a:avLst/>
            </a:prstGeom>
            <a:noFill/>
            <a:ln w="9525" cap="flat" cmpd="sng" algn="ctr">
              <a:solidFill>
                <a:srgbClr val="7F7F7F"/>
              </a:solidFill>
              <a:prstDash val="sysDash"/>
              <a:headEnd type="oval" w="med" len="med"/>
              <a:tailEnd type="triangle" w="med" len="med"/>
            </a:ln>
            <a:effectLst/>
          </p:spPr>
        </p:cxnSp>
        <p:cxnSp>
          <p:nvCxnSpPr>
            <p:cNvPr id="125" name="Straight Arrow Connector 124"/>
            <p:cNvCxnSpPr/>
            <p:nvPr/>
          </p:nvCxnSpPr>
          <p:spPr>
            <a:xfrm flipV="1">
              <a:off x="5562600" y="3962400"/>
              <a:ext cx="0" cy="228600"/>
            </a:xfrm>
            <a:prstGeom prst="straightConnector1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diamond" w="med" len="med"/>
              <a:tailEnd type="triangle" w="med" len="med"/>
            </a:ln>
            <a:effectLst/>
          </p:spPr>
        </p:cxnSp>
      </p:grpSp>
      <p:grpSp>
        <p:nvGrpSpPr>
          <p:cNvPr id="126" name="Group 125"/>
          <p:cNvGrpSpPr/>
          <p:nvPr/>
        </p:nvGrpSpPr>
        <p:grpSpPr>
          <a:xfrm>
            <a:off x="4900869" y="2781181"/>
            <a:ext cx="990600" cy="1724799"/>
            <a:chOff x="4419600" y="2923401"/>
            <a:chExt cx="990600" cy="1724799"/>
          </a:xfrm>
        </p:grpSpPr>
        <p:sp>
          <p:nvSpPr>
            <p:cNvPr id="127" name="Oval 126"/>
            <p:cNvSpPr/>
            <p:nvPr/>
          </p:nvSpPr>
          <p:spPr>
            <a:xfrm>
              <a:off x="4419600" y="4267200"/>
              <a:ext cx="457200" cy="381000"/>
            </a:xfrm>
            <a:prstGeom prst="ellipse">
              <a:avLst/>
            </a:prstGeom>
            <a:gradFill rotWithShape="1">
              <a:gsLst>
                <a:gs pos="0">
                  <a:sysClr val="window" lastClr="FFFFFF">
                    <a:hueOff val="0"/>
                    <a:satOff val="0"/>
                    <a:lumOff val="0"/>
                    <a:alphaOff val="0"/>
                    <a:tint val="70000"/>
                    <a:satMod val="130000"/>
                  </a:sysClr>
                </a:gs>
                <a:gs pos="43000">
                  <a:sysClr val="window" lastClr="FFFFFF">
                    <a:hueOff val="0"/>
                    <a:satOff val="0"/>
                    <a:lumOff val="0"/>
                    <a:alphaOff val="0"/>
                    <a:tint val="44000"/>
                    <a:satMod val="165000"/>
                  </a:sysClr>
                </a:gs>
                <a:gs pos="93000">
                  <a:sysClr val="window" lastClr="FFFFFF">
                    <a:hueOff val="0"/>
                    <a:satOff val="0"/>
                    <a:lumOff val="0"/>
                    <a:alphaOff val="0"/>
                    <a:tint val="15000"/>
                    <a:satMod val="165000"/>
                  </a:sysClr>
                </a:gs>
                <a:gs pos="100000">
                  <a:sysClr val="window" lastClr="FFFFFF">
                    <a:hueOff val="0"/>
                    <a:satOff val="0"/>
                    <a:lumOff val="0"/>
                    <a:alphaOff val="0"/>
                    <a:tint val="5000"/>
                    <a:satMod val="250000"/>
                  </a:sysClr>
                </a:gs>
              </a:gsLst>
              <a:path path="circle">
                <a:fillToRect l="50000" t="130000" r="50000" b="-30000"/>
              </a:path>
            </a:gradFill>
            <a:ln>
              <a:noFill/>
            </a:ln>
            <a:effectLst>
              <a:outerShdw blurRad="57150" dist="38100" dir="5400000" algn="ctr" rotWithShape="0">
                <a:sysClr val="window" lastClr="FFFFFF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ys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0" rIns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User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28" name="Straight Arrow Connector 127"/>
            <p:cNvCxnSpPr>
              <a:stCxn id="129" idx="2"/>
              <a:endCxn id="127" idx="0"/>
            </p:cNvCxnSpPr>
            <p:nvPr/>
          </p:nvCxnSpPr>
          <p:spPr>
            <a:xfrm>
              <a:off x="4648200" y="3914001"/>
              <a:ext cx="0" cy="353199"/>
            </a:xfrm>
            <a:prstGeom prst="straightConnector1">
              <a:avLst/>
            </a:prstGeom>
            <a:noFill/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sp>
          <p:nvSpPr>
            <p:cNvPr id="129" name="Rectangle 128"/>
            <p:cNvSpPr/>
            <p:nvPr/>
          </p:nvSpPr>
          <p:spPr>
            <a:xfrm>
              <a:off x="4495800" y="2923401"/>
              <a:ext cx="304800" cy="990600"/>
            </a:xfrm>
            <a:prstGeom prst="rect">
              <a:avLst/>
            </a:prstGeom>
            <a:gradFill rotWithShape="1">
              <a:gsLst>
                <a:gs pos="0">
                  <a:sysClr val="window" lastClr="FFFFFF">
                    <a:hueOff val="0"/>
                    <a:satOff val="0"/>
                    <a:lumOff val="0"/>
                    <a:alphaOff val="0"/>
                    <a:tint val="70000"/>
                    <a:satMod val="130000"/>
                  </a:sysClr>
                </a:gs>
                <a:gs pos="43000">
                  <a:sysClr val="window" lastClr="FFFFFF">
                    <a:hueOff val="0"/>
                    <a:satOff val="0"/>
                    <a:lumOff val="0"/>
                    <a:alphaOff val="0"/>
                    <a:tint val="44000"/>
                    <a:satMod val="165000"/>
                  </a:sysClr>
                </a:gs>
                <a:gs pos="93000">
                  <a:sysClr val="window" lastClr="FFFFFF">
                    <a:hueOff val="0"/>
                    <a:satOff val="0"/>
                    <a:lumOff val="0"/>
                    <a:alphaOff val="0"/>
                    <a:tint val="15000"/>
                    <a:satMod val="165000"/>
                  </a:sysClr>
                </a:gs>
                <a:gs pos="100000">
                  <a:sysClr val="window" lastClr="FFFFFF">
                    <a:hueOff val="0"/>
                    <a:satOff val="0"/>
                    <a:lumOff val="0"/>
                    <a:alphaOff val="0"/>
                    <a:tint val="5000"/>
                    <a:satMod val="250000"/>
                  </a:sysClr>
                </a:gs>
              </a:gsLst>
              <a:path path="circle">
                <a:fillToRect l="50000" t="130000" r="50000" b="-30000"/>
              </a:path>
            </a:gradFill>
            <a:ln>
              <a:noFill/>
              <a:prstDash val="dash"/>
            </a:ln>
            <a:effectLst>
              <a:outerShdw blurRad="57150" dist="38100" dir="5400000" algn="ctr" rotWithShape="0">
                <a:sysClr val="window" lastClr="FFFFFF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ys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vert="vert270" lIns="45720" rIns="4572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Web Browser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30" name="Straight Arrow Connector 129"/>
            <p:cNvCxnSpPr>
              <a:endCxn id="129" idx="3"/>
            </p:cNvCxnSpPr>
            <p:nvPr/>
          </p:nvCxnSpPr>
          <p:spPr>
            <a:xfrm flipH="1">
              <a:off x="4800600" y="3418701"/>
              <a:ext cx="609600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sp>
          <p:nvSpPr>
            <p:cNvPr id="131" name="Cloud 130"/>
            <p:cNvSpPr/>
            <p:nvPr/>
          </p:nvSpPr>
          <p:spPr>
            <a:xfrm>
              <a:off x="4953000" y="3304401"/>
              <a:ext cx="304800" cy="276999"/>
            </a:xfrm>
            <a:prstGeom prst="cloud">
              <a:avLst/>
            </a:prstGeom>
            <a:gradFill rotWithShape="1">
              <a:gsLst>
                <a:gs pos="0">
                  <a:srgbClr val="0F6FC6">
                    <a:tint val="98000"/>
                    <a:shade val="25000"/>
                    <a:satMod val="250000"/>
                  </a:srgbClr>
                </a:gs>
                <a:gs pos="68000">
                  <a:srgbClr val="0F6FC6">
                    <a:tint val="86000"/>
                    <a:satMod val="115000"/>
                  </a:srgbClr>
                </a:gs>
                <a:gs pos="100000">
                  <a:srgbClr val="0F6FC6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  <p:sp>
        <p:nvSpPr>
          <p:cNvPr id="132" name="Can 131"/>
          <p:cNvSpPr/>
          <p:nvPr/>
        </p:nvSpPr>
        <p:spPr>
          <a:xfrm>
            <a:off x="6729669" y="5039380"/>
            <a:ext cx="1219200" cy="609600"/>
          </a:xfrm>
          <a:prstGeom prst="can">
            <a:avLst/>
          </a:prstGeom>
          <a:gradFill rotWithShape="1">
            <a:gsLst>
              <a:gs pos="0">
                <a:sysClr val="window" lastClr="FFFFFF">
                  <a:hueOff val="0"/>
                  <a:satOff val="0"/>
                  <a:lumOff val="0"/>
                  <a:alphaOff val="0"/>
                  <a:tint val="70000"/>
                  <a:satMod val="130000"/>
                </a:sysClr>
              </a:gs>
              <a:gs pos="43000">
                <a:sysClr val="window" lastClr="FFFFFF">
                  <a:hueOff val="0"/>
                  <a:satOff val="0"/>
                  <a:lumOff val="0"/>
                  <a:alphaOff val="0"/>
                  <a:tint val="44000"/>
                  <a:satMod val="165000"/>
                </a:sysClr>
              </a:gs>
              <a:gs pos="93000">
                <a:sysClr val="window" lastClr="FFFFFF">
                  <a:hueOff val="0"/>
                  <a:satOff val="0"/>
                  <a:lumOff val="0"/>
                  <a:alphaOff val="0"/>
                  <a:tint val="15000"/>
                  <a:satMod val="165000"/>
                </a:sysClr>
              </a:gs>
              <a:gs pos="100000">
                <a:sysClr val="window" lastClr="FFFFFF">
                  <a:hueOff val="0"/>
                  <a:satOff val="0"/>
                  <a:lumOff val="0"/>
                  <a:alphaOff val="0"/>
                  <a:tint val="5000"/>
                  <a:satMod val="250000"/>
                </a:sysClr>
              </a:gs>
            </a:gsLst>
            <a:path path="circle">
              <a:fillToRect l="50000" t="130000" r="50000" b="-30000"/>
            </a:path>
          </a:gradFill>
          <a:ln>
            <a:solidFill>
              <a:sysClr val="windowText" lastClr="000000">
                <a:lumMod val="50000"/>
                <a:lumOff val="50000"/>
              </a:sysClr>
            </a:solidFill>
          </a:ln>
          <a:effectLst>
            <a:outerShdw blurRad="57150" dist="38100" dir="5400000" algn="ctr" rotWithShape="0">
              <a:sysClr val="window" lastClr="FFFFFF">
                <a:hueOff val="0"/>
                <a:satOff val="0"/>
                <a:lumOff val="0"/>
                <a:alphaOff val="0"/>
                <a:shade val="9000"/>
                <a:satMod val="105000"/>
                <a:alpha val="48000"/>
              </a:sys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lIns="0" rIns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Structural models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Arch. properties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133" name="Straight Connector 132"/>
          <p:cNvCxnSpPr>
            <a:stCxn id="99" idx="2"/>
          </p:cNvCxnSpPr>
          <p:nvPr/>
        </p:nvCxnSpPr>
        <p:spPr>
          <a:xfrm>
            <a:off x="7339269" y="4810242"/>
            <a:ext cx="0" cy="229138"/>
          </a:xfrm>
          <a:prstGeom prst="line">
            <a:avLst/>
          </a:prstGeom>
          <a:noFill/>
          <a:ln w="25400" cap="flat" cmpd="sng" algn="ctr">
            <a:solidFill>
              <a:srgbClr val="7F7F7F"/>
            </a:solidFill>
            <a:prstDash val="soli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</p:spPr>
      </p:cxnSp>
      <p:grpSp>
        <p:nvGrpSpPr>
          <p:cNvPr id="134" name="Group 133"/>
          <p:cNvGrpSpPr/>
          <p:nvPr/>
        </p:nvGrpSpPr>
        <p:grpSpPr>
          <a:xfrm>
            <a:off x="5358069" y="3743980"/>
            <a:ext cx="1398289" cy="1831777"/>
            <a:chOff x="5597604" y="3886200"/>
            <a:chExt cx="1398289" cy="1831777"/>
          </a:xfrm>
        </p:grpSpPr>
        <p:sp>
          <p:nvSpPr>
            <p:cNvPr id="135" name="Freeform 134"/>
            <p:cNvSpPr/>
            <p:nvPr/>
          </p:nvSpPr>
          <p:spPr>
            <a:xfrm>
              <a:off x="5715000" y="3886200"/>
              <a:ext cx="1066250" cy="1600200"/>
            </a:xfrm>
            <a:custGeom>
              <a:avLst/>
              <a:gdLst>
                <a:gd name="connsiteX0" fmla="*/ 1066250 w 1066250"/>
                <a:gd name="connsiteY0" fmla="*/ 910605 h 1706996"/>
                <a:gd name="connsiteX1" fmla="*/ 299508 w 1066250"/>
                <a:gd name="connsiteY1" fmla="*/ 1677431 h 1706996"/>
                <a:gd name="connsiteX2" fmla="*/ 0 w 1066250"/>
                <a:gd name="connsiteY2" fmla="*/ 0 h 1706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6250" h="1706996">
                  <a:moveTo>
                    <a:pt x="1066250" y="910605"/>
                  </a:moveTo>
                  <a:cubicBezTo>
                    <a:pt x="771733" y="1369902"/>
                    <a:pt x="477216" y="1829199"/>
                    <a:pt x="299508" y="1677431"/>
                  </a:cubicBezTo>
                  <a:cubicBezTo>
                    <a:pt x="121800" y="1525664"/>
                    <a:pt x="47921" y="133795"/>
                    <a:pt x="0" y="0"/>
                  </a:cubicBezTo>
                </a:path>
              </a:pathLst>
            </a:custGeom>
            <a:noFill/>
            <a:ln w="25400" cap="flat" cmpd="sng" algn="ctr">
              <a:solidFill>
                <a:srgbClr val="0F6FC6"/>
              </a:solidFill>
              <a:prstDash val="solid"/>
              <a:headEnd type="none"/>
              <a:tailEnd type="arrow" w="lg" len="lg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5597604" y="5410200"/>
              <a:ext cx="139828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</a:rPr>
                <a:t>3. Adaptations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6805869" y="3643983"/>
            <a:ext cx="2338131" cy="886643"/>
            <a:chOff x="7104346" y="3786203"/>
            <a:chExt cx="2338131" cy="886643"/>
          </a:xfrm>
        </p:grpSpPr>
        <p:sp>
          <p:nvSpPr>
            <p:cNvPr id="138" name="Freeform 137"/>
            <p:cNvSpPr/>
            <p:nvPr/>
          </p:nvSpPr>
          <p:spPr>
            <a:xfrm>
              <a:off x="7104346" y="3786203"/>
              <a:ext cx="491244" cy="886643"/>
            </a:xfrm>
            <a:custGeom>
              <a:avLst/>
              <a:gdLst>
                <a:gd name="connsiteX0" fmla="*/ 23961 w 491244"/>
                <a:gd name="connsiteY0" fmla="*/ 0 h 886643"/>
                <a:gd name="connsiteX1" fmla="*/ 491194 w 491244"/>
                <a:gd name="connsiteY1" fmla="*/ 467285 h 886643"/>
                <a:gd name="connsiteX2" fmla="*/ 0 w 491244"/>
                <a:gd name="connsiteY2" fmla="*/ 886643 h 886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1244" h="886643">
                  <a:moveTo>
                    <a:pt x="23961" y="0"/>
                  </a:moveTo>
                  <a:cubicBezTo>
                    <a:pt x="259574" y="159755"/>
                    <a:pt x="495188" y="319511"/>
                    <a:pt x="491194" y="467285"/>
                  </a:cubicBezTo>
                  <a:cubicBezTo>
                    <a:pt x="487201" y="615059"/>
                    <a:pt x="0" y="886643"/>
                    <a:pt x="0" y="886643"/>
                  </a:cubicBezTo>
                </a:path>
              </a:pathLst>
            </a:custGeom>
            <a:noFill/>
            <a:ln w="25400" cap="flat" cmpd="sng" algn="ctr">
              <a:solidFill>
                <a:srgbClr val="0F6FC6"/>
              </a:solidFill>
              <a:prstDash val="solid"/>
              <a:headEnd type="none"/>
              <a:tailEnd type="arrow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7543800" y="4114800"/>
              <a:ext cx="189867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</a:rPr>
                <a:t>1. Illegal access alert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8025069" y="4658380"/>
            <a:ext cx="992579" cy="1209020"/>
            <a:chOff x="7028146" y="3862403"/>
            <a:chExt cx="992579" cy="1209020"/>
          </a:xfrm>
        </p:grpSpPr>
        <p:sp>
          <p:nvSpPr>
            <p:cNvPr id="141" name="Freeform 140"/>
            <p:cNvSpPr/>
            <p:nvPr/>
          </p:nvSpPr>
          <p:spPr>
            <a:xfrm>
              <a:off x="7028146" y="3862403"/>
              <a:ext cx="381000" cy="762000"/>
            </a:xfrm>
            <a:custGeom>
              <a:avLst/>
              <a:gdLst>
                <a:gd name="connsiteX0" fmla="*/ 23961 w 491244"/>
                <a:gd name="connsiteY0" fmla="*/ 0 h 886643"/>
                <a:gd name="connsiteX1" fmla="*/ 491194 w 491244"/>
                <a:gd name="connsiteY1" fmla="*/ 467285 h 886643"/>
                <a:gd name="connsiteX2" fmla="*/ 0 w 491244"/>
                <a:gd name="connsiteY2" fmla="*/ 886643 h 886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1244" h="886643">
                  <a:moveTo>
                    <a:pt x="23961" y="0"/>
                  </a:moveTo>
                  <a:cubicBezTo>
                    <a:pt x="259574" y="159755"/>
                    <a:pt x="495188" y="319511"/>
                    <a:pt x="491194" y="467285"/>
                  </a:cubicBezTo>
                  <a:cubicBezTo>
                    <a:pt x="487201" y="615059"/>
                    <a:pt x="0" y="886643"/>
                    <a:pt x="0" y="886643"/>
                  </a:cubicBezTo>
                </a:path>
              </a:pathLst>
            </a:custGeom>
            <a:noFill/>
            <a:ln w="25400" cap="flat" cmpd="sng" algn="ctr">
              <a:solidFill>
                <a:srgbClr val="0F6FC6"/>
              </a:solidFill>
              <a:prstDash val="solid"/>
              <a:headEnd type="none"/>
              <a:tailEnd type="arrow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7028146" y="4548203"/>
              <a:ext cx="99257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</a:rPr>
                <a:t>2. Update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</a:rPr>
                <a:t>model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5602593" y="2981980"/>
            <a:ext cx="802683" cy="530205"/>
            <a:chOff x="5654724" y="3124200"/>
            <a:chExt cx="802683" cy="530205"/>
          </a:xfrm>
        </p:grpSpPr>
        <p:sp>
          <p:nvSpPr>
            <p:cNvPr id="144" name="Freeform 143"/>
            <p:cNvSpPr/>
            <p:nvPr/>
          </p:nvSpPr>
          <p:spPr>
            <a:xfrm>
              <a:off x="5654724" y="3330504"/>
              <a:ext cx="802683" cy="323901"/>
            </a:xfrm>
            <a:custGeom>
              <a:avLst/>
              <a:gdLst>
                <a:gd name="connsiteX0" fmla="*/ 0 w 802683"/>
                <a:gd name="connsiteY0" fmla="*/ 323901 h 323901"/>
                <a:gd name="connsiteX1" fmla="*/ 359410 w 802683"/>
                <a:gd name="connsiteY1" fmla="*/ 396 h 323901"/>
                <a:gd name="connsiteX2" fmla="*/ 802683 w 802683"/>
                <a:gd name="connsiteY2" fmla="*/ 252011 h 323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683" h="323901">
                  <a:moveTo>
                    <a:pt x="0" y="323901"/>
                  </a:moveTo>
                  <a:cubicBezTo>
                    <a:pt x="112815" y="168139"/>
                    <a:pt x="225630" y="12378"/>
                    <a:pt x="359410" y="396"/>
                  </a:cubicBezTo>
                  <a:cubicBezTo>
                    <a:pt x="493190" y="-11586"/>
                    <a:pt x="802683" y="252011"/>
                    <a:pt x="802683" y="252011"/>
                  </a:cubicBezTo>
                </a:path>
              </a:pathLst>
            </a:custGeom>
            <a:noFill/>
            <a:ln w="25400" cap="flat" cmpd="sng" algn="ctr">
              <a:solidFill>
                <a:srgbClr val="0F6FC6"/>
              </a:solidFill>
              <a:prstDash val="solid"/>
              <a:headEnd type="none"/>
              <a:tailEnd type="arrow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45" name="Multiply 144"/>
            <p:cNvSpPr/>
            <p:nvPr/>
          </p:nvSpPr>
          <p:spPr>
            <a:xfrm>
              <a:off x="5791200" y="3124200"/>
              <a:ext cx="533400" cy="457200"/>
            </a:xfrm>
            <a:prstGeom prst="mathMultiply">
              <a:avLst>
                <a:gd name="adj1" fmla="val 15658"/>
              </a:avLst>
            </a:prstGeom>
            <a:solidFill>
              <a:srgbClr val="FF0000"/>
            </a:soli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4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  <p:graphicFrame>
        <p:nvGraphicFramePr>
          <p:cNvPr id="14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944575"/>
              </p:ext>
            </p:extLst>
          </p:nvPr>
        </p:nvGraphicFramePr>
        <p:xfrm>
          <a:off x="6172200" y="76200"/>
          <a:ext cx="28956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C06FC0-DD74-4FB3-84ED-BE0B53D97167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94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1893E-6 -4.7255E-7 L -0.05002 -4.7255E-7 " pathEditMode="relative" ptsTypes="AA">
                                      <p:cBhvr>
                                        <p:cTn id="6" dur="12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Rejuvenation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4343400" cy="4800600"/>
          </a:xfrm>
        </p:spPr>
        <p:txBody>
          <a:bodyPr>
            <a:normAutofit/>
          </a:bodyPr>
          <a:lstStyle/>
          <a:p>
            <a:r>
              <a:rPr lang="en-US" sz="2000" dirty="0"/>
              <a:t>Software </a:t>
            </a:r>
            <a:r>
              <a:rPr lang="en-US" sz="2000" dirty="0" smtClean="0"/>
              <a:t>Rejuvenation involves </a:t>
            </a:r>
            <a:r>
              <a:rPr lang="en-US" sz="2000" dirty="0"/>
              <a:t>gracefully terminating </a:t>
            </a:r>
            <a:r>
              <a:rPr lang="en-US" sz="2000" dirty="0" smtClean="0"/>
              <a:t>then reviving an application to its “known good” state </a:t>
            </a:r>
            <a:r>
              <a:rPr lang="en-US" sz="1600" dirty="0" smtClean="0"/>
              <a:t>[Huang et al. 1995]</a:t>
            </a:r>
          </a:p>
          <a:p>
            <a:endParaRPr lang="en-US" sz="2000" dirty="0" smtClean="0"/>
          </a:p>
          <a:p>
            <a:r>
              <a:rPr lang="en-US" sz="2000" dirty="0" smtClean="0"/>
              <a:t>Advantages</a:t>
            </a:r>
          </a:p>
          <a:p>
            <a:pPr lvl="1"/>
            <a:r>
              <a:rPr lang="en-US" sz="1800" dirty="0" smtClean="0"/>
              <a:t>A </a:t>
            </a:r>
            <a:r>
              <a:rPr lang="en-US" sz="1800" u="sng" dirty="0" smtClean="0"/>
              <a:t>proactive</a:t>
            </a:r>
            <a:r>
              <a:rPr lang="en-US" sz="1800" dirty="0" smtClean="0"/>
              <a:t> security strategy, does not depend on threat detection</a:t>
            </a:r>
          </a:p>
          <a:p>
            <a:pPr lvl="1"/>
            <a:r>
              <a:rPr lang="en-US" sz="1800" dirty="0" smtClean="0"/>
              <a:t>Limits damage of compromises</a:t>
            </a:r>
          </a:p>
          <a:p>
            <a:r>
              <a:rPr lang="en-US" sz="2000" dirty="0" smtClean="0"/>
              <a:t>Limitations</a:t>
            </a:r>
          </a:p>
          <a:p>
            <a:pPr lvl="1"/>
            <a:r>
              <a:rPr lang="en-US" sz="1800" dirty="0" smtClean="0"/>
              <a:t>For </a:t>
            </a:r>
            <a:r>
              <a:rPr lang="en-US" sz="1800" dirty="0" err="1" smtClean="0"/>
              <a:t>stateful</a:t>
            </a:r>
            <a:r>
              <a:rPr lang="en-US" sz="1800" dirty="0"/>
              <a:t> </a:t>
            </a:r>
            <a:r>
              <a:rPr lang="en-US" sz="1800" dirty="0" smtClean="0"/>
              <a:t>systems, preserving state may need extra care</a:t>
            </a:r>
          </a:p>
          <a:p>
            <a:pPr lvl="1"/>
            <a:r>
              <a:rPr lang="en-US" sz="1800" dirty="0" smtClean="0"/>
              <a:t>Not effective against </a:t>
            </a:r>
            <a:r>
              <a:rPr lang="en-US" sz="1800" dirty="0" err="1" smtClean="0"/>
              <a:t>DoS</a:t>
            </a:r>
            <a:r>
              <a:rPr lang="en-US" sz="1800" dirty="0" smtClean="0"/>
              <a:t> attacks</a:t>
            </a:r>
          </a:p>
          <a:p>
            <a:pPr lvl="1"/>
            <a:endParaRPr lang="en-US" sz="1800" dirty="0"/>
          </a:p>
        </p:txBody>
      </p:sp>
      <p:sp>
        <p:nvSpPr>
          <p:cNvPr id="14" name="Rectangle 13"/>
          <p:cNvSpPr/>
          <p:nvPr/>
        </p:nvSpPr>
        <p:spPr>
          <a:xfrm>
            <a:off x="5791200" y="4719935"/>
            <a:ext cx="27432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rIns="0" anchor="ctr" anchorCtr="0"/>
          <a:lstStyle/>
          <a:p>
            <a:pPr algn="ctr"/>
            <a:r>
              <a:rPr lang="en-US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Event Bus</a:t>
            </a:r>
            <a:endParaRPr lang="en-US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7086600" y="3881735"/>
            <a:ext cx="0" cy="838200"/>
          </a:xfrm>
          <a:prstGeom prst="straightConnector1">
            <a:avLst/>
          </a:prstGeom>
          <a:ln>
            <a:solidFill>
              <a:schemeClr val="bg1">
                <a:lumMod val="50000"/>
                <a:lumOff val="50000"/>
              </a:schemeClr>
            </a:solidFill>
            <a:prstDash val="solid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010400" y="3881735"/>
            <a:ext cx="0" cy="838200"/>
          </a:xfrm>
          <a:prstGeom prst="straightConnector1">
            <a:avLst/>
          </a:prstGeom>
          <a:ln>
            <a:solidFill>
              <a:srgbClr val="7F7F7F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324600" y="3529074"/>
            <a:ext cx="914400" cy="304262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rIns="0" anchor="ctr" anchorCtr="0"/>
          <a:lstStyle/>
          <a:p>
            <a:pPr algn="ctr"/>
            <a:r>
              <a:rPr lang="en-US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Web Server 1</a:t>
            </a:r>
            <a:endParaRPr lang="en-US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91200" y="3452336"/>
            <a:ext cx="228600" cy="990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prstDash val="dash"/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270" lIns="45720" rIns="45720" anchor="ctr" anchorCtr="0"/>
          <a:lstStyle/>
          <a:p>
            <a:pPr algn="ctr"/>
            <a:r>
              <a:rPr lang="en-US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Load Balancer</a:t>
            </a:r>
            <a:endParaRPr lang="en-US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24600" y="4061936"/>
            <a:ext cx="914400" cy="304262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rIns="0" anchor="ctr" anchorCtr="0"/>
          <a:lstStyle/>
          <a:p>
            <a:pPr algn="ctr"/>
            <a:r>
              <a:rPr lang="en-US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Web Server 2</a:t>
            </a:r>
            <a:endParaRPr lang="en-US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724400" y="4800600"/>
            <a:ext cx="457200" cy="385465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rIns="0" anchor="ctr" anchorCtr="0"/>
          <a:lstStyle/>
          <a:p>
            <a:pPr algn="ctr"/>
            <a:r>
              <a:rPr lang="en-US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User</a:t>
            </a:r>
            <a:endParaRPr lang="en-US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Arrow Connector 20"/>
          <p:cNvCxnSpPr>
            <a:stCxn id="25" idx="2"/>
            <a:endCxn id="20" idx="0"/>
          </p:cNvCxnSpPr>
          <p:nvPr/>
        </p:nvCxnSpPr>
        <p:spPr>
          <a:xfrm>
            <a:off x="4953000" y="4442936"/>
            <a:ext cx="0" cy="357664"/>
          </a:xfrm>
          <a:prstGeom prst="straightConnector1">
            <a:avLst/>
          </a:prstGeom>
          <a:ln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019802" y="3653135"/>
            <a:ext cx="304798" cy="0"/>
          </a:xfrm>
          <a:prstGeom prst="straightConnector1">
            <a:avLst/>
          </a:prstGeom>
          <a:ln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6019800" y="4186535"/>
            <a:ext cx="304800" cy="0"/>
          </a:xfrm>
          <a:prstGeom prst="straightConnector1">
            <a:avLst/>
          </a:prstGeom>
          <a:ln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n 23"/>
          <p:cNvSpPr/>
          <p:nvPr/>
        </p:nvSpPr>
        <p:spPr>
          <a:xfrm>
            <a:off x="8077200" y="3680936"/>
            <a:ext cx="457200" cy="533400"/>
          </a:xfrm>
          <a:prstGeom prst="can">
            <a:avLst/>
          </a:prstGeom>
          <a:ln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rIns="0" anchor="ctr" anchorCtr="0"/>
          <a:lstStyle/>
          <a:p>
            <a:pPr algn="ctr"/>
            <a:r>
              <a:rPr lang="en-US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DB</a:t>
            </a:r>
            <a:endParaRPr lang="en-US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00600" y="3452336"/>
            <a:ext cx="304800" cy="990600"/>
          </a:xfrm>
          <a:prstGeom prst="rect">
            <a:avLst/>
          </a:prstGeom>
          <a:ln>
            <a:prstDash val="dash"/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270" lIns="45720" rIns="45720" anchor="ctr" anchorCtr="0"/>
          <a:lstStyle/>
          <a:p>
            <a:pPr algn="ctr"/>
            <a:r>
              <a:rPr lang="en-US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Web Browser</a:t>
            </a:r>
            <a:endParaRPr lang="en-US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Arrow Connector 25"/>
          <p:cNvCxnSpPr>
            <a:stCxn id="18" idx="1"/>
            <a:endCxn id="25" idx="3"/>
          </p:cNvCxnSpPr>
          <p:nvPr/>
        </p:nvCxnSpPr>
        <p:spPr>
          <a:xfrm flipH="1">
            <a:off x="5105400" y="3947636"/>
            <a:ext cx="685800" cy="0"/>
          </a:xfrm>
          <a:prstGeom prst="straightConnector1">
            <a:avLst/>
          </a:prstGeom>
          <a:ln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loud 26"/>
          <p:cNvSpPr/>
          <p:nvPr/>
        </p:nvSpPr>
        <p:spPr>
          <a:xfrm>
            <a:off x="5257800" y="3833336"/>
            <a:ext cx="381000" cy="304800"/>
          </a:xfrm>
          <a:prstGeom prst="clou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8382000" y="4262735"/>
            <a:ext cx="0" cy="457200"/>
          </a:xfrm>
          <a:prstGeom prst="straightConnector1">
            <a:avLst/>
          </a:prstGeom>
          <a:ln>
            <a:solidFill>
              <a:schemeClr val="bg1">
                <a:lumMod val="50000"/>
                <a:lumOff val="50000"/>
              </a:schemeClr>
            </a:solidFill>
            <a:prstDash val="solid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8305800" y="4262735"/>
            <a:ext cx="0" cy="457200"/>
          </a:xfrm>
          <a:prstGeom prst="straightConnector1">
            <a:avLst/>
          </a:prstGeom>
          <a:ln>
            <a:solidFill>
              <a:srgbClr val="7F7F7F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705600" y="5177135"/>
            <a:ext cx="1676400" cy="304262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rIns="0" anchor="ctr" anchorCtr="0"/>
          <a:lstStyle/>
          <a:p>
            <a:pPr algn="ctr"/>
            <a:endParaRPr lang="en-US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543800" y="3452336"/>
            <a:ext cx="228600" cy="990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prstDash val="dash"/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270" lIns="45720" rIns="45720" anchor="ctr" anchorCtr="0"/>
          <a:lstStyle/>
          <a:p>
            <a:pPr algn="ctr"/>
            <a:r>
              <a:rPr lang="en-US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DB Connector</a:t>
            </a:r>
            <a:endParaRPr lang="en-US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7239002" y="3653135"/>
            <a:ext cx="304798" cy="0"/>
          </a:xfrm>
          <a:prstGeom prst="straightConnector1">
            <a:avLst/>
          </a:prstGeom>
          <a:ln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7239000" y="4186535"/>
            <a:ext cx="304800" cy="0"/>
          </a:xfrm>
          <a:prstGeom prst="straightConnector1">
            <a:avLst/>
          </a:prstGeom>
          <a:ln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772402" y="3957935"/>
            <a:ext cx="304798" cy="0"/>
          </a:xfrm>
          <a:prstGeom prst="straightConnector1">
            <a:avLst/>
          </a:prstGeom>
          <a:ln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867400" y="4491335"/>
            <a:ext cx="0" cy="228600"/>
          </a:xfrm>
          <a:prstGeom prst="straightConnector1">
            <a:avLst/>
          </a:prstGeom>
          <a:ln>
            <a:solidFill>
              <a:srgbClr val="7F7F7F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5943600" y="4491335"/>
            <a:ext cx="0" cy="228600"/>
          </a:xfrm>
          <a:prstGeom prst="straightConnector1">
            <a:avLst/>
          </a:prstGeom>
          <a:ln>
            <a:solidFill>
              <a:schemeClr val="bg1">
                <a:lumMod val="50000"/>
                <a:lumOff val="50000"/>
              </a:schemeClr>
            </a:solidFill>
            <a:prstDash val="solid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6553200" y="4415135"/>
            <a:ext cx="0" cy="304800"/>
          </a:xfrm>
          <a:prstGeom prst="straightConnector1">
            <a:avLst/>
          </a:prstGeom>
          <a:ln>
            <a:solidFill>
              <a:schemeClr val="bg1">
                <a:lumMod val="50000"/>
                <a:lumOff val="50000"/>
              </a:schemeClr>
            </a:solidFill>
            <a:prstDash val="solid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477000" y="4415135"/>
            <a:ext cx="0" cy="304800"/>
          </a:xfrm>
          <a:prstGeom prst="straightConnector1">
            <a:avLst/>
          </a:prstGeom>
          <a:ln>
            <a:solidFill>
              <a:srgbClr val="7F7F7F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7620000" y="4491335"/>
            <a:ext cx="0" cy="228600"/>
          </a:xfrm>
          <a:prstGeom prst="straightConnector1">
            <a:avLst/>
          </a:prstGeom>
          <a:ln>
            <a:solidFill>
              <a:srgbClr val="7F7F7F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7696200" y="4491335"/>
            <a:ext cx="0" cy="228600"/>
          </a:xfrm>
          <a:prstGeom prst="straightConnector1">
            <a:avLst/>
          </a:prstGeom>
          <a:ln>
            <a:solidFill>
              <a:schemeClr val="bg1">
                <a:lumMod val="50000"/>
                <a:lumOff val="50000"/>
              </a:schemeClr>
            </a:solidFill>
            <a:prstDash val="solid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010400" y="4948535"/>
            <a:ext cx="0" cy="228600"/>
          </a:xfrm>
          <a:prstGeom prst="straightConnector1">
            <a:avLst/>
          </a:prstGeom>
          <a:ln>
            <a:solidFill>
              <a:srgbClr val="7F7F7F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5715000" y="5100935"/>
            <a:ext cx="9664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itchFamily="18" charset="0"/>
                <a:cs typeface="Times New Roman" pitchFamily="18" charset="0"/>
              </a:rPr>
              <a:t>Architecture </a:t>
            </a:r>
            <a:endParaRPr lang="en-US" sz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12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itchFamily="18" charset="0"/>
                <a:cs typeface="Times New Roman" pitchFamily="18" charset="0"/>
              </a:rPr>
              <a:t>Manager</a:t>
            </a:r>
            <a:endParaRPr lang="en-US" sz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8077200" y="4948535"/>
            <a:ext cx="0" cy="2286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solid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5181600" y="1828800"/>
            <a:ext cx="3352800" cy="2929235"/>
            <a:chOff x="5181600" y="2209800"/>
            <a:chExt cx="3352800" cy="2929235"/>
          </a:xfrm>
        </p:grpSpPr>
        <p:sp>
          <p:nvSpPr>
            <p:cNvPr id="10" name="Arc 9"/>
            <p:cNvSpPr/>
            <p:nvPr/>
          </p:nvSpPr>
          <p:spPr>
            <a:xfrm>
              <a:off x="7010400" y="3276600"/>
              <a:ext cx="533400" cy="685800"/>
            </a:xfrm>
            <a:prstGeom prst="arc">
              <a:avLst>
                <a:gd name="adj1" fmla="val 16163254"/>
                <a:gd name="adj2" fmla="val 5706432"/>
              </a:avLst>
            </a:prstGeom>
            <a:ln>
              <a:solidFill>
                <a:srgbClr val="0070C0"/>
              </a:solidFill>
              <a:prstDash val="sys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172200" y="2209800"/>
              <a:ext cx="1295400" cy="1219200"/>
            </a:xfrm>
            <a:prstGeom prst="rect">
              <a:avLst/>
            </a:prstGeom>
            <a:noFill/>
            <a:ln>
              <a:solidFill>
                <a:srgbClr val="00009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r>
                <a:rPr lang="en-US" sz="1200" dirty="0">
                  <a:solidFill>
                    <a:srgbClr val="000090"/>
                  </a:solidFill>
                  <a:latin typeface="Times New Roman"/>
                  <a:cs typeface="Times New Roman"/>
                </a:rPr>
                <a:t>Idle Server Pool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324600" y="2514600"/>
              <a:ext cx="990599" cy="304262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0" rIns="0" anchor="ctr" anchorCtr="0"/>
            <a:lstStyle/>
            <a:p>
              <a:pPr algn="ctr"/>
              <a:r>
                <a:rPr lang="en-US" sz="1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Web Server </a:t>
              </a:r>
              <a:r>
                <a:rPr lang="en-US" sz="1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2’</a:t>
              </a:r>
              <a:endParaRPr lang="en-US" sz="1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324600" y="3048538"/>
              <a:ext cx="990599" cy="304262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0" rIns="0" anchor="ctr" anchorCtr="0"/>
            <a:lstStyle/>
            <a:p>
              <a:pPr algn="ctr"/>
              <a:r>
                <a:rPr lang="en-US" sz="1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Web Server 1’</a:t>
              </a:r>
            </a:p>
          </p:txBody>
        </p:sp>
        <p:sp>
          <p:nvSpPr>
            <p:cNvPr id="11" name="Arc 10"/>
            <p:cNvSpPr/>
            <p:nvPr/>
          </p:nvSpPr>
          <p:spPr>
            <a:xfrm flipH="1">
              <a:off x="5943600" y="2971800"/>
              <a:ext cx="609600" cy="990600"/>
            </a:xfrm>
            <a:prstGeom prst="arc">
              <a:avLst>
                <a:gd name="adj1" fmla="val 15872173"/>
                <a:gd name="adj2" fmla="val 5887459"/>
              </a:avLst>
            </a:prstGeom>
            <a:ln>
              <a:solidFill>
                <a:srgbClr val="0070C0"/>
              </a:solidFill>
              <a:prstDash val="sysDash"/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629400" y="2743200"/>
              <a:ext cx="33855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itchFamily="18" charset="0"/>
                  <a:cs typeface="Times New Roman" pitchFamily="18" charset="0"/>
                </a:rPr>
                <a:t>…</a:t>
              </a:r>
              <a:endParaRPr lang="en-US" sz="2800" b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467600" y="3429000"/>
              <a:ext cx="7620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80000"/>
                </a:lnSpc>
              </a:pPr>
              <a:r>
                <a:rPr lang="en-US" sz="1200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activate</a:t>
              </a:r>
              <a:endParaRPr lang="en-US" sz="12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172200" y="3581400"/>
              <a:ext cx="1219200" cy="1371600"/>
            </a:xfrm>
            <a:prstGeom prst="rect">
              <a:avLst/>
            </a:prstGeom>
            <a:noFill/>
            <a:ln>
              <a:solidFill>
                <a:srgbClr val="00009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r>
                <a:rPr lang="en-US" sz="1200" dirty="0" smtClean="0">
                  <a:solidFill>
                    <a:srgbClr val="000090"/>
                  </a:solidFill>
                  <a:latin typeface="Times New Roman"/>
                  <a:cs typeface="Times New Roman"/>
                </a:rPr>
                <a:t>Active Server Pool</a:t>
              </a:r>
              <a:endParaRPr lang="en-US" sz="1200" dirty="0">
                <a:solidFill>
                  <a:srgbClr val="000090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46" name="Elbow Connector 45"/>
            <p:cNvCxnSpPr>
              <a:stCxn id="14" idx="3"/>
              <a:endCxn id="9" idx="3"/>
            </p:cNvCxnSpPr>
            <p:nvPr/>
          </p:nvCxnSpPr>
          <p:spPr>
            <a:xfrm flipH="1" flipV="1">
              <a:off x="7315199" y="3200669"/>
              <a:ext cx="1219201" cy="1938366"/>
            </a:xfrm>
            <a:prstGeom prst="bentConnector3">
              <a:avLst>
                <a:gd name="adj1" fmla="val -18750"/>
              </a:avLst>
            </a:prstGeom>
            <a:ln>
              <a:solidFill>
                <a:schemeClr val="bg1">
                  <a:lumMod val="50000"/>
                  <a:lumOff val="50000"/>
                </a:schemeClr>
              </a:solidFill>
              <a:prstDash val="solid"/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5181600" y="3352800"/>
              <a:ext cx="8382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80000"/>
                </a:lnSpc>
              </a:pPr>
              <a:r>
                <a:rPr lang="en-US" sz="1200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deactivate</a:t>
              </a:r>
              <a:endParaRPr lang="en-US" sz="12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55" name="Can 54"/>
          <p:cNvSpPr/>
          <p:nvPr/>
        </p:nvSpPr>
        <p:spPr>
          <a:xfrm>
            <a:off x="6934200" y="5715538"/>
            <a:ext cx="1219200" cy="609600"/>
          </a:xfrm>
          <a:prstGeom prst="can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rIns="0" anchor="ctr" anchorCtr="0"/>
          <a:lstStyle/>
          <a:p>
            <a:pPr algn="ctr"/>
            <a:r>
              <a:rPr lang="en-US" sz="12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Structural models</a:t>
            </a:r>
          </a:p>
          <a:p>
            <a:pPr algn="ctr"/>
            <a:r>
              <a:rPr lang="en-US" sz="12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Arch. properties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7543800" y="5486400"/>
            <a:ext cx="0" cy="229138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6858000" y="5257800"/>
            <a:ext cx="1371600" cy="152400"/>
            <a:chOff x="2667000" y="4800600"/>
            <a:chExt cx="1371600" cy="152400"/>
          </a:xfrm>
        </p:grpSpPr>
        <p:sp>
          <p:nvSpPr>
            <p:cNvPr id="59" name="Rectangle 58"/>
            <p:cNvSpPr/>
            <p:nvPr/>
          </p:nvSpPr>
          <p:spPr>
            <a:xfrm>
              <a:off x="2667000" y="4800600"/>
              <a:ext cx="228600" cy="152400"/>
            </a:xfrm>
            <a:prstGeom prst="rect">
              <a:avLst/>
            </a:prstGeom>
            <a:solidFill>
              <a:srgbClr val="009DD9"/>
            </a:soli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tIns="0" rIns="0" bIns="0"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M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048000" y="4800600"/>
              <a:ext cx="228600" cy="152400"/>
            </a:xfrm>
            <a:prstGeom prst="rect">
              <a:avLst/>
            </a:prstGeom>
            <a:solidFill>
              <a:srgbClr val="009DD9"/>
            </a:soli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tIns="0" rIns="0" bIns="0"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A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429000" y="4800600"/>
              <a:ext cx="228600" cy="152400"/>
            </a:xfrm>
            <a:prstGeom prst="rect">
              <a:avLst/>
            </a:prstGeom>
            <a:solidFill>
              <a:srgbClr val="009DD9"/>
            </a:soli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tIns="0" rIns="0" bIns="0"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P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810000" y="4800600"/>
              <a:ext cx="228600" cy="152400"/>
            </a:xfrm>
            <a:prstGeom prst="rect">
              <a:avLst/>
            </a:prstGeom>
            <a:solidFill>
              <a:srgbClr val="009DD9"/>
            </a:soli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tIns="0" rIns="0" bIns="0"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E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2895600" y="4876800"/>
              <a:ext cx="152400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64" name="Straight Arrow Connector 63"/>
            <p:cNvCxnSpPr/>
            <p:nvPr/>
          </p:nvCxnSpPr>
          <p:spPr>
            <a:xfrm>
              <a:off x="3276600" y="4876800"/>
              <a:ext cx="152400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65" name="Straight Arrow Connector 64"/>
            <p:cNvCxnSpPr/>
            <p:nvPr/>
          </p:nvCxnSpPr>
          <p:spPr>
            <a:xfrm>
              <a:off x="3657600" y="4876800"/>
              <a:ext cx="152400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</p:grpSp>
      <p:graphicFrame>
        <p:nvGraphicFramePr>
          <p:cNvPr id="6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0464985"/>
              </p:ext>
            </p:extLst>
          </p:nvPr>
        </p:nvGraphicFramePr>
        <p:xfrm>
          <a:off x="6172200" y="76200"/>
          <a:ext cx="28956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C06FC0-DD74-4FB3-84ED-BE0B53D97167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83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62400" y="127629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spcAft>
                <a:spcPts val="600"/>
              </a:spcAft>
              <a:defRPr sz="2000" b="1" i="1">
                <a:solidFill>
                  <a:srgbClr val="000090"/>
                </a:solidFill>
              </a:defRPr>
            </a:lvl1pPr>
          </a:lstStyle>
          <a:p>
            <a:r>
              <a:rPr lang="en-US" dirty="0" smtClean="0"/>
              <a:t>Notional Component Architecture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Cat-and-Mouse Game of Securing Your Software</a:t>
            </a:r>
            <a:endParaRPr lang="en-US" dirty="0"/>
          </a:p>
        </p:txBody>
      </p:sp>
      <p:grpSp>
        <p:nvGrpSpPr>
          <p:cNvPr id="112" name="Group 111"/>
          <p:cNvGrpSpPr/>
          <p:nvPr/>
        </p:nvGrpSpPr>
        <p:grpSpPr>
          <a:xfrm>
            <a:off x="3810000" y="1704201"/>
            <a:ext cx="3962400" cy="2867799"/>
            <a:chOff x="2590800" y="2466201"/>
            <a:chExt cx="3962400" cy="2867799"/>
          </a:xfrm>
        </p:grpSpPr>
        <p:grpSp>
          <p:nvGrpSpPr>
            <p:cNvPr id="113" name="Group 112"/>
            <p:cNvGrpSpPr/>
            <p:nvPr/>
          </p:nvGrpSpPr>
          <p:grpSpPr>
            <a:xfrm>
              <a:off x="2590800" y="2466201"/>
              <a:ext cx="3962400" cy="2867799"/>
              <a:chOff x="4800600" y="1856601"/>
              <a:chExt cx="3962400" cy="2867799"/>
            </a:xfrm>
          </p:grpSpPr>
          <p:sp>
            <p:nvSpPr>
              <p:cNvPr id="118" name="Rectangle 117"/>
              <p:cNvSpPr/>
              <p:nvPr/>
            </p:nvSpPr>
            <p:spPr>
              <a:xfrm>
                <a:off x="5943600" y="3124200"/>
                <a:ext cx="2819400" cy="22860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>
                <a:noFill/>
              </a:ln>
              <a:effectLst>
                <a:outerShdw blurRad="57150" dist="38100" dir="5400000" algn="ctr" rotWithShape="0">
                  <a:sysClr val="window" lastClr="FFFFFF">
                    <a:hueOff val="0"/>
                    <a:satOff val="0"/>
                    <a:lumOff val="0"/>
                    <a:alphaOff val="0"/>
                    <a:shade val="9000"/>
                    <a:satMod val="105000"/>
                    <a:alpha val="48000"/>
                  </a:sysClr>
                </a:outerShdw>
              </a:effectLst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txBody>
              <a:bodyPr lIns="0" rIns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Event Bus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cxnSp>
            <p:nvCxnSpPr>
              <p:cNvPr id="119" name="Straight Arrow Connector 118"/>
              <p:cNvCxnSpPr/>
              <p:nvPr/>
            </p:nvCxnSpPr>
            <p:spPr>
              <a:xfrm flipV="1">
                <a:off x="7239000" y="2286000"/>
                <a:ext cx="0" cy="83820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headEnd type="diamond" w="med" len="med"/>
                <a:tailEnd type="triangle" w="med" len="med"/>
              </a:ln>
              <a:effectLst/>
            </p:spPr>
          </p:cxnSp>
          <p:cxnSp>
            <p:nvCxnSpPr>
              <p:cNvPr id="120" name="Straight Arrow Connector 119"/>
              <p:cNvCxnSpPr/>
              <p:nvPr/>
            </p:nvCxnSpPr>
            <p:spPr>
              <a:xfrm>
                <a:off x="7162800" y="2286000"/>
                <a:ext cx="0" cy="83820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7F7F7F"/>
                </a:solidFill>
                <a:prstDash val="sysDash"/>
                <a:headEnd type="oval" w="med" len="med"/>
                <a:tailEnd type="triangle" w="med" len="med"/>
              </a:ln>
              <a:effectLst/>
            </p:spPr>
          </p:cxnSp>
          <p:sp>
            <p:nvSpPr>
              <p:cNvPr id="121" name="Rectangle 120"/>
              <p:cNvSpPr/>
              <p:nvPr/>
            </p:nvSpPr>
            <p:spPr>
              <a:xfrm>
                <a:off x="6477000" y="1933339"/>
                <a:ext cx="914400" cy="304262"/>
              </a:xfrm>
              <a:prstGeom prst="rect">
                <a:avLst/>
              </a:prstGeom>
              <a:gradFill rotWithShape="1">
                <a:gsLst>
                  <a:gs pos="0">
                    <a:sysClr val="window" lastClr="FFFFFF">
                      <a:hueOff val="0"/>
                      <a:satOff val="0"/>
                      <a:lumOff val="0"/>
                      <a:alphaOff val="0"/>
                      <a:tint val="70000"/>
                      <a:satMod val="130000"/>
                    </a:sysClr>
                  </a:gs>
                  <a:gs pos="43000">
                    <a:sysClr val="window" lastClr="FFFFFF">
                      <a:hueOff val="0"/>
                      <a:satOff val="0"/>
                      <a:lumOff val="0"/>
                      <a:alphaOff val="0"/>
                      <a:tint val="44000"/>
                      <a:satMod val="165000"/>
                    </a:sysClr>
                  </a:gs>
                  <a:gs pos="93000">
                    <a:sysClr val="window" lastClr="FFFFFF">
                      <a:hueOff val="0"/>
                      <a:satOff val="0"/>
                      <a:lumOff val="0"/>
                      <a:alphaOff val="0"/>
                      <a:tint val="15000"/>
                      <a:satMod val="165000"/>
                    </a:sysClr>
                  </a:gs>
                  <a:gs pos="100000">
                    <a:sysClr val="window" lastClr="FFFFFF">
                      <a:hueOff val="0"/>
                      <a:satOff val="0"/>
                      <a:lumOff val="0"/>
                      <a:alphaOff val="0"/>
                      <a:tint val="5000"/>
                      <a:satMod val="250000"/>
                    </a:sys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  <a:effectLst>
                <a:outerShdw blurRad="57150" dist="38100" dir="5400000" algn="ctr" rotWithShape="0">
                  <a:sysClr val="window" lastClr="FFFFFF">
                    <a:hueOff val="0"/>
                    <a:satOff val="0"/>
                    <a:lumOff val="0"/>
                    <a:alphaOff val="0"/>
                    <a:shade val="9000"/>
                    <a:satMod val="105000"/>
                    <a:alpha val="48000"/>
                  </a:sysClr>
                </a:outerShdw>
              </a:effectLst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txBody>
              <a:bodyPr lIns="0" rIns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Web Server 1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5943600" y="1856601"/>
                <a:ext cx="228600" cy="99060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>
                <a:noFill/>
                <a:prstDash val="dash"/>
              </a:ln>
              <a:effectLst>
                <a:outerShdw blurRad="57150" dist="38100" dir="5400000" algn="ctr" rotWithShape="0">
                  <a:sysClr val="window" lastClr="FFFFFF">
                    <a:hueOff val="0"/>
                    <a:satOff val="0"/>
                    <a:lumOff val="0"/>
                    <a:alphaOff val="0"/>
                    <a:shade val="9000"/>
                    <a:satMod val="105000"/>
                    <a:alpha val="48000"/>
                  </a:sysClr>
                </a:outerShdw>
              </a:effectLst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txBody>
              <a:bodyPr vert="vert270" lIns="45720" rIns="4572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Load Balancer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6477000" y="2466201"/>
                <a:ext cx="914400" cy="304262"/>
              </a:xfrm>
              <a:prstGeom prst="rect">
                <a:avLst/>
              </a:prstGeom>
              <a:gradFill rotWithShape="1">
                <a:gsLst>
                  <a:gs pos="0">
                    <a:sysClr val="window" lastClr="FFFFFF">
                      <a:hueOff val="0"/>
                      <a:satOff val="0"/>
                      <a:lumOff val="0"/>
                      <a:alphaOff val="0"/>
                      <a:tint val="70000"/>
                      <a:satMod val="130000"/>
                    </a:sysClr>
                  </a:gs>
                  <a:gs pos="43000">
                    <a:sysClr val="window" lastClr="FFFFFF">
                      <a:hueOff val="0"/>
                      <a:satOff val="0"/>
                      <a:lumOff val="0"/>
                      <a:alphaOff val="0"/>
                      <a:tint val="44000"/>
                      <a:satMod val="165000"/>
                    </a:sysClr>
                  </a:gs>
                  <a:gs pos="93000">
                    <a:sysClr val="window" lastClr="FFFFFF">
                      <a:hueOff val="0"/>
                      <a:satOff val="0"/>
                      <a:lumOff val="0"/>
                      <a:alphaOff val="0"/>
                      <a:tint val="15000"/>
                      <a:satMod val="165000"/>
                    </a:sysClr>
                  </a:gs>
                  <a:gs pos="100000">
                    <a:sysClr val="window" lastClr="FFFFFF">
                      <a:hueOff val="0"/>
                      <a:satOff val="0"/>
                      <a:lumOff val="0"/>
                      <a:alphaOff val="0"/>
                      <a:tint val="5000"/>
                      <a:satMod val="250000"/>
                    </a:sys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  <a:effectLst>
                <a:outerShdw blurRad="57150" dist="38100" dir="5400000" algn="ctr" rotWithShape="0">
                  <a:sysClr val="window" lastClr="FFFFFF">
                    <a:hueOff val="0"/>
                    <a:satOff val="0"/>
                    <a:lumOff val="0"/>
                    <a:alphaOff val="0"/>
                    <a:shade val="9000"/>
                    <a:satMod val="105000"/>
                    <a:alpha val="48000"/>
                  </a:sysClr>
                </a:outerShdw>
              </a:effectLst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txBody>
              <a:bodyPr lIns="0" rIns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Web Server 2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4800600" y="3200400"/>
                <a:ext cx="591506" cy="457200"/>
              </a:xfrm>
              <a:prstGeom prst="ellipse">
                <a:avLst/>
              </a:prstGeom>
              <a:gradFill rotWithShape="1">
                <a:gsLst>
                  <a:gs pos="0">
                    <a:sysClr val="window" lastClr="FFFFFF">
                      <a:hueOff val="0"/>
                      <a:satOff val="0"/>
                      <a:lumOff val="0"/>
                      <a:alphaOff val="0"/>
                      <a:tint val="70000"/>
                      <a:satMod val="130000"/>
                    </a:sysClr>
                  </a:gs>
                  <a:gs pos="43000">
                    <a:sysClr val="window" lastClr="FFFFFF">
                      <a:hueOff val="0"/>
                      <a:satOff val="0"/>
                      <a:lumOff val="0"/>
                      <a:alphaOff val="0"/>
                      <a:tint val="44000"/>
                      <a:satMod val="165000"/>
                    </a:sysClr>
                  </a:gs>
                  <a:gs pos="93000">
                    <a:sysClr val="window" lastClr="FFFFFF">
                      <a:hueOff val="0"/>
                      <a:satOff val="0"/>
                      <a:lumOff val="0"/>
                      <a:alphaOff val="0"/>
                      <a:tint val="15000"/>
                      <a:satMod val="165000"/>
                    </a:sysClr>
                  </a:gs>
                  <a:gs pos="100000">
                    <a:sysClr val="window" lastClr="FFFFFF">
                      <a:hueOff val="0"/>
                      <a:satOff val="0"/>
                      <a:lumOff val="0"/>
                      <a:alphaOff val="0"/>
                      <a:tint val="5000"/>
                      <a:satMod val="250000"/>
                    </a:sys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  <a:effectLst>
                <a:outerShdw blurRad="57150" dist="38100" dir="5400000" algn="ctr" rotWithShape="0">
                  <a:sysClr val="window" lastClr="FFFFFF">
                    <a:hueOff val="0"/>
                    <a:satOff val="0"/>
                    <a:lumOff val="0"/>
                    <a:alphaOff val="0"/>
                    <a:shade val="9000"/>
                    <a:satMod val="105000"/>
                    <a:alpha val="48000"/>
                  </a:sysClr>
                </a:outerShdw>
              </a:effectLst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txBody>
              <a:bodyPr lIns="0" rIns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User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cxnSp>
            <p:nvCxnSpPr>
              <p:cNvPr id="125" name="Straight Arrow Connector 124"/>
              <p:cNvCxnSpPr>
                <a:stCxn id="129" idx="2"/>
                <a:endCxn id="124" idx="0"/>
              </p:cNvCxnSpPr>
              <p:nvPr/>
            </p:nvCxnSpPr>
            <p:spPr>
              <a:xfrm flipH="1">
                <a:off x="5096353" y="2847201"/>
                <a:ext cx="9047" cy="353199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F6FC6">
                    <a:shade val="50000"/>
                    <a:satMod val="103000"/>
                  </a:srgbClr>
                </a:solidFill>
                <a:prstDash val="solid"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126" name="Straight Arrow Connector 125"/>
              <p:cNvCxnSpPr/>
              <p:nvPr/>
            </p:nvCxnSpPr>
            <p:spPr>
              <a:xfrm flipH="1">
                <a:off x="6172202" y="2057400"/>
                <a:ext cx="304798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F6FC6">
                    <a:shade val="50000"/>
                    <a:satMod val="103000"/>
                  </a:srgbClr>
                </a:solidFill>
                <a:prstDash val="solid"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127" name="Straight Arrow Connector 126"/>
              <p:cNvCxnSpPr/>
              <p:nvPr/>
            </p:nvCxnSpPr>
            <p:spPr>
              <a:xfrm flipH="1">
                <a:off x="6172200" y="2590800"/>
                <a:ext cx="304800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F6FC6">
                    <a:shade val="50000"/>
                    <a:satMod val="103000"/>
                  </a:srgbClr>
                </a:solidFill>
                <a:prstDash val="solid"/>
                <a:headEnd type="triangle" w="med" len="med"/>
                <a:tailEnd type="triangle" w="med" len="med"/>
              </a:ln>
              <a:effectLst/>
            </p:spPr>
          </p:cxnSp>
          <p:sp>
            <p:nvSpPr>
              <p:cNvPr id="128" name="Can 127"/>
              <p:cNvSpPr/>
              <p:nvPr/>
            </p:nvSpPr>
            <p:spPr>
              <a:xfrm>
                <a:off x="8229600" y="2085201"/>
                <a:ext cx="533400" cy="533400"/>
              </a:xfrm>
              <a:prstGeom prst="can">
                <a:avLst/>
              </a:prstGeom>
              <a:gradFill rotWithShape="1">
                <a:gsLst>
                  <a:gs pos="0">
                    <a:sysClr val="window" lastClr="FFFFFF">
                      <a:hueOff val="0"/>
                      <a:satOff val="0"/>
                      <a:lumOff val="0"/>
                      <a:alphaOff val="0"/>
                      <a:tint val="70000"/>
                      <a:satMod val="130000"/>
                    </a:sysClr>
                  </a:gs>
                  <a:gs pos="43000">
                    <a:sysClr val="window" lastClr="FFFFFF">
                      <a:hueOff val="0"/>
                      <a:satOff val="0"/>
                      <a:lumOff val="0"/>
                      <a:alphaOff val="0"/>
                      <a:tint val="44000"/>
                      <a:satMod val="165000"/>
                    </a:sysClr>
                  </a:gs>
                  <a:gs pos="93000">
                    <a:sysClr val="window" lastClr="FFFFFF">
                      <a:hueOff val="0"/>
                      <a:satOff val="0"/>
                      <a:lumOff val="0"/>
                      <a:alphaOff val="0"/>
                      <a:tint val="15000"/>
                      <a:satMod val="165000"/>
                    </a:sysClr>
                  </a:gs>
                  <a:gs pos="100000">
                    <a:sysClr val="window" lastClr="FFFFFF">
                      <a:hueOff val="0"/>
                      <a:satOff val="0"/>
                      <a:lumOff val="0"/>
                      <a:alphaOff val="0"/>
                      <a:tint val="5000"/>
                      <a:satMod val="250000"/>
                    </a:sysClr>
                  </a:gs>
                </a:gsLst>
                <a:path path="circle">
                  <a:fillToRect l="50000" t="130000" r="50000" b="-30000"/>
                </a:path>
              </a:gradFill>
              <a:ln>
                <a:solidFill>
                  <a:sysClr val="windowText" lastClr="000000"/>
                </a:solidFill>
              </a:ln>
              <a:effectLst>
                <a:outerShdw blurRad="57150" dist="38100" dir="5400000" algn="ctr" rotWithShape="0">
                  <a:sysClr val="window" lastClr="FFFFFF">
                    <a:hueOff val="0"/>
                    <a:satOff val="0"/>
                    <a:lumOff val="0"/>
                    <a:alphaOff val="0"/>
                    <a:shade val="9000"/>
                    <a:satMod val="105000"/>
                    <a:alpha val="48000"/>
                  </a:sysClr>
                </a:outerShdw>
              </a:effectLst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txBody>
              <a:bodyPr lIns="0" rIns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DB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4953000" y="1856601"/>
                <a:ext cx="304800" cy="990600"/>
              </a:xfrm>
              <a:prstGeom prst="rect">
                <a:avLst/>
              </a:prstGeom>
              <a:gradFill rotWithShape="1">
                <a:gsLst>
                  <a:gs pos="0">
                    <a:sysClr val="window" lastClr="FFFFFF">
                      <a:hueOff val="0"/>
                      <a:satOff val="0"/>
                      <a:lumOff val="0"/>
                      <a:alphaOff val="0"/>
                      <a:tint val="70000"/>
                      <a:satMod val="130000"/>
                    </a:sysClr>
                  </a:gs>
                  <a:gs pos="43000">
                    <a:sysClr val="window" lastClr="FFFFFF">
                      <a:hueOff val="0"/>
                      <a:satOff val="0"/>
                      <a:lumOff val="0"/>
                      <a:alphaOff val="0"/>
                      <a:tint val="44000"/>
                      <a:satMod val="165000"/>
                    </a:sysClr>
                  </a:gs>
                  <a:gs pos="93000">
                    <a:sysClr val="window" lastClr="FFFFFF">
                      <a:hueOff val="0"/>
                      <a:satOff val="0"/>
                      <a:lumOff val="0"/>
                      <a:alphaOff val="0"/>
                      <a:tint val="15000"/>
                      <a:satMod val="165000"/>
                    </a:sysClr>
                  </a:gs>
                  <a:gs pos="100000">
                    <a:sysClr val="window" lastClr="FFFFFF">
                      <a:hueOff val="0"/>
                      <a:satOff val="0"/>
                      <a:lumOff val="0"/>
                      <a:alphaOff val="0"/>
                      <a:tint val="5000"/>
                      <a:satMod val="250000"/>
                    </a:sys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  <a:prstDash val="dash"/>
              </a:ln>
              <a:effectLst>
                <a:outerShdw blurRad="57150" dist="38100" dir="5400000" algn="ctr" rotWithShape="0">
                  <a:sysClr val="window" lastClr="FFFFFF">
                    <a:hueOff val="0"/>
                    <a:satOff val="0"/>
                    <a:lumOff val="0"/>
                    <a:alphaOff val="0"/>
                    <a:shade val="9000"/>
                    <a:satMod val="105000"/>
                    <a:alpha val="48000"/>
                  </a:sysClr>
                </a:outerShdw>
              </a:effectLst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txBody>
              <a:bodyPr vert="vert270" lIns="45720" rIns="4572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Web Browser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cxnSp>
            <p:nvCxnSpPr>
              <p:cNvPr id="130" name="Straight Arrow Connector 129"/>
              <p:cNvCxnSpPr>
                <a:stCxn id="122" idx="1"/>
                <a:endCxn id="129" idx="3"/>
              </p:cNvCxnSpPr>
              <p:nvPr/>
            </p:nvCxnSpPr>
            <p:spPr>
              <a:xfrm flipH="1">
                <a:off x="5257800" y="2351901"/>
                <a:ext cx="685800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F6FC6">
                    <a:shade val="50000"/>
                    <a:satMod val="103000"/>
                  </a:srgbClr>
                </a:solidFill>
                <a:prstDash val="solid"/>
                <a:headEnd type="triangle" w="med" len="med"/>
                <a:tailEnd type="triangle" w="med" len="med"/>
              </a:ln>
              <a:effectLst/>
            </p:spPr>
          </p:cxnSp>
          <p:sp>
            <p:nvSpPr>
              <p:cNvPr id="131" name="Cloud 130"/>
              <p:cNvSpPr/>
              <p:nvPr/>
            </p:nvSpPr>
            <p:spPr>
              <a:xfrm>
                <a:off x="5410200" y="2237601"/>
                <a:ext cx="381000" cy="304800"/>
              </a:xfrm>
              <a:prstGeom prst="cloud">
                <a:avLst/>
              </a:prstGeom>
              <a:gradFill rotWithShape="1">
                <a:gsLst>
                  <a:gs pos="0">
                    <a:srgbClr val="0F6FC6">
                      <a:tint val="98000"/>
                      <a:shade val="25000"/>
                      <a:satMod val="250000"/>
                    </a:srgbClr>
                  </a:gs>
                  <a:gs pos="68000">
                    <a:srgbClr val="0F6FC6">
                      <a:tint val="86000"/>
                      <a:satMod val="115000"/>
                    </a:srgbClr>
                  </a:gs>
                  <a:gs pos="100000">
                    <a:srgbClr val="0F6FC6">
                      <a:tint val="50000"/>
                      <a:satMod val="150000"/>
                    </a:srgbClr>
                  </a:gs>
                </a:gsLst>
                <a:path path="circle">
                  <a:fillToRect l="50000" t="130000" r="50000" b="-30000"/>
                </a:path>
              </a:gradFill>
              <a:ln w="9525" cap="flat" cmpd="sng" algn="ctr">
                <a:solidFill>
                  <a:srgbClr val="0F6FC6">
                    <a:shade val="50000"/>
                    <a:satMod val="103000"/>
                  </a:srgbClr>
                </a:solidFill>
                <a:prstDash val="solid"/>
              </a:ln>
              <a:effectLst>
                <a:outerShdw blurRad="57150" dist="38100" dir="5400000" algn="ctr" rotWithShape="0">
                  <a:srgbClr val="0F6FC6">
                    <a:shade val="9000"/>
                    <a:satMod val="105000"/>
                    <a:alpha val="4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6748046" y="2771001"/>
                <a:ext cx="33855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…</a:t>
                </a: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33" name="Straight Arrow Connector 132"/>
              <p:cNvCxnSpPr/>
              <p:nvPr/>
            </p:nvCxnSpPr>
            <p:spPr>
              <a:xfrm flipV="1">
                <a:off x="8534400" y="2667000"/>
                <a:ext cx="0" cy="45720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headEnd type="diamond" w="med" len="med"/>
                <a:tailEnd type="triangle" w="med" len="med"/>
              </a:ln>
              <a:effectLst/>
            </p:spPr>
          </p:cxnSp>
          <p:cxnSp>
            <p:nvCxnSpPr>
              <p:cNvPr id="134" name="Straight Arrow Connector 133"/>
              <p:cNvCxnSpPr/>
              <p:nvPr/>
            </p:nvCxnSpPr>
            <p:spPr>
              <a:xfrm>
                <a:off x="8458200" y="2667000"/>
                <a:ext cx="0" cy="45720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7F7F7F"/>
                </a:solidFill>
                <a:prstDash val="sysDash"/>
                <a:headEnd type="oval" w="med" len="med"/>
                <a:tailEnd type="triangle" w="med" len="med"/>
              </a:ln>
              <a:effectLst/>
            </p:spPr>
          </p:cxnSp>
          <p:sp>
            <p:nvSpPr>
              <p:cNvPr id="135" name="Rectangle 134"/>
              <p:cNvSpPr/>
              <p:nvPr/>
            </p:nvSpPr>
            <p:spPr>
              <a:xfrm>
                <a:off x="7696200" y="1856601"/>
                <a:ext cx="228600" cy="99060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>
                <a:noFill/>
                <a:prstDash val="dash"/>
              </a:ln>
              <a:effectLst>
                <a:outerShdw blurRad="57150" dist="38100" dir="5400000" algn="ctr" rotWithShape="0">
                  <a:sysClr val="window" lastClr="FFFFFF">
                    <a:hueOff val="0"/>
                    <a:satOff val="0"/>
                    <a:lumOff val="0"/>
                    <a:alphaOff val="0"/>
                    <a:shade val="9000"/>
                    <a:satMod val="105000"/>
                    <a:alpha val="48000"/>
                  </a:sysClr>
                </a:outerShdw>
              </a:effectLst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txBody>
              <a:bodyPr vert="vert270" lIns="45720" rIns="4572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DB Connector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cxnSp>
            <p:nvCxnSpPr>
              <p:cNvPr id="136" name="Straight Arrow Connector 135"/>
              <p:cNvCxnSpPr/>
              <p:nvPr/>
            </p:nvCxnSpPr>
            <p:spPr>
              <a:xfrm flipH="1">
                <a:off x="7391402" y="2057400"/>
                <a:ext cx="304798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F6FC6">
                    <a:shade val="50000"/>
                    <a:satMod val="103000"/>
                  </a:srgbClr>
                </a:solidFill>
                <a:prstDash val="solid"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137" name="Straight Arrow Connector 136"/>
              <p:cNvCxnSpPr/>
              <p:nvPr/>
            </p:nvCxnSpPr>
            <p:spPr>
              <a:xfrm flipH="1">
                <a:off x="7391400" y="2590800"/>
                <a:ext cx="304800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F6FC6">
                    <a:shade val="50000"/>
                    <a:satMod val="103000"/>
                  </a:srgbClr>
                </a:solidFill>
                <a:prstDash val="solid"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138" name="Straight Arrow Connector 137"/>
              <p:cNvCxnSpPr/>
              <p:nvPr/>
            </p:nvCxnSpPr>
            <p:spPr>
              <a:xfrm flipH="1">
                <a:off x="7924802" y="2362200"/>
                <a:ext cx="304798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F6FC6">
                    <a:shade val="50000"/>
                    <a:satMod val="103000"/>
                  </a:srgbClr>
                </a:solidFill>
                <a:prstDash val="solid"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139" name="Straight Arrow Connector 138"/>
              <p:cNvCxnSpPr/>
              <p:nvPr/>
            </p:nvCxnSpPr>
            <p:spPr>
              <a:xfrm>
                <a:off x="6019800" y="2895600"/>
                <a:ext cx="0" cy="22860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7F7F7F"/>
                </a:solidFill>
                <a:prstDash val="sysDash"/>
                <a:headEnd type="oval" w="med" len="med"/>
                <a:tailEnd type="triangle" w="med" len="med"/>
              </a:ln>
              <a:effectLst/>
            </p:spPr>
          </p:cxnSp>
          <p:cxnSp>
            <p:nvCxnSpPr>
              <p:cNvPr id="140" name="Straight Arrow Connector 139"/>
              <p:cNvCxnSpPr/>
              <p:nvPr/>
            </p:nvCxnSpPr>
            <p:spPr>
              <a:xfrm flipV="1">
                <a:off x="6096000" y="2895600"/>
                <a:ext cx="0" cy="22860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headEnd type="diamond" w="med" len="med"/>
                <a:tailEnd type="triangle" w="med" len="med"/>
              </a:ln>
              <a:effectLst/>
            </p:spPr>
          </p:cxnSp>
          <p:cxnSp>
            <p:nvCxnSpPr>
              <p:cNvPr id="141" name="Straight Arrow Connector 140"/>
              <p:cNvCxnSpPr/>
              <p:nvPr/>
            </p:nvCxnSpPr>
            <p:spPr>
              <a:xfrm flipV="1">
                <a:off x="6705600" y="2819400"/>
                <a:ext cx="0" cy="30480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headEnd type="diamond" w="med" len="med"/>
                <a:tailEnd type="triangle" w="med" len="med"/>
              </a:ln>
              <a:effectLst/>
            </p:spPr>
          </p:cxnSp>
          <p:cxnSp>
            <p:nvCxnSpPr>
              <p:cNvPr id="142" name="Straight Arrow Connector 141"/>
              <p:cNvCxnSpPr/>
              <p:nvPr/>
            </p:nvCxnSpPr>
            <p:spPr>
              <a:xfrm>
                <a:off x="6629400" y="2819400"/>
                <a:ext cx="0" cy="30480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7F7F7F"/>
                </a:solidFill>
                <a:prstDash val="sysDash"/>
                <a:headEnd type="oval" w="med" len="med"/>
                <a:tailEnd type="triangle" w="med" len="med"/>
              </a:ln>
              <a:effectLst/>
            </p:spPr>
          </p:cxnSp>
          <p:cxnSp>
            <p:nvCxnSpPr>
              <p:cNvPr id="143" name="Straight Arrow Connector 142"/>
              <p:cNvCxnSpPr/>
              <p:nvPr/>
            </p:nvCxnSpPr>
            <p:spPr>
              <a:xfrm>
                <a:off x="7772400" y="2895600"/>
                <a:ext cx="0" cy="22860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7F7F7F"/>
                </a:solidFill>
                <a:prstDash val="sysDash"/>
                <a:headEnd type="oval" w="med" len="med"/>
                <a:tailEnd type="triangle" w="med" len="med"/>
              </a:ln>
              <a:effectLst/>
            </p:spPr>
          </p:cxnSp>
          <p:cxnSp>
            <p:nvCxnSpPr>
              <p:cNvPr id="144" name="Straight Arrow Connector 143"/>
              <p:cNvCxnSpPr/>
              <p:nvPr/>
            </p:nvCxnSpPr>
            <p:spPr>
              <a:xfrm flipV="1">
                <a:off x="7848600" y="2895600"/>
                <a:ext cx="0" cy="22860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headEnd type="diamond" w="med" len="med"/>
                <a:tailEnd type="triangle" w="med" len="med"/>
              </a:ln>
              <a:effectLst/>
            </p:spPr>
          </p:cxnSp>
          <p:grpSp>
            <p:nvGrpSpPr>
              <p:cNvPr id="145" name="Group 144"/>
              <p:cNvGrpSpPr/>
              <p:nvPr/>
            </p:nvGrpSpPr>
            <p:grpSpPr>
              <a:xfrm>
                <a:off x="4953000" y="4038600"/>
                <a:ext cx="3657600" cy="685800"/>
                <a:chOff x="3276600" y="5410200"/>
                <a:chExt cx="3657600" cy="685800"/>
              </a:xfrm>
            </p:grpSpPr>
            <p:sp>
              <p:nvSpPr>
                <p:cNvPr id="146" name="Rectangle 145"/>
                <p:cNvSpPr/>
                <p:nvPr/>
              </p:nvSpPr>
              <p:spPr>
                <a:xfrm>
                  <a:off x="3276600" y="5621179"/>
                  <a:ext cx="685800" cy="2462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/>
                      <a:cs typeface="Times New Roman"/>
                    </a:rPr>
                    <a:t>Legend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47" name="Rounded Rectangle 146"/>
                <p:cNvSpPr/>
                <p:nvPr/>
              </p:nvSpPr>
              <p:spPr>
                <a:xfrm>
                  <a:off x="3276600" y="5410200"/>
                  <a:ext cx="3657600" cy="685800"/>
                </a:xfrm>
                <a:prstGeom prst="roundRect">
                  <a:avLst/>
                </a:prstGeom>
                <a:noFill/>
                <a:ln w="9525" cap="flat" cmpd="sng" algn="ctr">
                  <a:solidFill>
                    <a:srgbClr val="0F6FC6">
                      <a:shade val="50000"/>
                      <a:satMod val="103000"/>
                    </a:srgbClr>
                  </a:solidFill>
                  <a:prstDash val="solid"/>
                </a:ln>
                <a:effectLst>
                  <a:outerShdw blurRad="57150" dist="38100" dir="5400000" algn="ctr" rotWithShape="0">
                    <a:srgbClr val="0F6FC6">
                      <a:shade val="9000"/>
                      <a:satMod val="105000"/>
                      <a:alpha val="4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Rectangle 147"/>
                <p:cNvSpPr/>
                <p:nvPr/>
              </p:nvSpPr>
              <p:spPr>
                <a:xfrm>
                  <a:off x="3962401" y="5486400"/>
                  <a:ext cx="914400" cy="228600"/>
                </a:xfrm>
                <a:prstGeom prst="rect">
                  <a:avLst/>
                </a:prstGeom>
                <a:gradFill rotWithShape="1">
                  <a:gsLst>
                    <a:gs pos="0">
                      <a:sysClr val="window" lastClr="FFFFFF">
                        <a:hueOff val="0"/>
                        <a:satOff val="0"/>
                        <a:lumOff val="0"/>
                        <a:alphaOff val="0"/>
                        <a:tint val="70000"/>
                        <a:satMod val="130000"/>
                      </a:sysClr>
                    </a:gs>
                    <a:gs pos="43000">
                      <a:sysClr val="window" lastClr="FFFFFF">
                        <a:hueOff val="0"/>
                        <a:satOff val="0"/>
                        <a:lumOff val="0"/>
                        <a:alphaOff val="0"/>
                        <a:tint val="44000"/>
                        <a:satMod val="165000"/>
                      </a:sysClr>
                    </a:gs>
                    <a:gs pos="93000">
                      <a:sysClr val="window" lastClr="FFFFFF">
                        <a:hueOff val="0"/>
                        <a:satOff val="0"/>
                        <a:lumOff val="0"/>
                        <a:alphaOff val="0"/>
                        <a:tint val="15000"/>
                        <a:satMod val="165000"/>
                      </a:sysClr>
                    </a:gs>
                    <a:gs pos="100000">
                      <a:sysClr val="window" lastClr="FFFFFF">
                        <a:hueOff val="0"/>
                        <a:satOff val="0"/>
                        <a:lumOff val="0"/>
                        <a:alphaOff val="0"/>
                        <a:tint val="5000"/>
                        <a:satMod val="250000"/>
                      </a:sysClr>
                    </a:gs>
                  </a:gsLst>
                  <a:path path="circle">
                    <a:fillToRect l="50000" t="130000" r="50000" b="-30000"/>
                  </a:path>
                </a:gradFill>
                <a:ln>
                  <a:noFill/>
                </a:ln>
                <a:effectLst>
                  <a:outerShdw blurRad="57150" dist="38100" dir="5400000" algn="ctr" rotWithShape="0">
                    <a:sysClr val="window" lastClr="FFFFFF">
                      <a:hueOff val="0"/>
                      <a:satOff val="0"/>
                      <a:lumOff val="0"/>
                      <a:alphaOff val="0"/>
                      <a:shade val="9000"/>
                      <a:satMod val="105000"/>
                      <a:alpha val="48000"/>
                    </a:sysClr>
                  </a:outerShdw>
                </a:effectLst>
                <a:scene3d>
                  <a:camera prst="orthographicFront"/>
                  <a:lightRig rig="flat" dir="t"/>
                </a:scene3d>
                <a:sp3d prstMaterial="dkEdge">
                  <a:bevelT w="8200" h="38100"/>
                </a:sp3d>
              </p:spPr>
              <p:txBody>
                <a:bodyPr lIns="0" rIns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>
                          <a:hueOff val="0"/>
                          <a:satOff val="0"/>
                          <a:lumOff val="0"/>
                          <a:alphaOff val="0"/>
                        </a:sysClr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Component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49" name="Rectangle 148"/>
                <p:cNvSpPr/>
                <p:nvPr/>
              </p:nvSpPr>
              <p:spPr>
                <a:xfrm>
                  <a:off x="3962400" y="5791200"/>
                  <a:ext cx="914400" cy="228600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>
                  <a:noFill/>
                </a:ln>
                <a:effectLst>
                  <a:outerShdw blurRad="57150" dist="38100" dir="5400000" algn="ctr" rotWithShape="0">
                    <a:sysClr val="window" lastClr="FFFFFF">
                      <a:hueOff val="0"/>
                      <a:satOff val="0"/>
                      <a:lumOff val="0"/>
                      <a:alphaOff val="0"/>
                      <a:shade val="9000"/>
                      <a:satMod val="105000"/>
                      <a:alpha val="48000"/>
                    </a:sysClr>
                  </a:outerShdw>
                </a:effectLst>
                <a:scene3d>
                  <a:camera prst="orthographicFront"/>
                  <a:lightRig rig="flat" dir="t"/>
                </a:scene3d>
                <a:sp3d prstMaterial="dkEdge">
                  <a:bevelT w="8200" h="38100"/>
                </a:sp3d>
              </p:spPr>
              <p:txBody>
                <a:bodyPr lIns="0" rIns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>
                          <a:hueOff val="0"/>
                          <a:satOff val="0"/>
                          <a:lumOff val="0"/>
                          <a:alphaOff val="0"/>
                        </a:sysClr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Connector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</p:txBody>
            </p:sp>
            <p:cxnSp>
              <p:nvCxnSpPr>
                <p:cNvPr id="150" name="Straight Arrow Connector 149"/>
                <p:cNvCxnSpPr/>
                <p:nvPr/>
              </p:nvCxnSpPr>
              <p:spPr>
                <a:xfrm flipH="1">
                  <a:off x="5105400" y="5533310"/>
                  <a:ext cx="381000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0F6FC6">
                      <a:shade val="50000"/>
                      <a:satMod val="103000"/>
                    </a:srgbClr>
                  </a:solidFill>
                  <a:prstDash val="solid"/>
                  <a:headEnd type="triangle" w="med" len="med"/>
                  <a:tailEnd type="triangle" w="med" len="med"/>
                </a:ln>
                <a:effectLst/>
              </p:spPr>
            </p:cxnSp>
            <p:sp>
              <p:nvSpPr>
                <p:cNvPr id="151" name="Rectangle 150"/>
                <p:cNvSpPr/>
                <p:nvPr/>
              </p:nvSpPr>
              <p:spPr>
                <a:xfrm>
                  <a:off x="5562600" y="5410200"/>
                  <a:ext cx="1295400" cy="2462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/>
                      <a:cs typeface="Times New Roman"/>
                    </a:rPr>
                    <a:t>Web App Traffic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cs typeface="Times New Roman"/>
                  </a:endParaRPr>
                </a:p>
              </p:txBody>
            </p:sp>
            <p:cxnSp>
              <p:nvCxnSpPr>
                <p:cNvPr id="152" name="Straight Arrow Connector 151"/>
                <p:cNvCxnSpPr/>
                <p:nvPr/>
              </p:nvCxnSpPr>
              <p:spPr>
                <a:xfrm>
                  <a:off x="5105400" y="5744289"/>
                  <a:ext cx="381000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7F7F7F"/>
                  </a:solidFill>
                  <a:prstDash val="sysDash"/>
                  <a:headEnd type="oval" w="med" len="med"/>
                  <a:tailEnd type="triangle" w="med" len="med"/>
                </a:ln>
                <a:effectLst/>
              </p:spPr>
            </p:cxnSp>
            <p:sp>
              <p:nvSpPr>
                <p:cNvPr id="153" name="Rectangle 152"/>
                <p:cNvSpPr/>
                <p:nvPr/>
              </p:nvSpPr>
              <p:spPr>
                <a:xfrm>
                  <a:off x="5562600" y="5621179"/>
                  <a:ext cx="1295400" cy="2462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/>
                      <a:cs typeface="Times New Roman"/>
                    </a:rPr>
                    <a:t>Monitoring Event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cs typeface="Times New Roman"/>
                  </a:endParaRPr>
                </a:p>
              </p:txBody>
            </p:sp>
            <p:cxnSp>
              <p:nvCxnSpPr>
                <p:cNvPr id="154" name="Straight Arrow Connector 153"/>
                <p:cNvCxnSpPr/>
                <p:nvPr/>
              </p:nvCxnSpPr>
              <p:spPr>
                <a:xfrm flipH="1">
                  <a:off x="5105400" y="5972889"/>
                  <a:ext cx="381000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  <a:headEnd type="diamond" w="med" len="med"/>
                  <a:tailEnd type="triangle" w="med" len="med"/>
                </a:ln>
                <a:effectLst/>
              </p:spPr>
            </p:cxnSp>
            <p:sp>
              <p:nvSpPr>
                <p:cNvPr id="155" name="Rectangle 154"/>
                <p:cNvSpPr/>
                <p:nvPr/>
              </p:nvSpPr>
              <p:spPr>
                <a:xfrm>
                  <a:off x="5562600" y="5849779"/>
                  <a:ext cx="1295400" cy="2462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/>
                      <a:cs typeface="Times New Roman"/>
                    </a:rPr>
                    <a:t>Control Event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cs typeface="Times New Roman"/>
                  </a:endParaRPr>
                </a:p>
              </p:txBody>
            </p:sp>
          </p:grpSp>
        </p:grpSp>
        <p:grpSp>
          <p:nvGrpSpPr>
            <p:cNvPr id="114" name="Group 113"/>
            <p:cNvGrpSpPr/>
            <p:nvPr/>
          </p:nvGrpSpPr>
          <p:grpSpPr>
            <a:xfrm>
              <a:off x="4343400" y="3962400"/>
              <a:ext cx="1676400" cy="532862"/>
              <a:chOff x="6934200" y="3352800"/>
              <a:chExt cx="1676400" cy="532862"/>
            </a:xfrm>
          </p:grpSpPr>
          <p:sp>
            <p:nvSpPr>
              <p:cNvPr id="115" name="Rectangle 114"/>
              <p:cNvSpPr/>
              <p:nvPr/>
            </p:nvSpPr>
            <p:spPr>
              <a:xfrm>
                <a:off x="6934200" y="3581400"/>
                <a:ext cx="1676400" cy="304262"/>
              </a:xfrm>
              <a:prstGeom prst="rect">
                <a:avLst/>
              </a:prstGeom>
              <a:gradFill rotWithShape="1">
                <a:gsLst>
                  <a:gs pos="0">
                    <a:sysClr val="window" lastClr="FFFFFF">
                      <a:hueOff val="0"/>
                      <a:satOff val="0"/>
                      <a:lumOff val="0"/>
                      <a:alphaOff val="0"/>
                      <a:tint val="70000"/>
                      <a:satMod val="130000"/>
                    </a:sysClr>
                  </a:gs>
                  <a:gs pos="43000">
                    <a:sysClr val="window" lastClr="FFFFFF">
                      <a:hueOff val="0"/>
                      <a:satOff val="0"/>
                      <a:lumOff val="0"/>
                      <a:alphaOff val="0"/>
                      <a:tint val="44000"/>
                      <a:satMod val="165000"/>
                    </a:sysClr>
                  </a:gs>
                  <a:gs pos="93000">
                    <a:sysClr val="window" lastClr="FFFFFF">
                      <a:hueOff val="0"/>
                      <a:satOff val="0"/>
                      <a:lumOff val="0"/>
                      <a:alphaOff val="0"/>
                      <a:tint val="15000"/>
                      <a:satMod val="165000"/>
                    </a:sysClr>
                  </a:gs>
                  <a:gs pos="100000">
                    <a:sysClr val="window" lastClr="FFFFFF">
                      <a:hueOff val="0"/>
                      <a:satOff val="0"/>
                      <a:lumOff val="0"/>
                      <a:alphaOff val="0"/>
                      <a:tint val="5000"/>
                      <a:satMod val="250000"/>
                    </a:sys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  <a:effectLst>
                <a:outerShdw blurRad="57150" dist="38100" dir="5400000" algn="ctr" rotWithShape="0">
                  <a:sysClr val="window" lastClr="FFFFFF">
                    <a:hueOff val="0"/>
                    <a:satOff val="0"/>
                    <a:lumOff val="0"/>
                    <a:alphaOff val="0"/>
                    <a:shade val="9000"/>
                    <a:satMod val="105000"/>
                    <a:alpha val="48000"/>
                  </a:sysClr>
                </a:outerShdw>
              </a:effectLst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txBody>
              <a:bodyPr lIns="0" rIns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Admin Console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cxnSp>
            <p:nvCxnSpPr>
              <p:cNvPr id="116" name="Straight Arrow Connector 115"/>
              <p:cNvCxnSpPr/>
              <p:nvPr/>
            </p:nvCxnSpPr>
            <p:spPr>
              <a:xfrm>
                <a:off x="7239000" y="3352800"/>
                <a:ext cx="0" cy="22860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7F7F7F"/>
                </a:solidFill>
                <a:prstDash val="sysDash"/>
                <a:headEnd type="oval" w="med" len="med"/>
                <a:tailEnd type="triangle" w="med" len="med"/>
              </a:ln>
              <a:effectLst/>
            </p:spPr>
          </p:cxnSp>
          <p:cxnSp>
            <p:nvCxnSpPr>
              <p:cNvPr id="117" name="Straight Arrow Connector 116"/>
              <p:cNvCxnSpPr/>
              <p:nvPr/>
            </p:nvCxnSpPr>
            <p:spPr>
              <a:xfrm flipV="1">
                <a:off x="8305800" y="3352800"/>
                <a:ext cx="0" cy="22860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headEnd type="diamond" w="med" len="med"/>
                <a:tailEnd type="triangle" w="med" len="med"/>
              </a:ln>
              <a:effectLst/>
            </p:spPr>
          </p:cxnSp>
        </p:grpSp>
      </p:grpSp>
      <p:sp>
        <p:nvSpPr>
          <p:cNvPr id="64" name="Line Callout 2 63"/>
          <p:cNvSpPr/>
          <p:nvPr/>
        </p:nvSpPr>
        <p:spPr>
          <a:xfrm>
            <a:off x="7315200" y="838200"/>
            <a:ext cx="1752600" cy="990600"/>
          </a:xfrm>
          <a:prstGeom prst="borderCallout2">
            <a:avLst>
              <a:gd name="adj1" fmla="val 17177"/>
              <a:gd name="adj2" fmla="val -10"/>
              <a:gd name="adj3" fmla="val 17178"/>
              <a:gd name="adj4" fmla="val -29409"/>
              <a:gd name="adj5" fmla="val 108592"/>
              <a:gd name="adj6" fmla="val -43257"/>
            </a:avLst>
          </a:prstGeom>
          <a:ln>
            <a:headEnd type="none"/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90"/>
                </a:solidFill>
              </a:rPr>
              <a:t>Network-based Intrusion Detection System (N-IDS)</a:t>
            </a:r>
          </a:p>
        </p:txBody>
      </p:sp>
      <p:sp>
        <p:nvSpPr>
          <p:cNvPr id="65" name="Line Callout 2 64"/>
          <p:cNvSpPr/>
          <p:nvPr/>
        </p:nvSpPr>
        <p:spPr>
          <a:xfrm>
            <a:off x="7848600" y="2819400"/>
            <a:ext cx="1143000" cy="1219200"/>
          </a:xfrm>
          <a:prstGeom prst="borderCallout2">
            <a:avLst>
              <a:gd name="adj1" fmla="val 47167"/>
              <a:gd name="adj2" fmla="val -852"/>
              <a:gd name="adj3" fmla="val 47167"/>
              <a:gd name="adj4" fmla="val -26042"/>
              <a:gd name="adj5" fmla="val -20633"/>
              <a:gd name="adj6" fmla="val -140441"/>
            </a:avLst>
          </a:prstGeom>
          <a:ln>
            <a:headEnd type="none"/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90"/>
                </a:solidFill>
              </a:rPr>
              <a:t>Host-based Intrusion Detection System </a:t>
            </a:r>
          </a:p>
          <a:p>
            <a:pPr algn="ctr"/>
            <a:r>
              <a:rPr lang="en-US" sz="1600" dirty="0" smtClean="0">
                <a:solidFill>
                  <a:srgbClr val="000090"/>
                </a:solidFill>
              </a:rPr>
              <a:t>(H-IDS)</a:t>
            </a:r>
            <a:endParaRPr lang="en-US" sz="1600" dirty="0">
              <a:solidFill>
                <a:srgbClr val="000090"/>
              </a:solidFill>
            </a:endParaRPr>
          </a:p>
        </p:txBody>
      </p:sp>
      <p:sp>
        <p:nvSpPr>
          <p:cNvPr id="66" name="Line Callout 2 65"/>
          <p:cNvSpPr/>
          <p:nvPr/>
        </p:nvSpPr>
        <p:spPr>
          <a:xfrm>
            <a:off x="2971800" y="3505200"/>
            <a:ext cx="838200" cy="914400"/>
          </a:xfrm>
          <a:prstGeom prst="borderCallout2">
            <a:avLst>
              <a:gd name="adj1" fmla="val 61144"/>
              <a:gd name="adj2" fmla="val 99749"/>
              <a:gd name="adj3" fmla="val 61145"/>
              <a:gd name="adj4" fmla="val 162309"/>
              <a:gd name="adj5" fmla="val 8224"/>
              <a:gd name="adj6" fmla="val 317505"/>
            </a:avLst>
          </a:prstGeom>
          <a:ln>
            <a:headEnd type="none"/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90"/>
                </a:solidFill>
              </a:rPr>
              <a:t>Access Control Lists (ACL)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889148" y="3893403"/>
            <a:ext cx="2273652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600">
                <a:solidFill>
                  <a:srgbClr val="000090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en-US" dirty="0" smtClean="0"/>
              <a:t>Offline Mechanisms:</a:t>
            </a:r>
          </a:p>
          <a:p>
            <a:pPr marL="173038" indent="-173038" algn="l">
              <a:buFont typeface="Arial"/>
              <a:buChar char="•"/>
            </a:pPr>
            <a:r>
              <a:rPr lang="en-US" dirty="0" smtClean="0"/>
              <a:t>Static </a:t>
            </a:r>
            <a:r>
              <a:rPr lang="en-US" dirty="0"/>
              <a:t>code analysis</a:t>
            </a:r>
          </a:p>
          <a:p>
            <a:pPr marL="173038" indent="-173038" algn="l">
              <a:buFont typeface="Arial"/>
              <a:buChar char="•"/>
            </a:pPr>
            <a:r>
              <a:rPr lang="en-US" dirty="0" smtClean="0"/>
              <a:t>Penetration </a:t>
            </a:r>
            <a:r>
              <a:rPr lang="en-US" dirty="0"/>
              <a:t>testing, …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266700" y="1219200"/>
            <a:ext cx="3467100" cy="2514600"/>
            <a:chOff x="5029200" y="4193471"/>
            <a:chExt cx="3467100" cy="2514600"/>
          </a:xfrm>
        </p:grpSpPr>
        <p:sp>
          <p:nvSpPr>
            <p:cNvPr id="58" name="TextBox 57"/>
            <p:cNvSpPr txBox="1"/>
            <p:nvPr/>
          </p:nvSpPr>
          <p:spPr>
            <a:xfrm>
              <a:off x="5029200" y="4876800"/>
              <a:ext cx="2971800" cy="1831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600"/>
                </a:spcAft>
              </a:pPr>
              <a:r>
                <a:rPr lang="en-US" sz="1800" b="1" i="1" dirty="0" smtClean="0">
                  <a:solidFill>
                    <a:srgbClr val="FF0000"/>
                  </a:solidFill>
                  <a:latin typeface="Arial Narrow"/>
                  <a:cs typeface="Arial Narrow"/>
                </a:rPr>
                <a:t>Growing Security Threats</a:t>
              </a:r>
              <a:r>
                <a:rPr lang="en-US" sz="1800" i="1" dirty="0" smtClean="0">
                  <a:solidFill>
                    <a:srgbClr val="FF0000"/>
                  </a:solidFill>
                  <a:latin typeface="Arial Narrow"/>
                  <a:cs typeface="Arial Narrow"/>
                </a:rPr>
                <a:t>: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1800" dirty="0" smtClean="0">
                  <a:solidFill>
                    <a:srgbClr val="FF0000"/>
                  </a:solidFill>
                  <a:latin typeface="Arial Narrow"/>
                  <a:cs typeface="Arial Narrow"/>
                </a:rPr>
                <a:t>SQL Injection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1800" dirty="0" smtClean="0">
                  <a:solidFill>
                    <a:srgbClr val="FF0000"/>
                  </a:solidFill>
                  <a:latin typeface="Arial Narrow"/>
                  <a:cs typeface="Arial Narrow"/>
                </a:rPr>
                <a:t>Cross-Site Scripting (XSS)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1800" dirty="0" smtClean="0">
                  <a:solidFill>
                    <a:srgbClr val="FF0000"/>
                  </a:solidFill>
                  <a:latin typeface="Arial Narrow"/>
                  <a:cs typeface="Arial Narrow"/>
                </a:rPr>
                <a:t>Cross-Site Request Forgery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1800" dirty="0" smtClean="0">
                  <a:solidFill>
                    <a:srgbClr val="FF0000"/>
                  </a:solidFill>
                  <a:latin typeface="Arial Narrow"/>
                  <a:cs typeface="Arial Narrow"/>
                </a:rPr>
                <a:t>Denial-of-Service (</a:t>
              </a:r>
              <a:r>
                <a:rPr lang="en-US" sz="1800" dirty="0" err="1" smtClean="0">
                  <a:solidFill>
                    <a:srgbClr val="FF0000"/>
                  </a:solidFill>
                  <a:latin typeface="Arial Narrow"/>
                  <a:cs typeface="Arial Narrow"/>
                </a:rPr>
                <a:t>DoS</a:t>
              </a:r>
              <a:r>
                <a:rPr lang="en-US" sz="1800" dirty="0" smtClean="0">
                  <a:solidFill>
                    <a:srgbClr val="FF0000"/>
                  </a:solidFill>
                  <a:latin typeface="Arial Narrow"/>
                  <a:cs typeface="Arial Narrow"/>
                </a:rPr>
                <a:t>)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1800" dirty="0" smtClean="0">
                  <a:solidFill>
                    <a:srgbClr val="FF0000"/>
                  </a:solidFill>
                  <a:latin typeface="Arial Narrow"/>
                  <a:cs typeface="Arial Narrow"/>
                </a:rPr>
                <a:t>…</a:t>
              </a:r>
              <a:endParaRPr lang="en-US" sz="1800" dirty="0">
                <a:solidFill>
                  <a:srgbClr val="FF0000"/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59" name="Picture 58" descr="osa_user_black_ha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4100" y="4193471"/>
              <a:ext cx="685800" cy="679122"/>
            </a:xfrm>
            <a:prstGeom prst="rect">
              <a:avLst/>
            </a:prstGeom>
          </p:spPr>
        </p:pic>
        <p:sp>
          <p:nvSpPr>
            <p:cNvPr id="60" name="Down Arrow 59"/>
            <p:cNvSpPr/>
            <p:nvPr/>
          </p:nvSpPr>
          <p:spPr bwMode="auto">
            <a:xfrm rot="5400000" flipV="1">
              <a:off x="7429500" y="5336471"/>
              <a:ext cx="1524000" cy="609600"/>
            </a:xfrm>
            <a:prstGeom prst="downArrow">
              <a:avLst/>
            </a:prstGeom>
            <a:gradFill>
              <a:gsLst>
                <a:gs pos="0">
                  <a:srgbClr val="FF0000"/>
                </a:gs>
                <a:gs pos="80000">
                  <a:srgbClr val="FF6600"/>
                </a:gs>
                <a:gs pos="100000">
                  <a:srgbClr val="CCFFCC"/>
                </a:gs>
              </a:gsLst>
            </a:gradFill>
            <a:ln>
              <a:headEnd type="none" w="sm" len="sm"/>
              <a:tailEnd type="none" w="sm" len="sm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63" name="Line Callout 2 62"/>
          <p:cNvSpPr/>
          <p:nvPr/>
        </p:nvSpPr>
        <p:spPr>
          <a:xfrm>
            <a:off x="2895600" y="1066800"/>
            <a:ext cx="990600" cy="762000"/>
          </a:xfrm>
          <a:prstGeom prst="borderCallout2">
            <a:avLst>
              <a:gd name="adj1" fmla="val 18749"/>
              <a:gd name="adj2" fmla="val 100797"/>
              <a:gd name="adj3" fmla="val 18750"/>
              <a:gd name="adj4" fmla="val 123908"/>
              <a:gd name="adj5" fmla="val 144615"/>
              <a:gd name="adj6" fmla="val 197818"/>
            </a:avLst>
          </a:prstGeom>
          <a:ln>
            <a:headEnd type="none"/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90"/>
                </a:solidFill>
              </a:rPr>
              <a:t>Traffic-filtering firewall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447800" y="4953000"/>
            <a:ext cx="6096000" cy="1305698"/>
          </a:xfrm>
          <a:prstGeom prst="roundRect">
            <a:avLst>
              <a:gd name="adj" fmla="val 1031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000090"/>
                </a:solidFill>
              </a:rPr>
              <a:t>Limitations of Existing Defense Mechanisms:</a:t>
            </a:r>
            <a:endParaRPr lang="en-US" sz="1800" b="1" dirty="0" smtClean="0">
              <a:solidFill>
                <a:srgbClr val="000090"/>
              </a:solidFill>
            </a:endParaRPr>
          </a:p>
          <a:p>
            <a:pPr marL="285750" indent="-285750">
              <a:spcAft>
                <a:spcPts val="0"/>
              </a:spcAft>
              <a:buFont typeface="Arial"/>
              <a:buChar char="•"/>
            </a:pPr>
            <a:r>
              <a:rPr lang="en-US" sz="1800" dirty="0" smtClean="0">
                <a:solidFill>
                  <a:srgbClr val="000090"/>
                </a:solidFill>
              </a:rPr>
              <a:t>Focused on protecting the system boundary</a:t>
            </a:r>
          </a:p>
          <a:p>
            <a:pPr marL="285750" indent="-285750">
              <a:spcAft>
                <a:spcPts val="0"/>
              </a:spcAft>
              <a:buFont typeface="Arial"/>
              <a:buChar char="•"/>
            </a:pPr>
            <a:r>
              <a:rPr lang="en-US" sz="1800" dirty="0" smtClean="0">
                <a:solidFill>
                  <a:srgbClr val="000090"/>
                </a:solidFill>
              </a:rPr>
              <a:t>Manually configured, labor intensive</a:t>
            </a:r>
          </a:p>
          <a:p>
            <a:pPr marL="285750" indent="-285750">
              <a:spcAft>
                <a:spcPts val="0"/>
              </a:spcAft>
              <a:buFont typeface="Arial"/>
              <a:buChar char="•"/>
            </a:pPr>
            <a:r>
              <a:rPr lang="en-US" sz="1800" dirty="0" smtClean="0">
                <a:solidFill>
                  <a:srgbClr val="000090"/>
                </a:solidFill>
              </a:rPr>
              <a:t>Slow in adapting to changing attack vectors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C06FC0-DD74-4FB3-84ED-BE0B53D9716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70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8" grpId="0" animBg="1"/>
      <p:bldP spid="63" grpId="0" animBg="1"/>
      <p:bldP spid="6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Rejuvenation Pattern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267200" cy="4800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Architecture Manager periodically orchestrates seamless transition to a pristine web server instance (sequence diagram)</a:t>
            </a:r>
            <a:endParaRPr lang="en-US" sz="1600" dirty="0" smtClean="0"/>
          </a:p>
          <a:p>
            <a:r>
              <a:rPr lang="en-US" sz="2000" dirty="0" smtClean="0"/>
              <a:t>Although the pattern doesn’t eradicate the underlying vulnerability, it can effectively limit potential damage and restore system integrity under various types of attacks</a:t>
            </a:r>
            <a:endParaRPr lang="en-US" sz="1800" dirty="0"/>
          </a:p>
        </p:txBody>
      </p:sp>
      <p:grpSp>
        <p:nvGrpSpPr>
          <p:cNvPr id="55" name="Group 54"/>
          <p:cNvGrpSpPr/>
          <p:nvPr/>
        </p:nvGrpSpPr>
        <p:grpSpPr>
          <a:xfrm>
            <a:off x="4800600" y="1600200"/>
            <a:ext cx="3657600" cy="4800600"/>
            <a:chOff x="3048000" y="838200"/>
            <a:chExt cx="3657600" cy="4800600"/>
          </a:xfrm>
        </p:grpSpPr>
        <p:cxnSp>
          <p:nvCxnSpPr>
            <p:cNvPr id="57" name="Straight Arrow Connector 56"/>
            <p:cNvCxnSpPr/>
            <p:nvPr/>
          </p:nvCxnSpPr>
          <p:spPr>
            <a:xfrm>
              <a:off x="3581400" y="1219200"/>
              <a:ext cx="0" cy="4419600"/>
            </a:xfrm>
            <a:prstGeom prst="straightConnector1">
              <a:avLst/>
            </a:prstGeom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4495800" y="1219200"/>
              <a:ext cx="0" cy="4419600"/>
            </a:xfrm>
            <a:prstGeom prst="straightConnector1">
              <a:avLst/>
            </a:prstGeom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5334000" y="1219200"/>
              <a:ext cx="0" cy="4419600"/>
            </a:xfrm>
            <a:prstGeom prst="straightConnector1">
              <a:avLst/>
            </a:prstGeom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6172200" y="1219200"/>
              <a:ext cx="0" cy="4419600"/>
            </a:xfrm>
            <a:prstGeom prst="straightConnector1">
              <a:avLst/>
            </a:prstGeom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3124200" y="838200"/>
              <a:ext cx="990600" cy="393954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lvl="0" algn="ctr">
                <a:lnSpc>
                  <a:spcPct val="80000"/>
                </a:lnSpc>
              </a:pPr>
              <a:r>
                <a:rPr lang="en-US" sz="1200" b="1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Architecture Manager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038600" y="838200"/>
              <a:ext cx="762000" cy="393954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lvl="0" algn="ctr">
                <a:lnSpc>
                  <a:spcPct val="80000"/>
                </a:lnSpc>
              </a:pPr>
              <a:r>
                <a:rPr lang="en-US" sz="1200" b="1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Load</a:t>
              </a:r>
            </a:p>
            <a:p>
              <a:pPr lvl="0" algn="ctr">
                <a:lnSpc>
                  <a:spcPct val="80000"/>
                </a:lnSpc>
              </a:pPr>
              <a:r>
                <a:rPr lang="en-US" sz="1200" b="1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Balancer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800600" y="838200"/>
              <a:ext cx="685800" cy="393954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lvl="0" algn="ctr">
                <a:lnSpc>
                  <a:spcPct val="80000"/>
                </a:lnSpc>
              </a:pPr>
              <a:r>
                <a:rPr lang="en-US" sz="1200" b="1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Web Server 1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562600" y="838200"/>
              <a:ext cx="685800" cy="393954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lvl="0" algn="ctr">
                <a:lnSpc>
                  <a:spcPct val="80000"/>
                </a:lnSpc>
              </a:pPr>
              <a:r>
                <a:rPr lang="en-US" sz="1200" b="1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Web Server 1’</a:t>
              </a: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3581400" y="2133600"/>
              <a:ext cx="2590800" cy="0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Arc 65"/>
            <p:cNvSpPr/>
            <p:nvPr/>
          </p:nvSpPr>
          <p:spPr>
            <a:xfrm>
              <a:off x="3581400" y="1371600"/>
              <a:ext cx="381000" cy="457200"/>
            </a:xfrm>
            <a:prstGeom prst="arc">
              <a:avLst>
                <a:gd name="adj1" fmla="val 12090601"/>
                <a:gd name="adj2" fmla="val 9494004"/>
              </a:avLst>
            </a:prstGeom>
            <a:ln>
              <a:solidFill>
                <a:srgbClr val="0070C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048000" y="1371600"/>
              <a:ext cx="609600" cy="3939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80000"/>
                </a:lnSpc>
              </a:pPr>
              <a:r>
                <a:rPr lang="en-US" sz="1200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Timer</a:t>
              </a:r>
            </a:p>
            <a:p>
              <a:pPr lvl="0" algn="ctr">
                <a:lnSpc>
                  <a:spcPct val="80000"/>
                </a:lnSpc>
              </a:pPr>
              <a:r>
                <a:rPr lang="en-US" sz="1200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Event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581400" y="1887379"/>
              <a:ext cx="12192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lang="en-US" sz="1200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Activate</a:t>
              </a: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>
              <a:off x="3581400" y="2590800"/>
              <a:ext cx="914400" cy="0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69"/>
            <p:cNvSpPr/>
            <p:nvPr/>
          </p:nvSpPr>
          <p:spPr>
            <a:xfrm>
              <a:off x="3581400" y="2192179"/>
              <a:ext cx="990600" cy="3939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lang="en-US" sz="1200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Add server 1’</a:t>
              </a:r>
              <a:r>
                <a:rPr lang="en-US" sz="1200" dirty="0">
                  <a:solidFill>
                    <a:prstClr val="black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1200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to pool</a:t>
              </a:r>
            </a:p>
          </p:txBody>
        </p:sp>
        <p:sp>
          <p:nvSpPr>
            <p:cNvPr id="71" name="Arc 70"/>
            <p:cNvSpPr/>
            <p:nvPr/>
          </p:nvSpPr>
          <p:spPr>
            <a:xfrm>
              <a:off x="6172200" y="1447800"/>
              <a:ext cx="381000" cy="381000"/>
            </a:xfrm>
            <a:prstGeom prst="arc">
              <a:avLst>
                <a:gd name="adj1" fmla="val 12090601"/>
                <a:gd name="adj2" fmla="val 9494004"/>
              </a:avLst>
            </a:prstGeom>
            <a:ln>
              <a:solidFill>
                <a:srgbClr val="0070C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715000" y="3810000"/>
              <a:ext cx="990600" cy="5416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lang="en-US" sz="1200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Gracefully terminate user sessions</a:t>
              </a: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>
              <a:off x="3581400" y="3200400"/>
              <a:ext cx="914400" cy="0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/>
            <p:cNvSpPr/>
            <p:nvPr/>
          </p:nvSpPr>
          <p:spPr>
            <a:xfrm>
              <a:off x="3581400" y="2801779"/>
              <a:ext cx="1143000" cy="3939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lang="en-US" sz="1200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Remove server 1 from pool</a:t>
              </a:r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>
              <a:off x="4495800" y="2743200"/>
              <a:ext cx="1676400" cy="0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>
              <a:off x="4495800" y="2496979"/>
              <a:ext cx="12192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lang="en-US" sz="1200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Connect</a:t>
              </a:r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>
              <a:off x="4495800" y="3352800"/>
              <a:ext cx="838200" cy="0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>
              <a:off x="4495800" y="3106579"/>
              <a:ext cx="12192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lang="en-US" sz="1200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Disconnect</a:t>
              </a:r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>
              <a:off x="3581400" y="3733800"/>
              <a:ext cx="1752600" cy="0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ctangle 79"/>
            <p:cNvSpPr/>
            <p:nvPr/>
          </p:nvSpPr>
          <p:spPr>
            <a:xfrm>
              <a:off x="3581400" y="3505200"/>
              <a:ext cx="12192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lang="en-US" sz="1200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Deactivate</a:t>
              </a:r>
            </a:p>
          </p:txBody>
        </p:sp>
        <p:sp>
          <p:nvSpPr>
            <p:cNvPr id="81" name="Arc 80"/>
            <p:cNvSpPr/>
            <p:nvPr/>
          </p:nvSpPr>
          <p:spPr>
            <a:xfrm>
              <a:off x="5334000" y="3886200"/>
              <a:ext cx="381000" cy="381000"/>
            </a:xfrm>
            <a:prstGeom prst="arc">
              <a:avLst>
                <a:gd name="adj1" fmla="val 12090601"/>
                <a:gd name="adj2" fmla="val 9494004"/>
              </a:avLst>
            </a:prstGeom>
            <a:ln>
              <a:solidFill>
                <a:srgbClr val="0070C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715000" y="4478179"/>
              <a:ext cx="8382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lang="en-US" sz="1200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Save logs</a:t>
              </a:r>
            </a:p>
          </p:txBody>
        </p:sp>
        <p:sp>
          <p:nvSpPr>
            <p:cNvPr id="83" name="Arc 82"/>
            <p:cNvSpPr/>
            <p:nvPr/>
          </p:nvSpPr>
          <p:spPr>
            <a:xfrm>
              <a:off x="5334000" y="4411313"/>
              <a:ext cx="381000" cy="381000"/>
            </a:xfrm>
            <a:prstGeom prst="arc">
              <a:avLst>
                <a:gd name="adj1" fmla="val 12090601"/>
                <a:gd name="adj2" fmla="val 9494004"/>
              </a:avLst>
            </a:prstGeom>
            <a:ln>
              <a:solidFill>
                <a:srgbClr val="0070C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>
              <a:off x="3581400" y="4935379"/>
              <a:ext cx="1752600" cy="0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3581400" y="4706779"/>
              <a:ext cx="12192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lang="en-US" sz="1200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Rejuvenate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5486400" y="1506379"/>
              <a:ext cx="8382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lang="en-US" sz="1200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Initialize</a:t>
              </a:r>
            </a:p>
          </p:txBody>
        </p:sp>
        <p:sp>
          <p:nvSpPr>
            <p:cNvPr id="87" name="Arc 86"/>
            <p:cNvSpPr/>
            <p:nvPr/>
          </p:nvSpPr>
          <p:spPr>
            <a:xfrm>
              <a:off x="5334000" y="5105400"/>
              <a:ext cx="381000" cy="381000"/>
            </a:xfrm>
            <a:prstGeom prst="arc">
              <a:avLst>
                <a:gd name="adj1" fmla="val 12090601"/>
                <a:gd name="adj2" fmla="val 9494004"/>
              </a:avLst>
            </a:prstGeom>
            <a:ln>
              <a:solidFill>
                <a:srgbClr val="0070C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648200" y="5163979"/>
              <a:ext cx="8382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lang="en-US" sz="1200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Initialize</a:t>
              </a:r>
            </a:p>
          </p:txBody>
        </p:sp>
        <p:sp>
          <p:nvSpPr>
            <p:cNvPr id="89" name="Rounded Rectangular Callout 88"/>
            <p:cNvSpPr/>
            <p:nvPr/>
          </p:nvSpPr>
          <p:spPr>
            <a:xfrm>
              <a:off x="5105400" y="2209800"/>
              <a:ext cx="990600" cy="381000"/>
            </a:xfrm>
            <a:prstGeom prst="wedgeRoundRectCallout">
              <a:avLst>
                <a:gd name="adj1" fmla="val 53380"/>
                <a:gd name="adj2" fmla="val 73839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cs typeface="Times New Roman"/>
                </a:rPr>
                <a:t>Start receiving user requests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0" name="Rounded Rectangular Callout 89"/>
            <p:cNvSpPr/>
            <p:nvPr/>
          </p:nvSpPr>
          <p:spPr>
            <a:xfrm>
              <a:off x="5486400" y="2895600"/>
              <a:ext cx="990600" cy="381000"/>
            </a:xfrm>
            <a:prstGeom prst="wedgeRoundRectCallout">
              <a:avLst>
                <a:gd name="adj1" fmla="val -65234"/>
                <a:gd name="adj2" fmla="val 51162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cs typeface="Times New Roman"/>
                </a:rPr>
                <a:t>Stop receiving user requests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endParaRPr>
            </a:p>
          </p:txBody>
        </p:sp>
      </p:grpSp>
      <p:graphicFrame>
        <p:nvGraphicFramePr>
          <p:cNvPr id="41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0464985"/>
              </p:ext>
            </p:extLst>
          </p:nvPr>
        </p:nvGraphicFramePr>
        <p:xfrm>
          <a:off x="6172200" y="76200"/>
          <a:ext cx="28956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C06FC0-DD74-4FB3-84ED-BE0B53D97167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97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Agreement-based Redundancy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4267200" cy="4953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Inspired by Byzantine Fault Tolerance (BFT) schemes </a:t>
            </a:r>
            <a:r>
              <a:rPr lang="en-US" sz="1600" dirty="0" smtClean="0"/>
              <a:t>[Castro and </a:t>
            </a:r>
            <a:r>
              <a:rPr lang="en-US" sz="1600" dirty="0" err="1" smtClean="0"/>
              <a:t>Liskov</a:t>
            </a:r>
            <a:r>
              <a:rPr lang="en-US" sz="1600" dirty="0" smtClean="0"/>
              <a:t>, 2002]</a:t>
            </a:r>
          </a:p>
          <a:p>
            <a:pPr lvl="1"/>
            <a:r>
              <a:rPr lang="en-US" sz="1800" dirty="0" smtClean="0"/>
              <a:t>Effectively tolerate </a:t>
            </a:r>
            <a:r>
              <a:rPr lang="en-US" sz="1800" dirty="0" smtClean="0">
                <a:latin typeface="Apple Chancery"/>
              </a:rPr>
              <a:t>f</a:t>
            </a:r>
            <a:r>
              <a:rPr lang="en-US" sz="1800" dirty="0" smtClean="0"/>
              <a:t> faulty nodes with </a:t>
            </a:r>
            <a:r>
              <a:rPr lang="en-US" sz="1800" dirty="0">
                <a:latin typeface="Apple Chancery"/>
              </a:rPr>
              <a:t>3</a:t>
            </a:r>
            <a:r>
              <a:rPr lang="en-US" sz="1800" dirty="0" smtClean="0">
                <a:latin typeface="Apple Chancery"/>
              </a:rPr>
              <a:t>f </a:t>
            </a:r>
            <a:r>
              <a:rPr lang="en-US" sz="1800" dirty="0">
                <a:latin typeface="Apple Chancery"/>
              </a:rPr>
              <a:t>+ 1</a:t>
            </a:r>
            <a:r>
              <a:rPr lang="en-US" sz="1800" dirty="0" smtClean="0"/>
              <a:t> replicas within a short window of vulnerability</a:t>
            </a:r>
          </a:p>
          <a:p>
            <a:r>
              <a:rPr lang="en-US" sz="2000" dirty="0" smtClean="0"/>
              <a:t>Architectural adaptations:</a:t>
            </a:r>
          </a:p>
          <a:p>
            <a:pPr lvl="1"/>
            <a:r>
              <a:rPr lang="en-US" sz="1800" dirty="0" smtClean="0"/>
              <a:t>“DB Guard” connector handles SQL requests from web servers using a voting / agreement-based protocol, as dictated by the Architecture Manager</a:t>
            </a:r>
          </a:p>
          <a:p>
            <a:pPr lvl="1"/>
            <a:r>
              <a:rPr lang="en-US" sz="1800" dirty="0" smtClean="0"/>
              <a:t>N number of identical DB instances</a:t>
            </a:r>
          </a:p>
          <a:p>
            <a:pPr lvl="1"/>
            <a:r>
              <a:rPr lang="en-US" sz="1800" dirty="0" smtClean="0"/>
              <a:t>Architecture models updated accordingly</a:t>
            </a:r>
          </a:p>
          <a:p>
            <a:endParaRPr lang="en-US" sz="2000" dirty="0"/>
          </a:p>
        </p:txBody>
      </p:sp>
      <p:sp>
        <p:nvSpPr>
          <p:cNvPr id="57" name="Rectangle 56"/>
          <p:cNvSpPr/>
          <p:nvPr/>
        </p:nvSpPr>
        <p:spPr>
          <a:xfrm>
            <a:off x="5791200" y="4038600"/>
            <a:ext cx="30480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rIns="0" anchor="ctr" anchorCtr="0"/>
          <a:lstStyle/>
          <a:p>
            <a:pPr algn="ctr"/>
            <a:r>
              <a:rPr lang="en-US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Event Bus</a:t>
            </a:r>
            <a:endParaRPr lang="en-US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248400" y="2515138"/>
            <a:ext cx="838200" cy="304262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rIns="0" anchor="ctr" anchorCtr="0"/>
          <a:lstStyle/>
          <a:p>
            <a:pPr algn="ctr"/>
            <a:r>
              <a:rPr lang="en-US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Web Server 1</a:t>
            </a:r>
            <a:endParaRPr lang="en-US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7010400" y="2819400"/>
            <a:ext cx="0" cy="1219200"/>
          </a:xfrm>
          <a:prstGeom prst="straightConnector1">
            <a:avLst/>
          </a:prstGeom>
          <a:ln>
            <a:solidFill>
              <a:schemeClr val="bg1">
                <a:lumMod val="50000"/>
                <a:lumOff val="50000"/>
              </a:schemeClr>
            </a:solidFill>
            <a:prstDash val="solid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6934200" y="2819400"/>
            <a:ext cx="0" cy="1219200"/>
          </a:xfrm>
          <a:prstGeom prst="straightConnector1">
            <a:avLst/>
          </a:prstGeom>
          <a:ln>
            <a:solidFill>
              <a:srgbClr val="7F7F7F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791200" y="2438400"/>
            <a:ext cx="228600" cy="990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prstDash val="dash"/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270" lIns="45720" rIns="45720" anchor="ctr" anchorCtr="0"/>
          <a:lstStyle/>
          <a:p>
            <a:pPr algn="ctr"/>
            <a:r>
              <a:rPr lang="en-US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Load Balancer</a:t>
            </a:r>
            <a:endParaRPr lang="en-US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248400" y="3048000"/>
            <a:ext cx="838200" cy="304262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rIns="0" anchor="ctr" anchorCtr="0"/>
          <a:lstStyle/>
          <a:p>
            <a:pPr algn="ctr"/>
            <a:r>
              <a:rPr lang="en-US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Web Server 2</a:t>
            </a:r>
            <a:endParaRPr lang="en-US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4724400" y="3962400"/>
            <a:ext cx="457200" cy="385465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rIns="0" anchor="ctr" anchorCtr="0"/>
          <a:lstStyle/>
          <a:p>
            <a:pPr algn="ctr"/>
            <a:r>
              <a:rPr lang="en-US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User</a:t>
            </a:r>
            <a:endParaRPr lang="en-US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9" name="Straight Arrow Connector 68"/>
          <p:cNvCxnSpPr>
            <a:stCxn id="72" idx="2"/>
            <a:endCxn id="68" idx="0"/>
          </p:cNvCxnSpPr>
          <p:nvPr/>
        </p:nvCxnSpPr>
        <p:spPr>
          <a:xfrm>
            <a:off x="4953000" y="3429000"/>
            <a:ext cx="0" cy="533400"/>
          </a:xfrm>
          <a:prstGeom prst="straightConnector1">
            <a:avLst/>
          </a:prstGeom>
          <a:ln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6019802" y="2667000"/>
            <a:ext cx="228598" cy="0"/>
          </a:xfrm>
          <a:prstGeom prst="straightConnector1">
            <a:avLst/>
          </a:prstGeom>
          <a:ln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6019800" y="3200400"/>
            <a:ext cx="228600" cy="0"/>
          </a:xfrm>
          <a:prstGeom prst="straightConnector1">
            <a:avLst/>
          </a:prstGeom>
          <a:ln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4800600" y="2438400"/>
            <a:ext cx="304800" cy="990600"/>
          </a:xfrm>
          <a:prstGeom prst="rect">
            <a:avLst/>
          </a:prstGeom>
          <a:ln>
            <a:prstDash val="dash"/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270" lIns="45720" rIns="45720" anchor="ctr" anchorCtr="0"/>
          <a:lstStyle/>
          <a:p>
            <a:pPr algn="ctr"/>
            <a:r>
              <a:rPr lang="en-US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Web Browser</a:t>
            </a:r>
            <a:endParaRPr lang="en-US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Straight Arrow Connector 72"/>
          <p:cNvCxnSpPr>
            <a:stCxn id="66" idx="1"/>
            <a:endCxn id="72" idx="3"/>
          </p:cNvCxnSpPr>
          <p:nvPr/>
        </p:nvCxnSpPr>
        <p:spPr>
          <a:xfrm flipH="1">
            <a:off x="5105400" y="2933700"/>
            <a:ext cx="685800" cy="0"/>
          </a:xfrm>
          <a:prstGeom prst="straightConnector1">
            <a:avLst/>
          </a:prstGeom>
          <a:ln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loud 73"/>
          <p:cNvSpPr/>
          <p:nvPr/>
        </p:nvSpPr>
        <p:spPr>
          <a:xfrm>
            <a:off x="5257800" y="2819400"/>
            <a:ext cx="381000" cy="304800"/>
          </a:xfrm>
          <a:prstGeom prst="clou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6705600" y="4495800"/>
            <a:ext cx="1676400" cy="304262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rIns="0" anchor="ctr" anchorCtr="0"/>
          <a:lstStyle/>
          <a:p>
            <a:pPr algn="ctr"/>
            <a:endParaRPr lang="en-US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5867400" y="3429000"/>
            <a:ext cx="0" cy="609600"/>
          </a:xfrm>
          <a:prstGeom prst="straightConnector1">
            <a:avLst/>
          </a:prstGeom>
          <a:ln>
            <a:solidFill>
              <a:srgbClr val="7F7F7F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5943600" y="3429001"/>
            <a:ext cx="0" cy="609599"/>
          </a:xfrm>
          <a:prstGeom prst="straightConnector1">
            <a:avLst/>
          </a:prstGeom>
          <a:ln>
            <a:solidFill>
              <a:schemeClr val="bg1">
                <a:lumMod val="50000"/>
                <a:lumOff val="50000"/>
              </a:schemeClr>
            </a:solidFill>
            <a:prstDash val="solid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6477000" y="3352801"/>
            <a:ext cx="0" cy="685799"/>
          </a:xfrm>
          <a:prstGeom prst="straightConnector1">
            <a:avLst/>
          </a:prstGeom>
          <a:ln>
            <a:solidFill>
              <a:schemeClr val="bg1">
                <a:lumMod val="50000"/>
                <a:lumOff val="50000"/>
              </a:schemeClr>
            </a:solidFill>
            <a:prstDash val="solid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6400800" y="3352800"/>
            <a:ext cx="0" cy="685800"/>
          </a:xfrm>
          <a:prstGeom prst="straightConnector1">
            <a:avLst/>
          </a:prstGeom>
          <a:ln>
            <a:solidFill>
              <a:srgbClr val="7F7F7F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7086600" y="2286000"/>
            <a:ext cx="1295400" cy="1828800"/>
            <a:chOff x="7086600" y="2286000"/>
            <a:chExt cx="1295400" cy="1828800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63" name="Rectangle 62"/>
            <p:cNvSpPr/>
            <p:nvPr/>
          </p:nvSpPr>
          <p:spPr>
            <a:xfrm>
              <a:off x="7467600" y="3720846"/>
              <a:ext cx="914400" cy="3939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lang="en-US" sz="1200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Agreement Protocol</a:t>
              </a:r>
              <a:endParaRPr lang="en-US" sz="12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315200" y="2286000"/>
              <a:ext cx="228600" cy="1219200"/>
            </a:xfrm>
            <a:prstGeom prst="rect">
              <a:avLst/>
            </a:prstGeom>
            <a:grpFill/>
            <a:ln>
              <a:prstDash val="dash"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45720" rIns="45720" anchor="ctr" anchorCtr="0"/>
            <a:lstStyle/>
            <a:p>
              <a:pPr algn="ctr"/>
              <a:r>
                <a:rPr lang="en-US" sz="1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DB Guard</a:t>
              </a:r>
              <a:endParaRPr lang="en-US" sz="1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 flipH="1">
              <a:off x="7086600" y="2667000"/>
              <a:ext cx="228600" cy="0"/>
            </a:xfrm>
            <a:prstGeom prst="straightConnector1">
              <a:avLst/>
            </a:prstGeom>
            <a:grpFill/>
            <a:ln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H="1">
              <a:off x="7086600" y="3200400"/>
              <a:ext cx="228600" cy="0"/>
            </a:xfrm>
            <a:prstGeom prst="straightConnector1">
              <a:avLst/>
            </a:prstGeom>
            <a:grpFill/>
            <a:ln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7391400" y="3505200"/>
              <a:ext cx="0" cy="533400"/>
            </a:xfrm>
            <a:prstGeom prst="straightConnector1">
              <a:avLst/>
            </a:prstGeom>
            <a:grpFill/>
            <a:ln>
              <a:solidFill>
                <a:srgbClr val="7F7F7F"/>
              </a:solidFill>
              <a:prstDash val="sysDash"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V="1">
              <a:off x="7467600" y="3505201"/>
              <a:ext cx="0" cy="533399"/>
            </a:xfrm>
            <a:prstGeom prst="straightConnector1">
              <a:avLst/>
            </a:prstGeom>
            <a:grpFill/>
            <a:ln>
              <a:solidFill>
                <a:schemeClr val="bg1">
                  <a:lumMod val="50000"/>
                  <a:lumOff val="50000"/>
                </a:schemeClr>
              </a:solidFill>
              <a:prstDash val="solid"/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Straight Arrow Connector 84"/>
          <p:cNvCxnSpPr/>
          <p:nvPr/>
        </p:nvCxnSpPr>
        <p:spPr>
          <a:xfrm>
            <a:off x="7010400" y="4267200"/>
            <a:ext cx="0" cy="228600"/>
          </a:xfrm>
          <a:prstGeom prst="straightConnector1">
            <a:avLst/>
          </a:prstGeom>
          <a:ln>
            <a:solidFill>
              <a:srgbClr val="7F7F7F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5715000" y="4419600"/>
            <a:ext cx="9664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itchFamily="18" charset="0"/>
                <a:cs typeface="Times New Roman" pitchFamily="18" charset="0"/>
              </a:rPr>
              <a:t>Architecture </a:t>
            </a:r>
            <a:endParaRPr lang="en-US" sz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12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itchFamily="18" charset="0"/>
                <a:cs typeface="Times New Roman" pitchFamily="18" charset="0"/>
              </a:rPr>
              <a:t>Manager</a:t>
            </a:r>
            <a:endParaRPr lang="en-US" sz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 flipV="1">
            <a:off x="8077200" y="4267200"/>
            <a:ext cx="0" cy="228600"/>
          </a:xfrm>
          <a:prstGeom prst="straightConnector1">
            <a:avLst/>
          </a:prstGeom>
          <a:ln>
            <a:solidFill>
              <a:schemeClr val="bg1">
                <a:lumMod val="50000"/>
                <a:lumOff val="50000"/>
              </a:schemeClr>
            </a:solidFill>
            <a:prstDash val="solid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7543800" y="2133600"/>
            <a:ext cx="1316623" cy="1905000"/>
            <a:chOff x="7543800" y="2133600"/>
            <a:chExt cx="1316623" cy="1905000"/>
          </a:xfrm>
        </p:grpSpPr>
        <p:cxnSp>
          <p:nvCxnSpPr>
            <p:cNvPr id="58" name="Straight Arrow Connector 57"/>
            <p:cNvCxnSpPr/>
            <p:nvPr/>
          </p:nvCxnSpPr>
          <p:spPr>
            <a:xfrm>
              <a:off x="8686800" y="2590800"/>
              <a:ext cx="0" cy="1447800"/>
            </a:xfrm>
            <a:prstGeom prst="straightConnector1">
              <a:avLst/>
            </a:prstGeom>
            <a:ln>
              <a:solidFill>
                <a:srgbClr val="7F7F7F"/>
              </a:solidFill>
              <a:prstDash val="sysDash"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8763000" y="2590800"/>
              <a:ext cx="0" cy="1447800"/>
            </a:xfrm>
            <a:prstGeom prst="straightConnector1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  <a:prstDash val="solid"/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H="1">
              <a:off x="8001000" y="2362200"/>
              <a:ext cx="228600" cy="0"/>
            </a:xfrm>
            <a:prstGeom prst="straightConnector1">
              <a:avLst/>
            </a:prstGeom>
            <a:ln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8382000" y="3581400"/>
              <a:ext cx="33855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itchFamily="18" charset="0"/>
                  <a:cs typeface="Times New Roman" pitchFamily="18" charset="0"/>
                </a:rPr>
                <a:t>…</a:t>
              </a:r>
              <a:endParaRPr lang="en-US" sz="2800" b="1" dirty="0"/>
            </a:p>
          </p:txBody>
        </p:sp>
        <p:sp>
          <p:nvSpPr>
            <p:cNvPr id="89" name="Can 88"/>
            <p:cNvSpPr/>
            <p:nvPr/>
          </p:nvSpPr>
          <p:spPr>
            <a:xfrm>
              <a:off x="8229600" y="2133600"/>
              <a:ext cx="630823" cy="457200"/>
            </a:xfrm>
            <a:prstGeom prst="can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0" rIns="0" anchor="ctr" anchorCtr="0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DB Replica 0</a:t>
              </a:r>
            </a:p>
          </p:txBody>
        </p:sp>
        <p:sp>
          <p:nvSpPr>
            <p:cNvPr id="90" name="Can 89"/>
            <p:cNvSpPr/>
            <p:nvPr/>
          </p:nvSpPr>
          <p:spPr>
            <a:xfrm>
              <a:off x="8229600" y="2667000"/>
              <a:ext cx="630823" cy="457200"/>
            </a:xfrm>
            <a:prstGeom prst="can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0" rIns="0" anchor="ctr" anchorCtr="0"/>
            <a:lstStyle/>
            <a:p>
              <a:pPr algn="ctr"/>
              <a:r>
                <a:rPr lang="en-US" sz="1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DB Replica 1</a:t>
              </a:r>
            </a:p>
          </p:txBody>
        </p:sp>
        <p:sp>
          <p:nvSpPr>
            <p:cNvPr id="91" name="Can 90"/>
            <p:cNvSpPr/>
            <p:nvPr/>
          </p:nvSpPr>
          <p:spPr>
            <a:xfrm>
              <a:off x="8229600" y="3200400"/>
              <a:ext cx="630823" cy="457200"/>
            </a:xfrm>
            <a:prstGeom prst="can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0" rIns="0" anchor="ctr" anchorCtr="0"/>
            <a:lstStyle/>
            <a:p>
              <a:pPr algn="ctr"/>
              <a:r>
                <a:rPr lang="en-US" sz="1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DB Replica 2</a:t>
              </a:r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 flipH="1">
              <a:off x="8001000" y="2895600"/>
              <a:ext cx="228600" cy="0"/>
            </a:xfrm>
            <a:prstGeom prst="straightConnector1">
              <a:avLst/>
            </a:prstGeom>
            <a:ln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 flipH="1">
              <a:off x="8001000" y="3429000"/>
              <a:ext cx="228600" cy="0"/>
            </a:xfrm>
            <a:prstGeom prst="straightConnector1">
              <a:avLst/>
            </a:prstGeom>
            <a:ln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Rectangle 93"/>
            <p:cNvSpPr/>
            <p:nvPr/>
          </p:nvSpPr>
          <p:spPr>
            <a:xfrm>
              <a:off x="7772400" y="2133600"/>
              <a:ext cx="228600" cy="4572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prstDash val="dash"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45720" tIns="0" rIns="45720" bIns="0" anchor="ctr" anchorCtr="0"/>
            <a:lstStyle/>
            <a:p>
              <a:pPr algn="ctr"/>
              <a:r>
                <a:rPr lang="en-US" sz="1050" dirty="0" err="1" smtClean="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DBCon</a:t>
              </a:r>
              <a:r>
                <a:rPr lang="en-US" sz="1050" dirty="0" smtClean="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105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5" name="Straight Arrow Connector 94"/>
            <p:cNvCxnSpPr/>
            <p:nvPr/>
          </p:nvCxnSpPr>
          <p:spPr>
            <a:xfrm flipH="1">
              <a:off x="7543800" y="2895600"/>
              <a:ext cx="228600" cy="0"/>
            </a:xfrm>
            <a:prstGeom prst="straightConnector1">
              <a:avLst/>
            </a:prstGeom>
            <a:ln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tangle 95"/>
            <p:cNvSpPr/>
            <p:nvPr/>
          </p:nvSpPr>
          <p:spPr>
            <a:xfrm>
              <a:off x="7772400" y="2667000"/>
              <a:ext cx="228600" cy="4572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prstDash val="dash"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45720" tIns="0" rIns="45720" bIns="0" anchor="ctr" anchorCtr="0"/>
            <a:lstStyle/>
            <a:p>
              <a:pPr algn="ctr"/>
              <a:r>
                <a:rPr lang="en-US" sz="105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DBCon</a:t>
              </a:r>
              <a:r>
                <a:rPr lang="en-US" sz="105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105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772400" y="3200400"/>
              <a:ext cx="228600" cy="4572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prstDash val="dash"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45720" tIns="0" rIns="45720" bIns="0" anchor="ctr" anchorCtr="0"/>
            <a:lstStyle/>
            <a:p>
              <a:pPr algn="ctr"/>
              <a:r>
                <a:rPr lang="en-US" sz="105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DBCon</a:t>
              </a:r>
              <a:r>
                <a:rPr lang="en-US" sz="105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105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8" name="Straight Arrow Connector 97"/>
            <p:cNvCxnSpPr/>
            <p:nvPr/>
          </p:nvCxnSpPr>
          <p:spPr>
            <a:xfrm flipH="1">
              <a:off x="7543800" y="3429000"/>
              <a:ext cx="228600" cy="0"/>
            </a:xfrm>
            <a:prstGeom prst="straightConnector1">
              <a:avLst/>
            </a:prstGeom>
            <a:ln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flipH="1">
              <a:off x="7543800" y="2362200"/>
              <a:ext cx="228600" cy="0"/>
            </a:xfrm>
            <a:prstGeom prst="straightConnector1">
              <a:avLst/>
            </a:prstGeom>
            <a:ln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Can 106"/>
          <p:cNvSpPr/>
          <p:nvPr/>
        </p:nvSpPr>
        <p:spPr>
          <a:xfrm>
            <a:off x="6934200" y="5034203"/>
            <a:ext cx="1219200" cy="609600"/>
          </a:xfrm>
          <a:prstGeom prst="can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rIns="0" anchor="ctr" anchorCtr="0"/>
          <a:lstStyle/>
          <a:p>
            <a:pPr algn="ctr"/>
            <a:r>
              <a:rPr lang="en-US" sz="12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Structural models</a:t>
            </a:r>
          </a:p>
          <a:p>
            <a:pPr algn="ctr"/>
            <a:r>
              <a:rPr lang="en-US" sz="12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Arch. properties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8" name="Straight Connector 107"/>
          <p:cNvCxnSpPr/>
          <p:nvPr/>
        </p:nvCxnSpPr>
        <p:spPr>
          <a:xfrm>
            <a:off x="7543800" y="4805065"/>
            <a:ext cx="0" cy="229138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7086600" y="2466201"/>
            <a:ext cx="1371600" cy="1572399"/>
            <a:chOff x="7391400" y="1704201"/>
            <a:chExt cx="1371600" cy="1572399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109" name="Can 108"/>
            <p:cNvSpPr/>
            <p:nvPr/>
          </p:nvSpPr>
          <p:spPr>
            <a:xfrm>
              <a:off x="8229600" y="1932801"/>
              <a:ext cx="533400" cy="533400"/>
            </a:xfrm>
            <a:prstGeom prst="can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0" rIns="0" anchor="ctr" anchorCtr="0"/>
            <a:lstStyle/>
            <a:p>
              <a:pPr algn="ctr"/>
              <a:r>
                <a:rPr lang="en-US" sz="1200" dirty="0" smtClean="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DB</a:t>
              </a:r>
              <a:endParaRPr lang="en-US" sz="12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0" name="Straight Arrow Connector 109"/>
            <p:cNvCxnSpPr/>
            <p:nvPr/>
          </p:nvCxnSpPr>
          <p:spPr>
            <a:xfrm flipV="1">
              <a:off x="8534400" y="2514600"/>
              <a:ext cx="0" cy="762000"/>
            </a:xfrm>
            <a:prstGeom prst="straightConnector1">
              <a:avLst/>
            </a:prstGeom>
            <a:grpFill/>
            <a:ln>
              <a:solidFill>
                <a:schemeClr val="bg1">
                  <a:lumMod val="50000"/>
                  <a:lumOff val="50000"/>
                </a:schemeClr>
              </a:solidFill>
              <a:prstDash val="solid"/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>
              <a:off x="8458200" y="2514600"/>
              <a:ext cx="0" cy="762000"/>
            </a:xfrm>
            <a:prstGeom prst="straightConnector1">
              <a:avLst/>
            </a:prstGeom>
            <a:grpFill/>
            <a:ln>
              <a:solidFill>
                <a:srgbClr val="7F7F7F"/>
              </a:solidFill>
              <a:prstDash val="sysDash"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ectangle 111"/>
            <p:cNvSpPr/>
            <p:nvPr/>
          </p:nvSpPr>
          <p:spPr>
            <a:xfrm>
              <a:off x="7696200" y="1704201"/>
              <a:ext cx="228600" cy="990600"/>
            </a:xfrm>
            <a:prstGeom prst="rect">
              <a:avLst/>
            </a:prstGeom>
            <a:grpFill/>
            <a:ln>
              <a:prstDash val="dash"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45720" rIns="45720" anchor="ctr" anchorCtr="0"/>
            <a:lstStyle/>
            <a:p>
              <a:pPr algn="ctr"/>
              <a:r>
                <a:rPr lang="en-US" sz="1200" dirty="0" smtClean="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DB Connector</a:t>
              </a:r>
              <a:endParaRPr lang="en-US" sz="12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3" name="Straight Arrow Connector 112"/>
            <p:cNvCxnSpPr/>
            <p:nvPr/>
          </p:nvCxnSpPr>
          <p:spPr>
            <a:xfrm flipH="1">
              <a:off x="7391402" y="1905000"/>
              <a:ext cx="304798" cy="0"/>
            </a:xfrm>
            <a:prstGeom prst="straightConnector1">
              <a:avLst/>
            </a:prstGeom>
            <a:grpFill/>
            <a:ln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flipH="1">
              <a:off x="7391400" y="2438400"/>
              <a:ext cx="304800" cy="0"/>
            </a:xfrm>
            <a:prstGeom prst="straightConnector1">
              <a:avLst/>
            </a:prstGeom>
            <a:grpFill/>
            <a:ln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 flipH="1">
              <a:off x="7924802" y="2209800"/>
              <a:ext cx="304798" cy="0"/>
            </a:xfrm>
            <a:prstGeom prst="straightConnector1">
              <a:avLst/>
            </a:prstGeom>
            <a:grpFill/>
            <a:ln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>
              <a:off x="7772400" y="2743200"/>
              <a:ext cx="0" cy="485001"/>
            </a:xfrm>
            <a:prstGeom prst="straightConnector1">
              <a:avLst/>
            </a:prstGeom>
            <a:grpFill/>
            <a:ln>
              <a:solidFill>
                <a:schemeClr val="bg1">
                  <a:lumMod val="50000"/>
                  <a:lumOff val="50000"/>
                </a:schemeClr>
              </a:solidFill>
              <a:prstDash val="sysDash"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 flipV="1">
              <a:off x="7848600" y="2743200"/>
              <a:ext cx="0" cy="533400"/>
            </a:xfrm>
            <a:prstGeom prst="straightConnector1">
              <a:avLst/>
            </a:prstGeom>
            <a:grpFill/>
            <a:ln>
              <a:solidFill>
                <a:schemeClr val="bg1">
                  <a:lumMod val="50000"/>
                  <a:lumOff val="50000"/>
                </a:schemeClr>
              </a:solidFill>
              <a:prstDash val="solid"/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0464985"/>
              </p:ext>
            </p:extLst>
          </p:nvPr>
        </p:nvGraphicFramePr>
        <p:xfrm>
          <a:off x="6172200" y="76200"/>
          <a:ext cx="28956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C06FC0-DD74-4FB3-84ED-BE0B53D97167}" type="slidenum">
              <a:rPr lang="en-US" smtClean="0"/>
              <a:pPr/>
              <a:t>31</a:t>
            </a:fld>
            <a:endParaRPr lang="en-US" dirty="0"/>
          </a:p>
        </p:txBody>
      </p:sp>
      <p:grpSp>
        <p:nvGrpSpPr>
          <p:cNvPr id="119" name="Group 118"/>
          <p:cNvGrpSpPr/>
          <p:nvPr/>
        </p:nvGrpSpPr>
        <p:grpSpPr>
          <a:xfrm>
            <a:off x="6858000" y="4582180"/>
            <a:ext cx="1371600" cy="152400"/>
            <a:chOff x="2667000" y="4800600"/>
            <a:chExt cx="1371600" cy="152400"/>
          </a:xfrm>
        </p:grpSpPr>
        <p:sp>
          <p:nvSpPr>
            <p:cNvPr id="120" name="Rectangle 119"/>
            <p:cNvSpPr/>
            <p:nvPr/>
          </p:nvSpPr>
          <p:spPr>
            <a:xfrm>
              <a:off x="2667000" y="4800600"/>
              <a:ext cx="228600" cy="152400"/>
            </a:xfrm>
            <a:prstGeom prst="rect">
              <a:avLst/>
            </a:prstGeom>
            <a:solidFill>
              <a:srgbClr val="009DD9"/>
            </a:soli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tIns="0" rIns="0" bIns="0"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M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3048000" y="4800600"/>
              <a:ext cx="228600" cy="152400"/>
            </a:xfrm>
            <a:prstGeom prst="rect">
              <a:avLst/>
            </a:prstGeom>
            <a:solidFill>
              <a:srgbClr val="009DD9"/>
            </a:soli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tIns="0" rIns="0" bIns="0"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A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3429000" y="4800600"/>
              <a:ext cx="228600" cy="152400"/>
            </a:xfrm>
            <a:prstGeom prst="rect">
              <a:avLst/>
            </a:prstGeom>
            <a:solidFill>
              <a:srgbClr val="009DD9"/>
            </a:soli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tIns="0" rIns="0" bIns="0"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P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3810000" y="4800600"/>
              <a:ext cx="228600" cy="152400"/>
            </a:xfrm>
            <a:prstGeom prst="rect">
              <a:avLst/>
            </a:prstGeom>
            <a:solidFill>
              <a:srgbClr val="009DD9"/>
            </a:soli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lIns="0" tIns="0" rIns="0" bIns="0"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E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cxnSp>
          <p:nvCxnSpPr>
            <p:cNvPr id="124" name="Straight Arrow Connector 123"/>
            <p:cNvCxnSpPr/>
            <p:nvPr/>
          </p:nvCxnSpPr>
          <p:spPr>
            <a:xfrm>
              <a:off x="2895600" y="4876800"/>
              <a:ext cx="152400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125" name="Straight Arrow Connector 124"/>
            <p:cNvCxnSpPr/>
            <p:nvPr/>
          </p:nvCxnSpPr>
          <p:spPr>
            <a:xfrm>
              <a:off x="3276600" y="4876800"/>
              <a:ext cx="152400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126" name="Straight Arrow Connector 125"/>
            <p:cNvCxnSpPr/>
            <p:nvPr/>
          </p:nvCxnSpPr>
          <p:spPr>
            <a:xfrm>
              <a:off x="3657600" y="4876800"/>
              <a:ext cx="152400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0988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2762E-6 -6.73762E-6 L 0.05003 -6.73762E-6 " pathEditMode="relative" ptsTypes="AA">
                                      <p:cBhvr>
                                        <p:cTn id="6" dur="1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Agreement-based Redundancy </a:t>
            </a:r>
            <a:r>
              <a:rPr lang="en-US" dirty="0" smtClean="0"/>
              <a:t>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4953000" cy="4800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SQL Injection Example:</a:t>
            </a:r>
          </a:p>
          <a:p>
            <a:pPr>
              <a:spcBef>
                <a:spcPts val="1080"/>
              </a:spcBef>
            </a:pPr>
            <a:r>
              <a:rPr lang="en-US" sz="2000" dirty="0" smtClean="0"/>
              <a:t>News article search using keyword:</a:t>
            </a:r>
            <a:endParaRPr lang="en-US" sz="1400" b="1" dirty="0">
              <a:latin typeface="Courier New"/>
              <a:cs typeface="Courier New"/>
            </a:endParaRPr>
          </a:p>
          <a:p>
            <a:pPr marL="280988" lvl="1" indent="0">
              <a:buNone/>
            </a:pPr>
            <a:r>
              <a:rPr lang="en-US" sz="1400" b="1" dirty="0" smtClean="0">
                <a:solidFill>
                  <a:srgbClr val="000090"/>
                </a:solidFill>
                <a:latin typeface="Courier New"/>
                <a:cs typeface="Courier New"/>
              </a:rPr>
              <a:t>  string </a:t>
            </a:r>
            <a:r>
              <a:rPr lang="en-US" sz="1400" b="1" dirty="0">
                <a:solidFill>
                  <a:srgbClr val="000090"/>
                </a:solidFill>
                <a:latin typeface="Courier New"/>
                <a:cs typeface="Courier New"/>
              </a:rPr>
              <a:t>kw = </a:t>
            </a:r>
            <a:r>
              <a:rPr lang="en-US" sz="1400" b="1" dirty="0" err="1" smtClean="0">
                <a:solidFill>
                  <a:srgbClr val="000090"/>
                </a:solidFill>
                <a:latin typeface="Courier New"/>
                <a:cs typeface="Courier New"/>
              </a:rPr>
              <a:t>req.getParameter</a:t>
            </a:r>
            <a:r>
              <a:rPr lang="en-US" sz="1400" b="1" dirty="0">
                <a:solidFill>
                  <a:srgbClr val="000090"/>
                </a:solidFill>
                <a:latin typeface="Courier New"/>
                <a:cs typeface="Courier New"/>
              </a:rPr>
              <a:t>("keyword");</a:t>
            </a:r>
          </a:p>
          <a:p>
            <a:pPr marL="280988" lvl="1" indent="0">
              <a:buNone/>
            </a:pPr>
            <a:r>
              <a:rPr lang="en-US" sz="1400" b="1" dirty="0" smtClean="0">
                <a:solidFill>
                  <a:srgbClr val="000090"/>
                </a:solidFill>
                <a:latin typeface="Courier New"/>
                <a:cs typeface="Courier New"/>
              </a:rPr>
              <a:t>  string </a:t>
            </a:r>
            <a:r>
              <a:rPr lang="en-US" sz="1400" b="1" dirty="0">
                <a:solidFill>
                  <a:srgbClr val="000090"/>
                </a:solidFill>
                <a:latin typeface="Courier New"/>
                <a:cs typeface="Courier New"/>
              </a:rPr>
              <a:t>query = "SELECT * FROM </a:t>
            </a:r>
            <a:r>
              <a:rPr lang="en-US" sz="1400" b="1" dirty="0" err="1" smtClean="0">
                <a:solidFill>
                  <a:srgbClr val="000090"/>
                </a:solidFill>
                <a:latin typeface="Courier New"/>
                <a:cs typeface="Courier New"/>
              </a:rPr>
              <a:t>my_news</a:t>
            </a:r>
            <a:r>
              <a:rPr lang="en-US" sz="1400" b="1" dirty="0" smtClean="0">
                <a:solidFill>
                  <a:srgbClr val="000090"/>
                </a:solidFill>
                <a:latin typeface="Courier New"/>
                <a:cs typeface="Courier New"/>
              </a:rPr>
              <a:t>  </a:t>
            </a:r>
          </a:p>
          <a:p>
            <a:pPr marL="280988" lvl="1" indent="0">
              <a:buNone/>
            </a:pPr>
            <a:r>
              <a:rPr lang="en-US" sz="1400" b="1" dirty="0">
                <a:solidFill>
                  <a:srgbClr val="000090"/>
                </a:solidFill>
                <a:latin typeface="Courier New"/>
                <a:cs typeface="Courier New"/>
              </a:rPr>
              <a:t> </a:t>
            </a:r>
            <a:r>
              <a:rPr lang="en-US" sz="1400" b="1" dirty="0" smtClean="0">
                <a:solidFill>
                  <a:srgbClr val="000090"/>
                </a:solidFill>
                <a:latin typeface="Courier New"/>
                <a:cs typeface="Courier New"/>
              </a:rPr>
              <a:t>   </a:t>
            </a:r>
            <a:r>
              <a:rPr lang="nl-NL" sz="1400" b="1" dirty="0" smtClean="0">
                <a:solidFill>
                  <a:srgbClr val="000090"/>
                </a:solidFill>
                <a:latin typeface="Courier New"/>
                <a:cs typeface="Courier New"/>
              </a:rPr>
              <a:t>WHERE </a:t>
            </a:r>
            <a:r>
              <a:rPr lang="nl-NL" sz="1400" b="1" dirty="0" err="1">
                <a:solidFill>
                  <a:srgbClr val="000090"/>
                </a:solidFill>
                <a:latin typeface="Courier New"/>
                <a:cs typeface="Courier New"/>
              </a:rPr>
              <a:t>keyword</a:t>
            </a:r>
            <a:r>
              <a:rPr lang="nl-NL" sz="1400" b="1" dirty="0">
                <a:solidFill>
                  <a:srgbClr val="000090"/>
                </a:solidFill>
                <a:latin typeface="Courier New"/>
                <a:cs typeface="Courier New"/>
              </a:rPr>
              <a:t> = </a:t>
            </a:r>
            <a:r>
              <a:rPr lang="nl-NL" sz="1400" b="1" dirty="0" smtClean="0">
                <a:solidFill>
                  <a:srgbClr val="000090"/>
                </a:solidFill>
                <a:latin typeface="Courier New"/>
                <a:cs typeface="Courier New"/>
              </a:rPr>
              <a:t>"’” + </a:t>
            </a:r>
            <a:r>
              <a:rPr lang="nl-NL" sz="1400" b="1" dirty="0" err="1" smtClean="0">
                <a:solidFill>
                  <a:srgbClr val="000090"/>
                </a:solidFill>
                <a:latin typeface="Courier New"/>
                <a:cs typeface="Courier New"/>
              </a:rPr>
              <a:t>kw</a:t>
            </a:r>
            <a:r>
              <a:rPr lang="nl-NL" sz="1400" b="1" dirty="0" smtClean="0">
                <a:solidFill>
                  <a:srgbClr val="000090"/>
                </a:solidFill>
                <a:latin typeface="Courier New"/>
                <a:cs typeface="Courier New"/>
              </a:rPr>
              <a:t> + "</a:t>
            </a:r>
            <a:r>
              <a:rPr lang="nl-NL" sz="1400" b="1" dirty="0">
                <a:solidFill>
                  <a:srgbClr val="000090"/>
                </a:solidFill>
                <a:latin typeface="Courier New"/>
                <a:cs typeface="Courier New"/>
              </a:rPr>
              <a:t>'"</a:t>
            </a:r>
            <a:r>
              <a:rPr lang="nl-NL" sz="1400" b="1" dirty="0" smtClean="0">
                <a:solidFill>
                  <a:srgbClr val="000090"/>
                </a:solidFill>
                <a:latin typeface="Courier New"/>
                <a:cs typeface="Courier New"/>
              </a:rPr>
              <a:t>;</a:t>
            </a:r>
          </a:p>
          <a:p>
            <a:pPr marL="280988" lvl="1" indent="0">
              <a:buNone/>
            </a:pPr>
            <a:r>
              <a:rPr lang="nl-NL" sz="1400" b="1" dirty="0" smtClean="0">
                <a:solidFill>
                  <a:srgbClr val="000090"/>
                </a:solidFill>
                <a:latin typeface="Courier New"/>
                <a:cs typeface="Courier New"/>
              </a:rPr>
              <a:t>  …</a:t>
            </a:r>
          </a:p>
          <a:p>
            <a:pPr>
              <a:spcBef>
                <a:spcPts val="1080"/>
              </a:spcBef>
              <a:buClr>
                <a:srgbClr val="0BD0D9"/>
              </a:buClr>
            </a:pPr>
            <a:r>
              <a:rPr lang="en-US" sz="2000" dirty="0" smtClean="0">
                <a:solidFill>
                  <a:prstClr val="black"/>
                </a:solidFill>
              </a:rPr>
              <a:t>Malicious input:</a:t>
            </a:r>
            <a:endParaRPr lang="en-US" sz="1400" b="1" dirty="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280988" lvl="1" indent="0">
              <a:buClr>
                <a:srgbClr val="0F6FC6"/>
              </a:buClr>
              <a:buNone/>
            </a:pPr>
            <a:r>
              <a:rPr lang="en-US" sz="1400" b="1" dirty="0" smtClean="0">
                <a:solidFill>
                  <a:srgbClr val="000090"/>
                </a:solidFill>
                <a:latin typeface="Courier New"/>
                <a:cs typeface="Courier New"/>
              </a:rPr>
              <a:t>  xyz’; DELETE FROM news; --</a:t>
            </a:r>
            <a:endParaRPr lang="en-US" sz="2000" dirty="0" smtClean="0">
              <a:solidFill>
                <a:prstClr val="black"/>
              </a:solidFill>
            </a:endParaRPr>
          </a:p>
          <a:p>
            <a:pPr lvl="0">
              <a:spcBef>
                <a:spcPts val="1080"/>
              </a:spcBef>
              <a:buClr>
                <a:srgbClr val="0BD0D9"/>
              </a:buClr>
            </a:pPr>
            <a:r>
              <a:rPr lang="en-US" sz="2000" dirty="0" smtClean="0">
                <a:solidFill>
                  <a:prstClr val="black"/>
                </a:solidFill>
              </a:rPr>
              <a:t>Resulting in two SQL statements:</a:t>
            </a:r>
          </a:p>
          <a:p>
            <a:pPr marL="280988" lvl="1" indent="0">
              <a:buNone/>
            </a:pPr>
            <a:r>
              <a:rPr lang="en-US" sz="1400" b="1" dirty="0" smtClean="0">
                <a:solidFill>
                  <a:srgbClr val="000090"/>
                </a:solidFill>
                <a:latin typeface="Courier New"/>
                <a:cs typeface="Courier New"/>
              </a:rPr>
              <a:t>  SELECT </a:t>
            </a:r>
            <a:r>
              <a:rPr lang="en-US" sz="1400" b="1" dirty="0">
                <a:solidFill>
                  <a:srgbClr val="000090"/>
                </a:solidFill>
                <a:latin typeface="Courier New"/>
                <a:cs typeface="Courier New"/>
              </a:rPr>
              <a:t>* FROM </a:t>
            </a:r>
            <a:r>
              <a:rPr lang="en-US" sz="1400" b="1" dirty="0" err="1">
                <a:solidFill>
                  <a:srgbClr val="000090"/>
                </a:solidFill>
                <a:latin typeface="Courier New"/>
                <a:cs typeface="Courier New"/>
              </a:rPr>
              <a:t>my_news</a:t>
            </a:r>
            <a:r>
              <a:rPr lang="en-US" sz="1400" b="1" dirty="0">
                <a:solidFill>
                  <a:srgbClr val="000090"/>
                </a:solidFill>
                <a:latin typeface="Courier New"/>
                <a:cs typeface="Courier New"/>
              </a:rPr>
              <a:t> </a:t>
            </a:r>
            <a:r>
              <a:rPr lang="en-US" sz="1400" b="1" dirty="0" smtClean="0">
                <a:solidFill>
                  <a:srgbClr val="000090"/>
                </a:solidFill>
                <a:latin typeface="Courier New"/>
                <a:cs typeface="Courier New"/>
              </a:rPr>
              <a:t>WHERE </a:t>
            </a:r>
            <a:endParaRPr lang="en-US" sz="1400" b="1" dirty="0">
              <a:solidFill>
                <a:srgbClr val="000090"/>
              </a:solidFill>
              <a:latin typeface="Courier New"/>
              <a:cs typeface="Courier New"/>
            </a:endParaRPr>
          </a:p>
          <a:p>
            <a:pPr marL="280988" lvl="1" indent="0">
              <a:buNone/>
            </a:pPr>
            <a:r>
              <a:rPr lang="nl-NL" sz="1400" b="1" dirty="0" smtClean="0">
                <a:solidFill>
                  <a:srgbClr val="000090"/>
                </a:solidFill>
                <a:latin typeface="Courier New"/>
                <a:cs typeface="Courier New"/>
              </a:rPr>
              <a:t>    </a:t>
            </a:r>
            <a:r>
              <a:rPr lang="nl-NL" sz="1400" b="1" dirty="0" err="1" smtClean="0">
                <a:solidFill>
                  <a:srgbClr val="000090"/>
                </a:solidFill>
                <a:latin typeface="Courier New"/>
                <a:cs typeface="Courier New"/>
              </a:rPr>
              <a:t>keyword</a:t>
            </a:r>
            <a:r>
              <a:rPr lang="nl-NL" sz="1400" b="1" dirty="0" smtClean="0">
                <a:solidFill>
                  <a:srgbClr val="000090"/>
                </a:solidFill>
                <a:latin typeface="Courier New"/>
                <a:cs typeface="Courier New"/>
              </a:rPr>
              <a:t> </a:t>
            </a:r>
            <a:r>
              <a:rPr lang="nl-NL" sz="1400" b="1" dirty="0">
                <a:solidFill>
                  <a:srgbClr val="000090"/>
                </a:solidFill>
                <a:latin typeface="Courier New"/>
                <a:cs typeface="Courier New"/>
              </a:rPr>
              <a:t>= </a:t>
            </a:r>
            <a:r>
              <a:rPr lang="nl-NL" sz="1400" b="1" dirty="0" smtClean="0">
                <a:solidFill>
                  <a:srgbClr val="000090"/>
                </a:solidFill>
                <a:latin typeface="Courier New"/>
                <a:cs typeface="Courier New"/>
              </a:rPr>
              <a:t>‘</a:t>
            </a:r>
            <a:r>
              <a:rPr lang="nl-NL" sz="1400" b="1" dirty="0" err="1" smtClean="0">
                <a:solidFill>
                  <a:srgbClr val="000090"/>
                </a:solidFill>
                <a:latin typeface="Courier New"/>
                <a:cs typeface="Courier New"/>
              </a:rPr>
              <a:t>xyz</a:t>
            </a:r>
            <a:r>
              <a:rPr lang="nl-NL" sz="1400" b="1" dirty="0" smtClean="0">
                <a:solidFill>
                  <a:srgbClr val="000090"/>
                </a:solidFill>
                <a:latin typeface="Courier New"/>
                <a:cs typeface="Courier New"/>
              </a:rPr>
              <a:t>’;</a:t>
            </a:r>
          </a:p>
          <a:p>
            <a:pPr marL="280988" lvl="1" indent="0">
              <a:buNone/>
            </a:pPr>
            <a:r>
              <a:rPr lang="nl-NL" sz="1400" b="1" dirty="0">
                <a:solidFill>
                  <a:srgbClr val="000090"/>
                </a:solidFill>
                <a:latin typeface="Courier New"/>
                <a:cs typeface="Courier New"/>
              </a:rPr>
              <a:t> </a:t>
            </a:r>
            <a:r>
              <a:rPr lang="nl-NL" sz="1400" b="1" dirty="0" smtClean="0">
                <a:solidFill>
                  <a:srgbClr val="000090"/>
                </a:solidFill>
                <a:latin typeface="Courier New"/>
                <a:cs typeface="Courier New"/>
              </a:rPr>
              <a:t> DELETE FROM </a:t>
            </a:r>
            <a:r>
              <a:rPr lang="nl-NL" sz="1400" b="1" dirty="0" err="1" smtClean="0">
                <a:solidFill>
                  <a:srgbClr val="000090"/>
                </a:solidFill>
                <a:latin typeface="Courier New"/>
                <a:cs typeface="Courier New"/>
              </a:rPr>
              <a:t>news</a:t>
            </a:r>
            <a:r>
              <a:rPr lang="nl-NL" sz="1400" b="1" dirty="0" smtClean="0">
                <a:solidFill>
                  <a:srgbClr val="000090"/>
                </a:solidFill>
                <a:latin typeface="Courier New"/>
                <a:cs typeface="Courier New"/>
              </a:rPr>
              <a:t>;</a:t>
            </a:r>
          </a:p>
          <a:p>
            <a:pPr marL="280988" lvl="1" indent="0">
              <a:buNone/>
            </a:pPr>
            <a:r>
              <a:rPr lang="nl-NL" sz="1400" b="1" dirty="0">
                <a:solidFill>
                  <a:srgbClr val="000090"/>
                </a:solidFill>
                <a:latin typeface="Courier New"/>
                <a:cs typeface="Courier New"/>
              </a:rPr>
              <a:t> </a:t>
            </a:r>
            <a:r>
              <a:rPr lang="nl-NL" sz="1400" b="1" dirty="0" smtClean="0">
                <a:solidFill>
                  <a:srgbClr val="000090"/>
                </a:solidFill>
                <a:latin typeface="Courier New"/>
                <a:cs typeface="Courier New"/>
              </a:rPr>
              <a:t> -- ’</a:t>
            </a:r>
          </a:p>
          <a:p>
            <a:pPr lvl="0">
              <a:spcBef>
                <a:spcPts val="1080"/>
              </a:spcBef>
              <a:buClr>
                <a:srgbClr val="0BD0D9"/>
              </a:buClr>
            </a:pPr>
            <a:r>
              <a:rPr lang="en-US" sz="2000" dirty="0" smtClean="0">
                <a:solidFill>
                  <a:prstClr val="black"/>
                </a:solidFill>
              </a:rPr>
              <a:t>Caveat: not effective for read-only type of SQL injection attacks</a:t>
            </a:r>
            <a:endParaRPr lang="en-US" sz="2000" dirty="0">
              <a:solidFill>
                <a:prstClr val="black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410200" y="1524000"/>
            <a:ext cx="3352800" cy="5181600"/>
            <a:chOff x="3124200" y="838200"/>
            <a:chExt cx="3352800" cy="5181600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3657600" y="1724799"/>
              <a:ext cx="762000" cy="2743200"/>
            </a:xfrm>
            <a:prstGeom prst="straightConnector1">
              <a:avLst/>
            </a:prstGeom>
            <a:ln w="12700" cmpd="sng">
              <a:solidFill>
                <a:srgbClr val="0070C0"/>
              </a:solidFill>
              <a:prstDash val="sysDash"/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657600" y="1219200"/>
              <a:ext cx="0" cy="4800600"/>
            </a:xfrm>
            <a:prstGeom prst="straightConnector1">
              <a:avLst/>
            </a:prstGeom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4419600" y="1219200"/>
              <a:ext cx="0" cy="4800600"/>
            </a:xfrm>
            <a:prstGeom prst="straightConnector1">
              <a:avLst/>
            </a:prstGeom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5181600" y="1219200"/>
              <a:ext cx="0" cy="4800600"/>
            </a:xfrm>
            <a:prstGeom prst="straightConnector1">
              <a:avLst/>
            </a:prstGeom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5943600" y="1219200"/>
              <a:ext cx="9048" cy="4800600"/>
            </a:xfrm>
            <a:prstGeom prst="straightConnector1">
              <a:avLst/>
            </a:prstGeom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3124200" y="838200"/>
              <a:ext cx="914400" cy="4442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80000"/>
                </a:lnSpc>
              </a:pPr>
              <a:r>
                <a:rPr lang="en-US" sz="1400" b="1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DB Guard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62400" y="838200"/>
              <a:ext cx="838200" cy="4442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80000"/>
                </a:lnSpc>
              </a:pPr>
              <a:r>
                <a:rPr lang="en-US" sz="1400" b="1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Replica 0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24400" y="838200"/>
              <a:ext cx="838200" cy="4442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80000"/>
                </a:lnSpc>
              </a:pPr>
              <a:r>
                <a:rPr lang="en-US" sz="1400" b="1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Replica 1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486400" y="838200"/>
              <a:ext cx="838200" cy="4442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80000"/>
                </a:lnSpc>
              </a:pPr>
              <a:r>
                <a:rPr lang="en-US" sz="1400" b="1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Replica 2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38446" y="866001"/>
              <a:ext cx="33855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itchFamily="18" charset="0"/>
                  <a:cs typeface="Times New Roman" pitchFamily="18" charset="0"/>
                </a:rPr>
                <a:t>…</a:t>
              </a:r>
              <a:endParaRPr lang="en-US" sz="2800" b="1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3657600" y="1724799"/>
              <a:ext cx="762000" cy="0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3878094" y="1447800"/>
              <a:ext cx="31290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𝓡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3657600" y="2105799"/>
              <a:ext cx="762000" cy="0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3657600" y="2105799"/>
              <a:ext cx="1524000" cy="228600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3657600" y="2105799"/>
              <a:ext cx="2286000" cy="685800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3657600" y="2791599"/>
              <a:ext cx="2286000" cy="152400"/>
            </a:xfrm>
            <a:prstGeom prst="straightConnector1">
              <a:avLst/>
            </a:prstGeom>
            <a:ln w="12700" cmpd="sng">
              <a:solidFill>
                <a:srgbClr val="0070C0"/>
              </a:solidFill>
              <a:prstDash val="sysDash"/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3657600" y="2334399"/>
              <a:ext cx="1524000" cy="609600"/>
            </a:xfrm>
            <a:prstGeom prst="straightConnector1">
              <a:avLst/>
            </a:prstGeom>
            <a:ln w="12700" cmpd="sng">
              <a:solidFill>
                <a:srgbClr val="0070C0"/>
              </a:solidFill>
              <a:prstDash val="sysDash"/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3657600" y="2105799"/>
              <a:ext cx="762000" cy="838200"/>
            </a:xfrm>
            <a:prstGeom prst="straightConnector1">
              <a:avLst/>
            </a:prstGeom>
            <a:ln w="12700" cmpd="sng">
              <a:solidFill>
                <a:srgbClr val="0070C0"/>
              </a:solidFill>
              <a:prstDash val="sysDash"/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3124200" y="2773978"/>
              <a:ext cx="5334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80000"/>
                </a:lnSpc>
              </a:pPr>
              <a:r>
                <a:rPr lang="en-US" sz="1200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Vote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3124200" y="1496199"/>
              <a:ext cx="533400" cy="1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3200400" y="1219200"/>
              <a:ext cx="31290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𝓡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505200" y="1859578"/>
              <a:ext cx="12954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80000"/>
                </a:lnSpc>
              </a:pPr>
              <a:r>
                <a:rPr lang="en-US" sz="1200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Property Check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200400" y="3172599"/>
              <a:ext cx="3048000" cy="1780401"/>
              <a:chOff x="3200400" y="3200400"/>
              <a:chExt cx="3048000" cy="1780401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3200400" y="3200400"/>
                <a:ext cx="3048000" cy="1780401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t"/>
              <a:lstStyle/>
              <a:p>
                <a:endParaRPr lang="en-US" sz="1200" dirty="0">
                  <a:solidFill>
                    <a:srgbClr val="00009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48" name="Folded Corner 47"/>
              <p:cNvSpPr/>
              <p:nvPr/>
            </p:nvSpPr>
            <p:spPr>
              <a:xfrm>
                <a:off x="3200400" y="3200400"/>
                <a:ext cx="609600" cy="228600"/>
              </a:xfrm>
              <a:prstGeom prst="foldedCorner">
                <a:avLst/>
              </a:prstGeom>
              <a:noFill/>
              <a:ln>
                <a:solidFill>
                  <a:srgbClr val="7F7F7F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lvl="0"/>
                <a:r>
                  <a:rPr lang="en-US" sz="1200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200" dirty="0">
                    <a:solidFill>
                      <a:srgbClr val="000090"/>
                    </a:solidFill>
                  </a:rPr>
                  <a:t>𝓡 </a:t>
                </a:r>
                <a:r>
                  <a:rPr lang="en-US" sz="1200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Valid</a:t>
                </a:r>
              </a:p>
            </p:txBody>
          </p:sp>
        </p:grpSp>
        <p:cxnSp>
          <p:nvCxnSpPr>
            <p:cNvPr id="30" name="Straight Arrow Connector 29"/>
            <p:cNvCxnSpPr/>
            <p:nvPr/>
          </p:nvCxnSpPr>
          <p:spPr>
            <a:xfrm>
              <a:off x="3657600" y="3629799"/>
              <a:ext cx="1524000" cy="256401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4563894" y="3505200"/>
              <a:ext cx="31290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𝓡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3657600" y="3629799"/>
              <a:ext cx="2286000" cy="685800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5402094" y="3934599"/>
              <a:ext cx="31290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𝓡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H="1">
              <a:off x="3657600" y="4315599"/>
              <a:ext cx="2286000" cy="152400"/>
            </a:xfrm>
            <a:prstGeom prst="straightConnector1">
              <a:avLst/>
            </a:prstGeom>
            <a:ln w="12700" cmpd="sng">
              <a:solidFill>
                <a:srgbClr val="0070C0"/>
              </a:solidFill>
              <a:prstDash val="sysDash"/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3657600" y="3858399"/>
              <a:ext cx="1524000" cy="609600"/>
            </a:xfrm>
            <a:prstGeom prst="straightConnector1">
              <a:avLst/>
            </a:prstGeom>
            <a:ln w="12700" cmpd="sng">
              <a:solidFill>
                <a:srgbClr val="0070C0"/>
              </a:solidFill>
              <a:prstDash val="sysDash"/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3124200" y="4424363"/>
              <a:ext cx="533399" cy="2400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80000"/>
                </a:lnSpc>
              </a:pPr>
              <a:r>
                <a:rPr lang="en-US" sz="1200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Vote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H="1">
              <a:off x="3276600" y="4818221"/>
              <a:ext cx="381000" cy="0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3200400" y="4572000"/>
              <a:ext cx="533400" cy="246221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lvl="0" algn="ctr">
                <a:lnSpc>
                  <a:spcPct val="80000"/>
                </a:lnSpc>
              </a:pPr>
              <a:r>
                <a:rPr lang="en-US" sz="1200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Result </a:t>
              </a: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3200400" y="5029200"/>
              <a:ext cx="3048000" cy="886599"/>
              <a:chOff x="3200400" y="3075801"/>
              <a:chExt cx="3048000" cy="886599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3200400" y="3075801"/>
                <a:ext cx="3048000" cy="886599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t"/>
              <a:lstStyle/>
              <a:p>
                <a:endParaRPr lang="en-US" sz="1200" dirty="0">
                  <a:solidFill>
                    <a:srgbClr val="00009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46" name="Folded Corner 45"/>
              <p:cNvSpPr/>
              <p:nvPr/>
            </p:nvSpPr>
            <p:spPr>
              <a:xfrm>
                <a:off x="3200400" y="3075801"/>
                <a:ext cx="685800" cy="228600"/>
              </a:xfrm>
              <a:prstGeom prst="foldedCorner">
                <a:avLst/>
              </a:prstGeom>
              <a:noFill/>
              <a:ln>
                <a:solidFill>
                  <a:srgbClr val="7F7F7F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lvl="0"/>
                <a:r>
                  <a:rPr lang="en-US" sz="1200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200" dirty="0">
                    <a:solidFill>
                      <a:srgbClr val="000090"/>
                    </a:solidFill>
                  </a:rPr>
                  <a:t>𝓡 </a:t>
                </a:r>
                <a:r>
                  <a:rPr lang="en-US" sz="1200" dirty="0" smtClean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invalid</a:t>
                </a:r>
                <a:endParaRPr lang="en-US" sz="1200" dirty="0">
                  <a:solidFill>
                    <a:srgbClr val="000090"/>
                  </a:solidFill>
                  <a:latin typeface="Times New Roman"/>
                  <a:cs typeface="Times New Roman"/>
                </a:endParaRPr>
              </a:p>
            </p:txBody>
          </p:sp>
        </p:grpSp>
        <p:cxnSp>
          <p:nvCxnSpPr>
            <p:cNvPr id="40" name="Straight Arrow Connector 39"/>
            <p:cNvCxnSpPr/>
            <p:nvPr/>
          </p:nvCxnSpPr>
          <p:spPr>
            <a:xfrm>
              <a:off x="3657600" y="5583198"/>
              <a:ext cx="762000" cy="0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3657600" y="5306199"/>
              <a:ext cx="100512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𝓡 (rollback)</a:t>
              </a:r>
              <a:endParaRPr lang="en-US" sz="12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657600" y="5105400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_</a:t>
              </a:r>
              <a:endParaRPr lang="en-US" sz="1600" b="1" dirty="0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H="1">
              <a:off x="3276600" y="5791200"/>
              <a:ext cx="381000" cy="0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3200400" y="5544979"/>
              <a:ext cx="533400" cy="246221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lvl="0" algn="ctr">
                <a:lnSpc>
                  <a:spcPct val="80000"/>
                </a:lnSpc>
              </a:pPr>
              <a:r>
                <a:rPr lang="en-US" sz="1200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Error</a:t>
              </a:r>
            </a:p>
          </p:txBody>
        </p:sp>
      </p:grpSp>
      <p:graphicFrame>
        <p:nvGraphicFramePr>
          <p:cNvPr id="4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0464985"/>
              </p:ext>
            </p:extLst>
          </p:nvPr>
        </p:nvGraphicFramePr>
        <p:xfrm>
          <a:off x="6172200" y="76200"/>
          <a:ext cx="28956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0" name="Slide Number Placeholder 4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C06FC0-DD74-4FB3-84ED-BE0B53D97167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07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Rainbow Framework as “Architecture Manager”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Reusable software infrastructure developed by CMU</a:t>
            </a:r>
          </a:p>
          <a:p>
            <a:r>
              <a:rPr lang="en-US" dirty="0" smtClean="0"/>
              <a:t>Design time and runtime support including:</a:t>
            </a:r>
          </a:p>
          <a:p>
            <a:pPr lvl="1"/>
            <a:r>
              <a:rPr lang="en-US" dirty="0" smtClean="0"/>
              <a:t>Language constructs for defining architecture models and styles</a:t>
            </a:r>
          </a:p>
          <a:p>
            <a:pPr lvl="1"/>
            <a:r>
              <a:rPr lang="en-US" dirty="0" smtClean="0"/>
              <a:t>Adaptation language for defining strategies and tactics</a:t>
            </a:r>
          </a:p>
          <a:p>
            <a:pPr lvl="1"/>
            <a:r>
              <a:rPr lang="en-US" dirty="0" smtClean="0"/>
              <a:t>“Probes” that capture lower-level system events</a:t>
            </a:r>
          </a:p>
          <a:p>
            <a:pPr lvl="1"/>
            <a:r>
              <a:rPr lang="en-US" dirty="0" smtClean="0"/>
              <a:t>“Gauges” that convert base system events into architecture-layer triggers</a:t>
            </a:r>
          </a:p>
          <a:p>
            <a:pPr lvl="1"/>
            <a:r>
              <a:rPr lang="en-US" dirty="0" smtClean="0"/>
              <a:t>“Effectors” that execute tactics on the base system</a:t>
            </a:r>
          </a:p>
          <a:p>
            <a:pPr lvl="1"/>
            <a:r>
              <a:rPr lang="en-US" dirty="0" smtClean="0"/>
              <a:t>Runtime master-delegate framework using RMI messages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91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Rainbow Framework Overview</a:t>
            </a:r>
            <a:endParaRPr lang="en-US" dirty="0"/>
          </a:p>
        </p:txBody>
      </p:sp>
      <p:sp>
        <p:nvSpPr>
          <p:cNvPr id="59" name="AutoShape 3"/>
          <p:cNvSpPr>
            <a:spLocks noChangeArrowheads="1"/>
          </p:cNvSpPr>
          <p:nvPr/>
        </p:nvSpPr>
        <p:spPr bwMode="gray">
          <a:xfrm>
            <a:off x="2286000" y="4800600"/>
            <a:ext cx="4572000" cy="16764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tIns="0" bIns="0" anchor="b"/>
          <a:lstStyle/>
          <a:p>
            <a:pPr eaLnBrk="0" hangingPunct="0"/>
            <a:r>
              <a:rPr lang="en-US" altLang="ko-KR" sz="2000">
                <a:solidFill>
                  <a:srgbClr val="000000"/>
                </a:solidFill>
                <a:ea typeface="굴림" pitchFamily="50" charset="-127"/>
                <a:cs typeface="Arial" charset="0"/>
              </a:rPr>
              <a:t>System</a:t>
            </a:r>
            <a:br>
              <a:rPr lang="en-US" altLang="ko-KR" sz="2000">
                <a:solidFill>
                  <a:srgbClr val="000000"/>
                </a:solidFill>
                <a:ea typeface="굴림" pitchFamily="50" charset="-127"/>
                <a:cs typeface="Arial" charset="0"/>
              </a:rPr>
            </a:br>
            <a:r>
              <a:rPr lang="en-US" altLang="ko-KR" sz="2000">
                <a:solidFill>
                  <a:srgbClr val="000000"/>
                </a:solidFill>
                <a:ea typeface="굴림" pitchFamily="50" charset="-127"/>
                <a:cs typeface="Arial" charset="0"/>
              </a:rPr>
              <a:t>Layer</a:t>
            </a:r>
            <a:endParaRPr lang="en-US" altLang="ko-KR" sz="2800">
              <a:solidFill>
                <a:srgbClr val="003366"/>
              </a:solidFill>
              <a:ea typeface="굴림" pitchFamily="50" charset="-127"/>
              <a:cs typeface="Arial" charset="0"/>
            </a:endParaRPr>
          </a:p>
        </p:txBody>
      </p:sp>
      <p:sp>
        <p:nvSpPr>
          <p:cNvPr id="60" name="AutoShape 4"/>
          <p:cNvSpPr>
            <a:spLocks noChangeArrowheads="1"/>
          </p:cNvSpPr>
          <p:nvPr/>
        </p:nvSpPr>
        <p:spPr bwMode="gray">
          <a:xfrm>
            <a:off x="1371600" y="1524000"/>
            <a:ext cx="6400800" cy="32004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tIns="0" bIns="0"/>
          <a:lstStyle/>
          <a:p>
            <a:pPr algn="r" eaLnBrk="0" hangingPunct="0"/>
            <a:r>
              <a:rPr lang="en-US" altLang="ko-KR" sz="2000" dirty="0">
                <a:solidFill>
                  <a:srgbClr val="000000"/>
                </a:solidFill>
                <a:ea typeface="굴림" pitchFamily="50" charset="-127"/>
                <a:cs typeface="Arial" charset="0"/>
              </a:rPr>
              <a:t>Architecture Layer</a:t>
            </a:r>
            <a:endParaRPr lang="en-US" altLang="ko-KR" sz="2800" dirty="0">
              <a:solidFill>
                <a:srgbClr val="003366"/>
              </a:solidFill>
              <a:ea typeface="굴림" pitchFamily="50" charset="-127"/>
              <a:cs typeface="Arial" charset="0"/>
            </a:endParaRPr>
          </a:p>
        </p:txBody>
      </p:sp>
      <p:grpSp>
        <p:nvGrpSpPr>
          <p:cNvPr id="61" name="Group 5"/>
          <p:cNvGrpSpPr>
            <a:grpSpLocks/>
          </p:cNvGrpSpPr>
          <p:nvPr/>
        </p:nvGrpSpPr>
        <p:grpSpPr bwMode="auto">
          <a:xfrm>
            <a:off x="3276600" y="5791200"/>
            <a:ext cx="2667000" cy="609600"/>
            <a:chOff x="2112" y="3504"/>
            <a:chExt cx="1680" cy="384"/>
          </a:xfrm>
        </p:grpSpPr>
        <p:sp>
          <p:nvSpPr>
            <p:cNvPr id="62" name="AutoShape 6"/>
            <p:cNvSpPr>
              <a:spLocks noChangeArrowheads="1"/>
            </p:cNvSpPr>
            <p:nvPr/>
          </p:nvSpPr>
          <p:spPr bwMode="gray">
            <a:xfrm>
              <a:off x="2112" y="3504"/>
              <a:ext cx="1680" cy="384"/>
            </a:xfrm>
            <a:prstGeom prst="cloudCallout">
              <a:avLst>
                <a:gd name="adj1" fmla="val 713"/>
                <a:gd name="adj2" fmla="val 24218"/>
              </a:avLst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 lIns="45720" rIns="0" anchor="ctr" anchorCtr="1"/>
            <a:lstStyle/>
            <a:p>
              <a:pPr algn="ctr" eaLnBrk="0" hangingPunct="0">
                <a:lnSpc>
                  <a:spcPct val="56000"/>
                </a:lnSpc>
              </a:pPr>
              <a:r>
                <a:rPr lang="en-US" altLang="ko-KR" sz="2000" dirty="0" smtClean="0">
                  <a:solidFill>
                    <a:srgbClr val="000000"/>
                  </a:solidFill>
                  <a:ea typeface="굴림" pitchFamily="50" charset="-127"/>
                  <a:cs typeface="Arial" charset="0"/>
                </a:rPr>
                <a:t>Target System</a:t>
              </a:r>
              <a:endParaRPr lang="en-US" altLang="ko-KR" sz="2000" dirty="0">
                <a:solidFill>
                  <a:srgbClr val="003366"/>
                </a:solidFill>
                <a:ea typeface="굴림" pitchFamily="50" charset="-127"/>
                <a:cs typeface="Arial" charset="0"/>
              </a:endParaRPr>
            </a:p>
          </p:txBody>
        </p:sp>
        <p:sp>
          <p:nvSpPr>
            <p:cNvPr id="63" name="Rectangle 7"/>
            <p:cNvSpPr>
              <a:spLocks noChangeArrowheads="1"/>
            </p:cNvSpPr>
            <p:nvPr/>
          </p:nvSpPr>
          <p:spPr bwMode="auto">
            <a:xfrm>
              <a:off x="2269" y="3600"/>
              <a:ext cx="9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sz="2000">
                <a:ea typeface="굴림" pitchFamily="50" charset="-127"/>
              </a:endParaRPr>
            </a:p>
          </p:txBody>
        </p:sp>
        <p:sp>
          <p:nvSpPr>
            <p:cNvPr id="64" name="Rectangle 8"/>
            <p:cNvSpPr>
              <a:spLocks noChangeArrowheads="1"/>
            </p:cNvSpPr>
            <p:nvPr/>
          </p:nvSpPr>
          <p:spPr bwMode="auto">
            <a:xfrm>
              <a:off x="3565" y="3648"/>
              <a:ext cx="9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sz="2000">
                <a:ea typeface="굴림" pitchFamily="50" charset="-127"/>
              </a:endParaRPr>
            </a:p>
          </p:txBody>
        </p:sp>
        <p:sp>
          <p:nvSpPr>
            <p:cNvPr id="65" name="Rectangle 9"/>
            <p:cNvSpPr>
              <a:spLocks noChangeArrowheads="1"/>
            </p:cNvSpPr>
            <p:nvPr/>
          </p:nvSpPr>
          <p:spPr bwMode="auto">
            <a:xfrm>
              <a:off x="2269" y="3600"/>
              <a:ext cx="9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sz="2000">
                <a:ea typeface="굴림" pitchFamily="50" charset="-127"/>
              </a:endParaRPr>
            </a:p>
          </p:txBody>
        </p:sp>
        <p:sp>
          <p:nvSpPr>
            <p:cNvPr id="66" name="Rectangle 10"/>
            <p:cNvSpPr>
              <a:spLocks noChangeArrowheads="1"/>
            </p:cNvSpPr>
            <p:nvPr/>
          </p:nvSpPr>
          <p:spPr bwMode="auto">
            <a:xfrm>
              <a:off x="3325" y="3552"/>
              <a:ext cx="9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sz="2000">
                <a:ea typeface="굴림" pitchFamily="50" charset="-127"/>
              </a:endParaRPr>
            </a:p>
          </p:txBody>
        </p:sp>
      </p:grpSp>
      <p:sp>
        <p:nvSpPr>
          <p:cNvPr id="67" name="Rectangle 11"/>
          <p:cNvSpPr>
            <a:spLocks noChangeArrowheads="1"/>
          </p:cNvSpPr>
          <p:nvPr/>
        </p:nvSpPr>
        <p:spPr bwMode="auto">
          <a:xfrm>
            <a:off x="2438400" y="4495800"/>
            <a:ext cx="4267200" cy="533400"/>
          </a:xfrm>
          <a:prstGeom prst="rect">
            <a:avLst/>
          </a:prstGeom>
          <a:solidFill>
            <a:srgbClr val="FF9900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lIns="18288" rIns="18288" anchor="ctr"/>
          <a:lstStyle/>
          <a:p>
            <a:pPr algn="ctr" eaLnBrk="0" hangingPunct="0">
              <a:lnSpc>
                <a:spcPct val="90000"/>
              </a:lnSpc>
            </a:pPr>
            <a:r>
              <a:rPr lang="en-US" altLang="ko-KR" sz="2000">
                <a:solidFill>
                  <a:srgbClr val="333333"/>
                </a:solidFill>
                <a:ea typeface="굴림" pitchFamily="50" charset="-127"/>
                <a:cs typeface="Arial" charset="0"/>
              </a:rPr>
              <a:t>Translation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altLang="ko-KR" sz="2000">
                <a:solidFill>
                  <a:srgbClr val="333333"/>
                </a:solidFill>
                <a:ea typeface="굴림" pitchFamily="50" charset="-127"/>
                <a:cs typeface="Arial" charset="0"/>
              </a:rPr>
              <a:t>Infrastructure</a:t>
            </a:r>
            <a:endParaRPr lang="en-US" altLang="ko-KR" sz="2000">
              <a:solidFill>
                <a:srgbClr val="003366"/>
              </a:solidFill>
              <a:ea typeface="굴림" pitchFamily="50" charset="-127"/>
              <a:cs typeface="Arial" charset="0"/>
            </a:endParaRPr>
          </a:p>
        </p:txBody>
      </p:sp>
      <p:cxnSp>
        <p:nvCxnSpPr>
          <p:cNvPr id="68" name="AutoShape 12"/>
          <p:cNvCxnSpPr>
            <a:cxnSpLocks noChangeShapeType="1"/>
          </p:cNvCxnSpPr>
          <p:nvPr/>
        </p:nvCxnSpPr>
        <p:spPr bwMode="auto">
          <a:xfrm flipH="1" flipV="1">
            <a:off x="3635375" y="3021013"/>
            <a:ext cx="803275" cy="446087"/>
          </a:xfrm>
          <a:prstGeom prst="straightConnector1">
            <a:avLst/>
          </a:prstGeom>
          <a:noFill/>
          <a:ln w="12700">
            <a:noFill/>
            <a:prstDash val="sysDot"/>
            <a:round/>
            <a:headEnd/>
            <a:tailEnd type="triangle" w="med" len="med"/>
          </a:ln>
        </p:spPr>
      </p:cxnSp>
      <p:sp>
        <p:nvSpPr>
          <p:cNvPr id="69" name="Rectangle 13"/>
          <p:cNvSpPr>
            <a:spLocks noChangeArrowheads="1"/>
          </p:cNvSpPr>
          <p:nvPr/>
        </p:nvSpPr>
        <p:spPr bwMode="auto">
          <a:xfrm>
            <a:off x="3733800" y="1828800"/>
            <a:ext cx="1676400" cy="990600"/>
          </a:xfrm>
          <a:prstGeom prst="rect">
            <a:avLst/>
          </a:prstGeom>
          <a:solidFill>
            <a:srgbClr val="FF6767"/>
          </a:solidFill>
          <a:ln w="9525" algn="ctr">
            <a:solidFill>
              <a:srgbClr val="333333"/>
            </a:solidFill>
            <a:miter lim="800000"/>
            <a:headEnd/>
            <a:tailEnd/>
          </a:ln>
        </p:spPr>
        <p:txBody>
          <a:bodyPr lIns="274320" tIns="0" rIns="0" bIns="0" anchor="ctr"/>
          <a:lstStyle/>
          <a:p>
            <a:pPr algn="ctr" eaLnBrk="0" hangingPunct="0"/>
            <a:r>
              <a:rPr lang="en-US" altLang="ko-KR" sz="2000">
                <a:solidFill>
                  <a:srgbClr val="333333"/>
                </a:solidFill>
                <a:ea typeface="굴림" pitchFamily="50" charset="-127"/>
                <a:cs typeface="Arial" charset="0"/>
              </a:rPr>
              <a:t>Adaptation</a:t>
            </a:r>
          </a:p>
          <a:p>
            <a:pPr algn="ctr" eaLnBrk="0" hangingPunct="0"/>
            <a:r>
              <a:rPr lang="en-US" altLang="ko-KR" sz="2000">
                <a:solidFill>
                  <a:srgbClr val="333333"/>
                </a:solidFill>
                <a:ea typeface="굴림" pitchFamily="50" charset="-127"/>
                <a:cs typeface="Arial" charset="0"/>
              </a:rPr>
              <a:t>Manager</a:t>
            </a:r>
          </a:p>
        </p:txBody>
      </p:sp>
      <p:sp>
        <p:nvSpPr>
          <p:cNvPr id="70" name="Rectangle 14"/>
          <p:cNvSpPr>
            <a:spLocks noChangeArrowheads="1"/>
          </p:cNvSpPr>
          <p:nvPr/>
        </p:nvSpPr>
        <p:spPr bwMode="auto">
          <a:xfrm flipV="1">
            <a:off x="2667000" y="3124200"/>
            <a:ext cx="3810000" cy="1066800"/>
          </a:xfrm>
          <a:prstGeom prst="rect">
            <a:avLst/>
          </a:prstGeom>
          <a:solidFill>
            <a:srgbClr val="BCBCFA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lIns="0" tIns="91440" rIns="0" bIns="0" anchorCtr="1"/>
          <a:lstStyle/>
          <a:p>
            <a:pPr eaLnBrk="0" hangingPunct="0"/>
            <a:endParaRPr lang="ko-KR" altLang="en-US" sz="400">
              <a:solidFill>
                <a:srgbClr val="333333"/>
              </a:solidFill>
              <a:ea typeface="굴림" pitchFamily="50" charset="-127"/>
              <a:cs typeface="Arial" charset="0"/>
            </a:endParaRPr>
          </a:p>
          <a:p>
            <a:pPr eaLnBrk="0" hangingPunct="0"/>
            <a:r>
              <a:rPr lang="en-US" altLang="ko-KR" sz="2000">
                <a:solidFill>
                  <a:srgbClr val="333333"/>
                </a:solidFill>
                <a:ea typeface="굴림" pitchFamily="50" charset="-127"/>
                <a:cs typeface="Arial" charset="0"/>
              </a:rPr>
              <a:t>Model Manager</a:t>
            </a:r>
          </a:p>
        </p:txBody>
      </p:sp>
      <p:sp>
        <p:nvSpPr>
          <p:cNvPr id="71" name="Rectangle 15"/>
          <p:cNvSpPr>
            <a:spLocks noChangeArrowheads="1"/>
          </p:cNvSpPr>
          <p:nvPr/>
        </p:nvSpPr>
        <p:spPr bwMode="auto">
          <a:xfrm>
            <a:off x="1600200" y="2209800"/>
            <a:ext cx="1676400" cy="762000"/>
          </a:xfrm>
          <a:prstGeom prst="rect">
            <a:avLst/>
          </a:prstGeom>
          <a:solidFill>
            <a:srgbClr val="99CC00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lIns="274320" tIns="0" rIns="0" bIns="0" anchor="ctr"/>
          <a:lstStyle/>
          <a:p>
            <a:pPr algn="ctr"/>
            <a:r>
              <a:rPr lang="en-US" altLang="ko-KR" sz="2000">
                <a:solidFill>
                  <a:srgbClr val="333333"/>
                </a:solidFill>
                <a:ea typeface="굴림" pitchFamily="50" charset="-127"/>
              </a:rPr>
              <a:t>Strategy</a:t>
            </a:r>
          </a:p>
          <a:p>
            <a:pPr algn="ctr"/>
            <a:r>
              <a:rPr lang="en-US" altLang="ko-KR" sz="2000">
                <a:solidFill>
                  <a:srgbClr val="333333"/>
                </a:solidFill>
                <a:ea typeface="굴림" pitchFamily="50" charset="-127"/>
              </a:rPr>
              <a:t>Executor</a:t>
            </a:r>
          </a:p>
        </p:txBody>
      </p:sp>
      <p:sp>
        <p:nvSpPr>
          <p:cNvPr id="72" name="Rectangle 16"/>
          <p:cNvSpPr>
            <a:spLocks noChangeArrowheads="1"/>
          </p:cNvSpPr>
          <p:nvPr/>
        </p:nvSpPr>
        <p:spPr bwMode="auto">
          <a:xfrm>
            <a:off x="2514600" y="5105400"/>
            <a:ext cx="4114800" cy="609600"/>
          </a:xfrm>
          <a:prstGeom prst="rect">
            <a:avLst/>
          </a:prstGeom>
          <a:solidFill>
            <a:srgbClr val="FFFFFF">
              <a:alpha val="34117"/>
            </a:srgbClr>
          </a:solidFill>
          <a:ln w="9525">
            <a:solidFill>
              <a:srgbClr val="333333"/>
            </a:solidFill>
            <a:prstDash val="dash"/>
            <a:miter lim="800000"/>
            <a:headEnd/>
            <a:tailEnd/>
          </a:ln>
        </p:spPr>
        <p:txBody>
          <a:bodyPr wrap="none" lIns="18288" rIns="18288"/>
          <a:lstStyle/>
          <a:p>
            <a:pPr algn="ctr" eaLnBrk="0" hangingPunct="0"/>
            <a:r>
              <a:rPr lang="en-US" altLang="ko-KR" sz="2000">
                <a:solidFill>
                  <a:srgbClr val="333333"/>
                </a:solidFill>
                <a:ea typeface="굴림" pitchFamily="50" charset="-127"/>
                <a:cs typeface="Arial" charset="0"/>
              </a:rPr>
              <a:t>System API	    </a:t>
            </a:r>
            <a:endParaRPr lang="en-US" altLang="ko-KR" sz="4000">
              <a:solidFill>
                <a:srgbClr val="003366"/>
              </a:solidFill>
              <a:ea typeface="굴림" pitchFamily="50" charset="-127"/>
              <a:cs typeface="Arial" charset="0"/>
            </a:endParaRPr>
          </a:p>
        </p:txBody>
      </p:sp>
      <p:sp>
        <p:nvSpPr>
          <p:cNvPr id="73" name="AutoShape 17"/>
          <p:cNvSpPr>
            <a:spLocks noChangeArrowheads="1"/>
          </p:cNvSpPr>
          <p:nvPr/>
        </p:nvSpPr>
        <p:spPr bwMode="auto">
          <a:xfrm>
            <a:off x="2438400" y="4597400"/>
            <a:ext cx="381000" cy="330200"/>
          </a:xfrm>
          <a:prstGeom prst="homePlate">
            <a:avLst>
              <a:gd name="adj" fmla="val 28846"/>
            </a:avLst>
          </a:prstGeom>
          <a:solidFill>
            <a:sysClr val="window" lastClr="FFFF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굴림" pitchFamily="50" charset="-127"/>
            </a:endParaRPr>
          </a:p>
        </p:txBody>
      </p:sp>
      <p:sp>
        <p:nvSpPr>
          <p:cNvPr id="74" name="AutoShape 18"/>
          <p:cNvSpPr>
            <a:spLocks noChangeArrowheads="1"/>
          </p:cNvSpPr>
          <p:nvPr/>
        </p:nvSpPr>
        <p:spPr bwMode="auto">
          <a:xfrm>
            <a:off x="1981200" y="4597400"/>
            <a:ext cx="381000" cy="330200"/>
          </a:xfrm>
          <a:prstGeom prst="homePlate">
            <a:avLst>
              <a:gd name="adj" fmla="val 28846"/>
            </a:avLst>
          </a:prstGeom>
          <a:solidFill>
            <a:srgbClr val="FF9900"/>
          </a:solidFill>
          <a:ln w="9525">
            <a:solidFill>
              <a:srgbClr val="000000">
                <a:alpha val="50195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200">
              <a:latin typeface="Arial" charset="0"/>
              <a:ea typeface="굴림" pitchFamily="50" charset="-127"/>
            </a:endParaRPr>
          </a:p>
        </p:txBody>
      </p:sp>
      <p:sp>
        <p:nvSpPr>
          <p:cNvPr id="75" name="AutoShape 19"/>
          <p:cNvSpPr>
            <a:spLocks noChangeArrowheads="1"/>
          </p:cNvSpPr>
          <p:nvPr/>
        </p:nvSpPr>
        <p:spPr bwMode="auto">
          <a:xfrm>
            <a:off x="5791200" y="5181600"/>
            <a:ext cx="762000" cy="457200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굴림" pitchFamily="50" charset="-127"/>
              </a:rPr>
              <a:t>Probes</a:t>
            </a:r>
          </a:p>
        </p:txBody>
      </p:sp>
      <p:sp>
        <p:nvSpPr>
          <p:cNvPr id="76" name="AutoShape 20"/>
          <p:cNvSpPr>
            <a:spLocks noChangeArrowheads="1"/>
          </p:cNvSpPr>
          <p:nvPr/>
        </p:nvSpPr>
        <p:spPr bwMode="auto">
          <a:xfrm>
            <a:off x="4724400" y="5181600"/>
            <a:ext cx="990600" cy="457200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굴림" pitchFamily="50" charset="-127"/>
              </a:rPr>
              <a:t>Resource</a:t>
            </a:r>
          </a:p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굴림" pitchFamily="50" charset="-127"/>
              </a:rPr>
              <a:t>Discovery</a:t>
            </a:r>
          </a:p>
        </p:txBody>
      </p:sp>
      <p:sp>
        <p:nvSpPr>
          <p:cNvPr id="77" name="AutoShape 21"/>
          <p:cNvSpPr>
            <a:spLocks noChangeArrowheads="1"/>
          </p:cNvSpPr>
          <p:nvPr/>
        </p:nvSpPr>
        <p:spPr bwMode="auto">
          <a:xfrm>
            <a:off x="2590800" y="5181600"/>
            <a:ext cx="838200" cy="457200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굴림" pitchFamily="50" charset="-127"/>
              </a:rPr>
              <a:t>Effectors</a:t>
            </a:r>
          </a:p>
        </p:txBody>
      </p:sp>
      <p:cxnSp>
        <p:nvCxnSpPr>
          <p:cNvPr id="78" name="AutoShape 22"/>
          <p:cNvCxnSpPr>
            <a:cxnSpLocks noChangeShapeType="1"/>
            <a:stCxn id="75" idx="2"/>
            <a:endCxn id="64" idx="0"/>
          </p:cNvCxnSpPr>
          <p:nvPr/>
        </p:nvCxnSpPr>
        <p:spPr bwMode="auto">
          <a:xfrm flipH="1">
            <a:off x="5659438" y="5638800"/>
            <a:ext cx="512762" cy="381000"/>
          </a:xfrm>
          <a:prstGeom prst="straightConnector1">
            <a:avLst/>
          </a:prstGeom>
          <a:noFill/>
          <a:ln w="12700">
            <a:solidFill>
              <a:sysClr val="windowText" lastClr="000000"/>
            </a:solidFill>
            <a:prstDash val="dashDot"/>
            <a:round/>
            <a:headEnd type="triangle" w="sm" len="med"/>
            <a:tailEnd type="triangle" w="sm" len="med"/>
          </a:ln>
        </p:spPr>
      </p:cxnSp>
      <p:cxnSp>
        <p:nvCxnSpPr>
          <p:cNvPr id="79" name="AutoShape 23"/>
          <p:cNvCxnSpPr>
            <a:cxnSpLocks noChangeShapeType="1"/>
            <a:stCxn id="76" idx="2"/>
            <a:endCxn id="66" idx="0"/>
          </p:cNvCxnSpPr>
          <p:nvPr/>
        </p:nvCxnSpPr>
        <p:spPr bwMode="auto">
          <a:xfrm>
            <a:off x="5219700" y="5638800"/>
            <a:ext cx="58738" cy="228600"/>
          </a:xfrm>
          <a:prstGeom prst="straightConnector1">
            <a:avLst/>
          </a:prstGeom>
          <a:noFill/>
          <a:ln w="12700">
            <a:solidFill>
              <a:sysClr val="windowText" lastClr="000000"/>
            </a:solidFill>
            <a:prstDash val="dashDot"/>
            <a:round/>
            <a:headEnd/>
            <a:tailEnd type="triangle" w="sm" len="med"/>
          </a:ln>
        </p:spPr>
      </p:cxnSp>
      <p:cxnSp>
        <p:nvCxnSpPr>
          <p:cNvPr id="80" name="AutoShape 24"/>
          <p:cNvCxnSpPr>
            <a:cxnSpLocks noChangeShapeType="1"/>
            <a:stCxn id="77" idx="2"/>
            <a:endCxn id="63" idx="0"/>
          </p:cNvCxnSpPr>
          <p:nvPr/>
        </p:nvCxnSpPr>
        <p:spPr bwMode="auto">
          <a:xfrm>
            <a:off x="3009900" y="5638800"/>
            <a:ext cx="592138" cy="304800"/>
          </a:xfrm>
          <a:prstGeom prst="straightConnector1">
            <a:avLst/>
          </a:prstGeom>
          <a:noFill/>
          <a:ln w="12700">
            <a:solidFill>
              <a:sysClr val="windowText" lastClr="000000"/>
            </a:solidFill>
            <a:prstDash val="dashDot"/>
            <a:round/>
            <a:headEnd/>
            <a:tailEnd type="triangle" w="sm" len="med"/>
          </a:ln>
        </p:spPr>
      </p:cxnSp>
      <p:sp>
        <p:nvSpPr>
          <p:cNvPr id="81" name="Rectangle 25"/>
          <p:cNvSpPr>
            <a:spLocks noChangeArrowheads="1"/>
          </p:cNvSpPr>
          <p:nvPr/>
        </p:nvSpPr>
        <p:spPr bwMode="auto">
          <a:xfrm>
            <a:off x="3678238" y="53340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sz="2000">
              <a:ea typeface="굴림" pitchFamily="50" charset="-127"/>
            </a:endParaRPr>
          </a:p>
        </p:txBody>
      </p:sp>
      <p:sp>
        <p:nvSpPr>
          <p:cNvPr id="82" name="AutoShape 26"/>
          <p:cNvSpPr>
            <a:spLocks noChangeArrowheads="1"/>
          </p:cNvSpPr>
          <p:nvPr/>
        </p:nvSpPr>
        <p:spPr bwMode="auto">
          <a:xfrm>
            <a:off x="5562600" y="4343400"/>
            <a:ext cx="762000" cy="762000"/>
          </a:xfrm>
          <a:prstGeom prst="upArrow">
            <a:avLst>
              <a:gd name="adj1" fmla="val 44093"/>
              <a:gd name="adj2" fmla="val 40801"/>
            </a:avLst>
          </a:prstGeom>
          <a:solidFill>
            <a:sysClr val="window" lastClr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굴림" pitchFamily="50" charset="-127"/>
              <a:cs typeface="Arial" charset="0"/>
            </a:endParaRPr>
          </a:p>
        </p:txBody>
      </p:sp>
      <p:sp>
        <p:nvSpPr>
          <p:cNvPr id="83" name="Rectangle 27"/>
          <p:cNvSpPr>
            <a:spLocks noChangeArrowheads="1"/>
          </p:cNvSpPr>
          <p:nvPr/>
        </p:nvSpPr>
        <p:spPr bwMode="auto">
          <a:xfrm rot="5400000">
            <a:off x="6362700" y="3575943"/>
            <a:ext cx="144463" cy="3077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ko-KR" altLang="en-US" sz="2000">
              <a:ea typeface="굴림" pitchFamily="50" charset="-127"/>
            </a:endParaRPr>
          </a:p>
        </p:txBody>
      </p:sp>
      <p:cxnSp>
        <p:nvCxnSpPr>
          <p:cNvPr id="84" name="AutoShape 28"/>
          <p:cNvCxnSpPr>
            <a:cxnSpLocks noChangeShapeType="1"/>
            <a:stCxn id="87" idx="1"/>
            <a:endCxn id="89" idx="3"/>
          </p:cNvCxnSpPr>
          <p:nvPr/>
        </p:nvCxnSpPr>
        <p:spPr bwMode="auto">
          <a:xfrm rot="10800000">
            <a:off x="2447132" y="2971800"/>
            <a:ext cx="219869" cy="753270"/>
          </a:xfrm>
          <a:prstGeom prst="bentConnector2">
            <a:avLst/>
          </a:prstGeom>
          <a:noFill/>
          <a:ln w="12700">
            <a:solidFill>
              <a:srgbClr val="000000"/>
            </a:solidFill>
            <a:miter lim="800000"/>
            <a:headEnd type="stealth" w="med" len="lg"/>
            <a:tailEnd type="arrow" w="med" len="sm"/>
          </a:ln>
        </p:spPr>
      </p:cxnSp>
      <p:cxnSp>
        <p:nvCxnSpPr>
          <p:cNvPr id="85" name="AutoShape 29"/>
          <p:cNvCxnSpPr>
            <a:cxnSpLocks noChangeShapeType="1"/>
            <a:stCxn id="90" idx="0"/>
            <a:endCxn id="91" idx="2"/>
          </p:cNvCxnSpPr>
          <p:nvPr/>
        </p:nvCxnSpPr>
        <p:spPr bwMode="auto">
          <a:xfrm flipV="1">
            <a:off x="3396357" y="2509838"/>
            <a:ext cx="217686" cy="1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stealth" w="lg" len="lg"/>
            <a:tailEnd type="arrow" w="lg" len="sm"/>
          </a:ln>
        </p:spPr>
      </p:cxnSp>
      <p:cxnSp>
        <p:nvCxnSpPr>
          <p:cNvPr id="86" name="AutoShape 30"/>
          <p:cNvCxnSpPr>
            <a:cxnSpLocks noChangeShapeType="1"/>
            <a:stCxn id="100" idx="1"/>
            <a:endCxn id="92" idx="3"/>
          </p:cNvCxnSpPr>
          <p:nvPr/>
        </p:nvCxnSpPr>
        <p:spPr bwMode="auto">
          <a:xfrm flipH="1">
            <a:off x="5410200" y="2507457"/>
            <a:ext cx="457200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none" w="med" len="lg"/>
            <a:tailEnd type="stealth" w="med" len="lg"/>
          </a:ln>
        </p:spPr>
      </p:cxnSp>
      <p:sp>
        <p:nvSpPr>
          <p:cNvPr id="87" name="Rectangle 31"/>
          <p:cNvSpPr>
            <a:spLocks noChangeArrowheads="1"/>
          </p:cNvSpPr>
          <p:nvPr/>
        </p:nvSpPr>
        <p:spPr bwMode="auto">
          <a:xfrm>
            <a:off x="2667000" y="3571181"/>
            <a:ext cx="73025" cy="3077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ko-KR" altLang="en-US" sz="2000">
              <a:ea typeface="굴림" pitchFamily="50" charset="-127"/>
            </a:endParaRPr>
          </a:p>
        </p:txBody>
      </p:sp>
      <p:cxnSp>
        <p:nvCxnSpPr>
          <p:cNvPr id="88" name="AutoShape 32"/>
          <p:cNvCxnSpPr>
            <a:cxnSpLocks noChangeShapeType="1"/>
            <a:stCxn id="83" idx="0"/>
            <a:endCxn id="99" idx="2"/>
          </p:cNvCxnSpPr>
          <p:nvPr/>
        </p:nvCxnSpPr>
        <p:spPr bwMode="auto">
          <a:xfrm flipV="1">
            <a:off x="6588820" y="3091558"/>
            <a:ext cx="121543" cy="638274"/>
          </a:xfrm>
          <a:prstGeom prst="bentConnector2">
            <a:avLst/>
          </a:prstGeom>
          <a:noFill/>
          <a:ln w="12700">
            <a:solidFill>
              <a:srgbClr val="000000"/>
            </a:solidFill>
            <a:miter lim="800000"/>
            <a:headEnd type="stealth" w="med" len="lg"/>
            <a:tailEnd type="arrow" w="med" len="sm"/>
          </a:ln>
        </p:spPr>
      </p:cxnSp>
      <p:sp>
        <p:nvSpPr>
          <p:cNvPr id="89" name="Rectangle 33"/>
          <p:cNvSpPr>
            <a:spLocks noChangeArrowheads="1"/>
          </p:cNvSpPr>
          <p:nvPr/>
        </p:nvSpPr>
        <p:spPr bwMode="auto">
          <a:xfrm rot="5400000">
            <a:off x="2410619" y="2781399"/>
            <a:ext cx="73025" cy="3077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ko-KR" altLang="en-US" sz="2000">
              <a:ea typeface="굴림" pitchFamily="50" charset="-127"/>
            </a:endParaRPr>
          </a:p>
        </p:txBody>
      </p:sp>
      <p:sp>
        <p:nvSpPr>
          <p:cNvPr id="90" name="Rectangle 34"/>
          <p:cNvSpPr>
            <a:spLocks noChangeArrowheads="1"/>
          </p:cNvSpPr>
          <p:nvPr/>
        </p:nvSpPr>
        <p:spPr bwMode="auto">
          <a:xfrm rot="5400000">
            <a:off x="3171031" y="2355950"/>
            <a:ext cx="142875" cy="3077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ko-KR" altLang="en-US" sz="2000">
              <a:ea typeface="굴림" pitchFamily="50" charset="-127"/>
            </a:endParaRPr>
          </a:p>
        </p:txBody>
      </p:sp>
      <p:sp>
        <p:nvSpPr>
          <p:cNvPr id="91" name="Rectangle 35"/>
          <p:cNvSpPr>
            <a:spLocks noChangeArrowheads="1"/>
          </p:cNvSpPr>
          <p:nvPr/>
        </p:nvSpPr>
        <p:spPr bwMode="auto">
          <a:xfrm rot="5400000">
            <a:off x="3696494" y="2355949"/>
            <a:ext cx="142875" cy="3077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ko-KR" altLang="en-US" sz="2000">
              <a:ea typeface="굴림" pitchFamily="50" charset="-127"/>
            </a:endParaRPr>
          </a:p>
        </p:txBody>
      </p:sp>
      <p:sp>
        <p:nvSpPr>
          <p:cNvPr id="92" name="Rectangle 36"/>
          <p:cNvSpPr>
            <a:spLocks noChangeArrowheads="1"/>
          </p:cNvSpPr>
          <p:nvPr/>
        </p:nvSpPr>
        <p:spPr bwMode="auto">
          <a:xfrm>
            <a:off x="5340350" y="2353568"/>
            <a:ext cx="69850" cy="3077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ko-KR" altLang="en-US" sz="2000">
              <a:ea typeface="굴림" pitchFamily="50" charset="-127"/>
            </a:endParaRPr>
          </a:p>
        </p:txBody>
      </p:sp>
      <p:sp>
        <p:nvSpPr>
          <p:cNvPr id="93" name="AutoShape 37"/>
          <p:cNvSpPr>
            <a:spLocks noChangeArrowheads="1"/>
          </p:cNvSpPr>
          <p:nvPr/>
        </p:nvSpPr>
        <p:spPr bwMode="auto">
          <a:xfrm>
            <a:off x="5524500" y="4095750"/>
            <a:ext cx="838200" cy="247650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굴림" pitchFamily="50" charset="-127"/>
              </a:rPr>
              <a:t>Gauges</a:t>
            </a:r>
          </a:p>
        </p:txBody>
      </p:sp>
      <p:sp>
        <p:nvSpPr>
          <p:cNvPr id="94" name="AutoShape 38"/>
          <p:cNvSpPr>
            <a:spLocks noChangeArrowheads="1"/>
          </p:cNvSpPr>
          <p:nvPr/>
        </p:nvSpPr>
        <p:spPr bwMode="auto">
          <a:xfrm>
            <a:off x="1143000" y="1905000"/>
            <a:ext cx="381000" cy="381000"/>
          </a:xfrm>
          <a:prstGeom prst="homePlate">
            <a:avLst>
              <a:gd name="adj" fmla="val 25000"/>
            </a:avLst>
          </a:prstGeom>
          <a:solidFill>
            <a:srgbClr val="FF6767"/>
          </a:solidFill>
          <a:ln w="9525">
            <a:solidFill>
              <a:srgbClr val="000000">
                <a:alpha val="50195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200">
              <a:latin typeface="Arial" charset="0"/>
              <a:ea typeface="굴림" pitchFamily="50" charset="-127"/>
            </a:endParaRPr>
          </a:p>
        </p:txBody>
      </p:sp>
      <p:sp>
        <p:nvSpPr>
          <p:cNvPr id="95" name="AutoShape 39"/>
          <p:cNvSpPr>
            <a:spLocks noChangeArrowheads="1"/>
          </p:cNvSpPr>
          <p:nvPr/>
        </p:nvSpPr>
        <p:spPr bwMode="auto">
          <a:xfrm flipH="1">
            <a:off x="7620000" y="2514600"/>
            <a:ext cx="381000" cy="381000"/>
          </a:xfrm>
          <a:prstGeom prst="homePlate">
            <a:avLst>
              <a:gd name="adj" fmla="val 25000"/>
            </a:avLst>
          </a:prstGeom>
          <a:solidFill>
            <a:srgbClr val="FF91FF"/>
          </a:solidFill>
          <a:ln w="9525">
            <a:solidFill>
              <a:srgbClr val="000000">
                <a:alpha val="50195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200">
              <a:latin typeface="Arial" charset="0"/>
              <a:ea typeface="굴림" pitchFamily="50" charset="-127"/>
            </a:endParaRPr>
          </a:p>
        </p:txBody>
      </p:sp>
      <p:sp>
        <p:nvSpPr>
          <p:cNvPr id="96" name="AutoShape 40"/>
          <p:cNvSpPr>
            <a:spLocks noChangeArrowheads="1"/>
          </p:cNvSpPr>
          <p:nvPr/>
        </p:nvSpPr>
        <p:spPr bwMode="auto">
          <a:xfrm flipH="1">
            <a:off x="7620000" y="3200400"/>
            <a:ext cx="381000" cy="381000"/>
          </a:xfrm>
          <a:prstGeom prst="homePlate">
            <a:avLst>
              <a:gd name="adj" fmla="val 25000"/>
            </a:avLst>
          </a:prstGeom>
          <a:solidFill>
            <a:srgbClr val="BCBCFA"/>
          </a:solidFill>
          <a:ln w="9525">
            <a:solidFill>
              <a:srgbClr val="000000">
                <a:alpha val="50195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200">
              <a:latin typeface="Arial" charset="0"/>
              <a:ea typeface="굴림" pitchFamily="50" charset="-127"/>
            </a:endParaRPr>
          </a:p>
        </p:txBody>
      </p:sp>
      <p:sp>
        <p:nvSpPr>
          <p:cNvPr id="97" name="AutoShape 41"/>
          <p:cNvSpPr>
            <a:spLocks noChangeArrowheads="1"/>
          </p:cNvSpPr>
          <p:nvPr/>
        </p:nvSpPr>
        <p:spPr bwMode="auto">
          <a:xfrm>
            <a:off x="1143000" y="2514600"/>
            <a:ext cx="381000" cy="381000"/>
          </a:xfrm>
          <a:prstGeom prst="homePlate">
            <a:avLst>
              <a:gd name="adj" fmla="val 25000"/>
            </a:avLst>
          </a:prstGeom>
          <a:solidFill>
            <a:srgbClr val="99CC00"/>
          </a:solidFill>
          <a:ln w="9525">
            <a:solidFill>
              <a:srgbClr val="000000">
                <a:alpha val="50195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200">
              <a:latin typeface="Arial" charset="0"/>
              <a:ea typeface="굴림" pitchFamily="50" charset="-127"/>
            </a:endParaRPr>
          </a:p>
        </p:txBody>
      </p:sp>
      <p:sp>
        <p:nvSpPr>
          <p:cNvPr id="98" name="Rectangle 42"/>
          <p:cNvSpPr>
            <a:spLocks noChangeArrowheads="1"/>
          </p:cNvSpPr>
          <p:nvPr/>
        </p:nvSpPr>
        <p:spPr bwMode="auto">
          <a:xfrm>
            <a:off x="5867400" y="2209800"/>
            <a:ext cx="1676400" cy="762000"/>
          </a:xfrm>
          <a:prstGeom prst="rect">
            <a:avLst/>
          </a:prstGeom>
          <a:solidFill>
            <a:srgbClr val="FF91FF"/>
          </a:solidFill>
          <a:ln w="9525" algn="ctr">
            <a:solidFill>
              <a:srgbClr val="333333"/>
            </a:solidFill>
            <a:miter lim="800000"/>
            <a:headEnd/>
            <a:tailEnd/>
          </a:ln>
        </p:spPr>
        <p:txBody>
          <a:bodyPr wrap="none" lIns="0" tIns="0" rIns="228600" bIns="0" anchor="ctr"/>
          <a:lstStyle/>
          <a:p>
            <a:pPr algn="ctr" eaLnBrk="0" hangingPunct="0"/>
            <a:r>
              <a:rPr lang="en-US" altLang="ko-KR" sz="2000">
                <a:solidFill>
                  <a:srgbClr val="333333"/>
                </a:solidFill>
                <a:ea typeface="굴림" pitchFamily="50" charset="-127"/>
                <a:cs typeface="Arial" charset="0"/>
              </a:rPr>
              <a:t>Architecture</a:t>
            </a:r>
          </a:p>
          <a:p>
            <a:pPr algn="ctr" eaLnBrk="0" hangingPunct="0"/>
            <a:r>
              <a:rPr lang="en-US" altLang="ko-KR" sz="2000">
                <a:solidFill>
                  <a:srgbClr val="333333"/>
                </a:solidFill>
                <a:ea typeface="굴림" pitchFamily="50" charset="-127"/>
                <a:cs typeface="Arial" charset="0"/>
              </a:rPr>
              <a:t>Evaluator</a:t>
            </a:r>
          </a:p>
        </p:txBody>
      </p:sp>
      <p:sp>
        <p:nvSpPr>
          <p:cNvPr id="99" name="Rectangle 43"/>
          <p:cNvSpPr>
            <a:spLocks noChangeArrowheads="1"/>
          </p:cNvSpPr>
          <p:nvPr/>
        </p:nvSpPr>
        <p:spPr bwMode="auto">
          <a:xfrm>
            <a:off x="6638925" y="2783781"/>
            <a:ext cx="142875" cy="3077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ko-KR" altLang="en-US" sz="2000">
              <a:ea typeface="굴림" pitchFamily="50" charset="-127"/>
            </a:endParaRPr>
          </a:p>
        </p:txBody>
      </p:sp>
      <p:sp>
        <p:nvSpPr>
          <p:cNvPr id="100" name="Rectangle 44"/>
          <p:cNvSpPr>
            <a:spLocks noChangeArrowheads="1"/>
          </p:cNvSpPr>
          <p:nvPr/>
        </p:nvSpPr>
        <p:spPr bwMode="auto">
          <a:xfrm>
            <a:off x="5867400" y="2353568"/>
            <a:ext cx="69850" cy="3077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ko-KR" altLang="en-US" sz="2000">
              <a:ea typeface="굴림" pitchFamily="50" charset="-127"/>
            </a:endParaRPr>
          </a:p>
        </p:txBody>
      </p:sp>
      <p:sp>
        <p:nvSpPr>
          <p:cNvPr id="101" name="AutoShape 45"/>
          <p:cNvSpPr>
            <a:spLocks noChangeArrowheads="1"/>
          </p:cNvSpPr>
          <p:nvPr/>
        </p:nvSpPr>
        <p:spPr bwMode="auto">
          <a:xfrm flipH="1">
            <a:off x="7148513" y="2514600"/>
            <a:ext cx="395287" cy="381000"/>
          </a:xfrm>
          <a:prstGeom prst="homePlate">
            <a:avLst>
              <a:gd name="adj" fmla="val 25937"/>
            </a:avLst>
          </a:prstGeom>
          <a:solidFill>
            <a:sysClr val="window" lastClr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굴림" pitchFamily="50" charset="-127"/>
            </a:endParaRPr>
          </a:p>
        </p:txBody>
      </p:sp>
      <p:sp>
        <p:nvSpPr>
          <p:cNvPr id="102" name="AutoShape 46"/>
          <p:cNvSpPr>
            <a:spLocks noChangeArrowheads="1"/>
          </p:cNvSpPr>
          <p:nvPr/>
        </p:nvSpPr>
        <p:spPr bwMode="auto">
          <a:xfrm flipH="1">
            <a:off x="6096000" y="3200400"/>
            <a:ext cx="381000" cy="381000"/>
          </a:xfrm>
          <a:prstGeom prst="homePlate">
            <a:avLst>
              <a:gd name="adj" fmla="val 25000"/>
            </a:avLst>
          </a:prstGeom>
          <a:solidFill>
            <a:sysClr val="window" lastClr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굴림" pitchFamily="50" charset="-127"/>
            </a:endParaRPr>
          </a:p>
        </p:txBody>
      </p:sp>
      <p:sp>
        <p:nvSpPr>
          <p:cNvPr id="103" name="AutoShape 47"/>
          <p:cNvSpPr>
            <a:spLocks noChangeArrowheads="1"/>
          </p:cNvSpPr>
          <p:nvPr/>
        </p:nvSpPr>
        <p:spPr bwMode="auto">
          <a:xfrm>
            <a:off x="3733800" y="1905000"/>
            <a:ext cx="381000" cy="381000"/>
          </a:xfrm>
          <a:prstGeom prst="homePlate">
            <a:avLst>
              <a:gd name="adj" fmla="val 25000"/>
            </a:avLst>
          </a:prstGeom>
          <a:solidFill>
            <a:sysClr val="window" lastClr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굴림" pitchFamily="50" charset="-127"/>
            </a:endParaRPr>
          </a:p>
        </p:txBody>
      </p:sp>
      <p:sp>
        <p:nvSpPr>
          <p:cNvPr id="104" name="AutoShape 48"/>
          <p:cNvSpPr>
            <a:spLocks noChangeArrowheads="1"/>
          </p:cNvSpPr>
          <p:nvPr/>
        </p:nvSpPr>
        <p:spPr bwMode="auto">
          <a:xfrm>
            <a:off x="1600200" y="2514600"/>
            <a:ext cx="352425" cy="381000"/>
          </a:xfrm>
          <a:prstGeom prst="homePlate">
            <a:avLst>
              <a:gd name="adj" fmla="val 25000"/>
            </a:avLst>
          </a:prstGeom>
          <a:solidFill>
            <a:sysClr val="window" lastClr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굴림" pitchFamily="50" charset="-127"/>
            </a:endParaRPr>
          </a:p>
        </p:txBody>
      </p:sp>
      <p:sp>
        <p:nvSpPr>
          <p:cNvPr id="105" name="AutoShape 49"/>
          <p:cNvSpPr>
            <a:spLocks noChangeArrowheads="1"/>
          </p:cNvSpPr>
          <p:nvPr/>
        </p:nvSpPr>
        <p:spPr bwMode="auto">
          <a:xfrm flipV="1">
            <a:off x="2895600" y="4495800"/>
            <a:ext cx="762000" cy="609600"/>
          </a:xfrm>
          <a:prstGeom prst="upArrow">
            <a:avLst>
              <a:gd name="adj1" fmla="val 44093"/>
              <a:gd name="adj2" fmla="val 40801"/>
            </a:avLst>
          </a:prstGeom>
          <a:solidFill>
            <a:sysClr val="window" lastClr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굴림" pitchFamily="50" charset="-127"/>
              <a:cs typeface="Arial" charset="0"/>
            </a:endParaRPr>
          </a:p>
        </p:txBody>
      </p:sp>
      <p:cxnSp>
        <p:nvCxnSpPr>
          <p:cNvPr id="106" name="AutoShape 50"/>
          <p:cNvCxnSpPr>
            <a:cxnSpLocks noChangeShapeType="1"/>
            <a:stCxn id="107" idx="0"/>
            <a:endCxn id="108" idx="2"/>
          </p:cNvCxnSpPr>
          <p:nvPr/>
        </p:nvCxnSpPr>
        <p:spPr bwMode="auto">
          <a:xfrm flipV="1">
            <a:off x="4576763" y="2939158"/>
            <a:ext cx="0" cy="6528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stealth" w="lg" len="lg"/>
            <a:tailEnd type="arrow" w="lg" len="sm"/>
          </a:ln>
        </p:spPr>
      </p:cxnSp>
      <p:sp>
        <p:nvSpPr>
          <p:cNvPr id="107" name="Rectangle 51"/>
          <p:cNvSpPr>
            <a:spLocks noChangeArrowheads="1"/>
          </p:cNvSpPr>
          <p:nvPr/>
        </p:nvSpPr>
        <p:spPr bwMode="auto">
          <a:xfrm>
            <a:off x="4505325" y="3004443"/>
            <a:ext cx="142875" cy="3077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ko-KR" altLang="en-US" sz="2000">
              <a:ea typeface="굴림" pitchFamily="50" charset="-127"/>
            </a:endParaRPr>
          </a:p>
        </p:txBody>
      </p:sp>
      <p:sp>
        <p:nvSpPr>
          <p:cNvPr id="108" name="Rectangle 52"/>
          <p:cNvSpPr>
            <a:spLocks noChangeArrowheads="1"/>
          </p:cNvSpPr>
          <p:nvPr/>
        </p:nvSpPr>
        <p:spPr bwMode="auto">
          <a:xfrm>
            <a:off x="4505325" y="2631381"/>
            <a:ext cx="142875" cy="3077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ko-KR" altLang="en-US" sz="2000">
              <a:ea typeface="굴림" pitchFamily="50" charset="-127"/>
            </a:endParaRPr>
          </a:p>
        </p:txBody>
      </p:sp>
      <p:cxnSp>
        <p:nvCxnSpPr>
          <p:cNvPr id="109" name="AutoShape 53"/>
          <p:cNvCxnSpPr>
            <a:cxnSpLocks noChangeShapeType="1"/>
            <a:stCxn id="105" idx="2"/>
            <a:endCxn id="110" idx="3"/>
          </p:cNvCxnSpPr>
          <p:nvPr/>
        </p:nvCxnSpPr>
        <p:spPr bwMode="auto">
          <a:xfrm rot="16200000" flipV="1">
            <a:off x="2014935" y="3234135"/>
            <a:ext cx="1523999" cy="999332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000000"/>
            </a:solidFill>
            <a:miter lim="800000"/>
            <a:headEnd type="stealth" w="lg" len="lg"/>
            <a:tailEnd type="arrow" w="med" len="sm"/>
          </a:ln>
        </p:spPr>
      </p:cxnSp>
      <p:sp>
        <p:nvSpPr>
          <p:cNvPr id="110" name="Rectangle 54"/>
          <p:cNvSpPr>
            <a:spLocks noChangeArrowheads="1"/>
          </p:cNvSpPr>
          <p:nvPr/>
        </p:nvSpPr>
        <p:spPr bwMode="auto">
          <a:xfrm rot="5400000">
            <a:off x="2240756" y="2781400"/>
            <a:ext cx="73025" cy="3077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ko-KR" altLang="en-US" sz="2000">
              <a:ea typeface="굴림" pitchFamily="50" charset="-127"/>
            </a:endParaRPr>
          </a:p>
        </p:txBody>
      </p:sp>
      <p:sp>
        <p:nvSpPr>
          <p:cNvPr id="111" name="AutoShape 55"/>
          <p:cNvSpPr>
            <a:spLocks noChangeArrowheads="1"/>
          </p:cNvSpPr>
          <p:nvPr/>
        </p:nvSpPr>
        <p:spPr bwMode="auto">
          <a:xfrm flipH="1">
            <a:off x="2514600" y="2057400"/>
            <a:ext cx="3886200" cy="32766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095" y="13780"/>
                </a:moveTo>
                <a:cubicBezTo>
                  <a:pt x="19439" y="12824"/>
                  <a:pt x="19615" y="11816"/>
                  <a:pt x="19615" y="10800"/>
                </a:cubicBezTo>
                <a:cubicBezTo>
                  <a:pt x="19615" y="5931"/>
                  <a:pt x="15668" y="1985"/>
                  <a:pt x="10800" y="1985"/>
                </a:cubicBezTo>
                <a:cubicBezTo>
                  <a:pt x="5931" y="1985"/>
                  <a:pt x="1985" y="5931"/>
                  <a:pt x="1985" y="10800"/>
                </a:cubicBezTo>
                <a:cubicBezTo>
                  <a:pt x="1984" y="12432"/>
                  <a:pt x="2438" y="14032"/>
                  <a:pt x="3294" y="15422"/>
                </a:cubicBezTo>
                <a:lnTo>
                  <a:pt x="1604" y="16463"/>
                </a:lnTo>
                <a:cubicBezTo>
                  <a:pt x="555" y="14760"/>
                  <a:pt x="0" y="12800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2044"/>
                  <a:pt x="21384" y="13280"/>
                  <a:pt x="20963" y="14452"/>
                </a:cubicBezTo>
                <a:lnTo>
                  <a:pt x="23504" y="15365"/>
                </a:lnTo>
                <a:lnTo>
                  <a:pt x="18781" y="17592"/>
                </a:lnTo>
                <a:lnTo>
                  <a:pt x="16554" y="12867"/>
                </a:lnTo>
                <a:lnTo>
                  <a:pt x="19095" y="13780"/>
                </a:lnTo>
                <a:close/>
              </a:path>
            </a:pathLst>
          </a:custGeom>
          <a:solidFill>
            <a:srgbClr val="FF9900">
              <a:alpha val="25098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12" name="Picture 111" descr="CarnegieMellonUniversity_wordmar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0"/>
            <a:ext cx="981279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1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buFont typeface="Courier New"/>
              <a:buChar char="o"/>
            </a:pPr>
            <a:r>
              <a:rPr lang="en-US" dirty="0">
                <a:solidFill>
                  <a:srgbClr val="818181"/>
                </a:solidFill>
              </a:rPr>
              <a:t>Motivating Problem</a:t>
            </a:r>
          </a:p>
          <a:p>
            <a:pPr>
              <a:spcBef>
                <a:spcPts val="1800"/>
              </a:spcBef>
              <a:buFont typeface="Courier New"/>
              <a:buChar char="o"/>
            </a:pPr>
            <a:r>
              <a:rPr lang="en-US" dirty="0">
                <a:solidFill>
                  <a:srgbClr val="818181"/>
                </a:solidFill>
              </a:rPr>
              <a:t>Research Positioning and Hypotheses</a:t>
            </a:r>
          </a:p>
          <a:p>
            <a:pPr>
              <a:spcBef>
                <a:spcPts val="1800"/>
              </a:spcBef>
              <a:buFont typeface="Courier New"/>
              <a:buChar char="o"/>
            </a:pPr>
            <a:r>
              <a:rPr lang="en-US" dirty="0" smtClean="0">
                <a:solidFill>
                  <a:srgbClr val="818181"/>
                </a:solidFill>
              </a:rPr>
              <a:t>ARMOUR </a:t>
            </a:r>
            <a:r>
              <a:rPr lang="en-US" dirty="0">
                <a:solidFill>
                  <a:srgbClr val="818181"/>
                </a:solidFill>
              </a:rPr>
              <a:t>Framework</a:t>
            </a:r>
          </a:p>
          <a:p>
            <a:pPr>
              <a:spcBef>
                <a:spcPts val="1800"/>
              </a:spcBef>
              <a:buFont typeface="Courier New"/>
              <a:buChar char="o"/>
            </a:pPr>
            <a:r>
              <a:rPr lang="en-US" dirty="0">
                <a:solidFill>
                  <a:srgbClr val="818181"/>
                </a:solidFill>
              </a:rPr>
              <a:t>Implementation</a:t>
            </a:r>
          </a:p>
          <a:p>
            <a:pPr>
              <a:spcBef>
                <a:spcPts val="1800"/>
              </a:spcBef>
              <a:buFont typeface="Wingdings" charset="2"/>
              <a:buChar char="Ø"/>
            </a:pPr>
            <a:r>
              <a:rPr lang="en-US" b="1" dirty="0">
                <a:solidFill>
                  <a:srgbClr val="000090"/>
                </a:solidFill>
              </a:rPr>
              <a:t>Evaluation</a:t>
            </a:r>
          </a:p>
          <a:p>
            <a:pPr>
              <a:spcBef>
                <a:spcPts val="1800"/>
              </a:spcBef>
              <a:buFont typeface="Courier New"/>
              <a:buChar char="o"/>
            </a:pPr>
            <a:r>
              <a:rPr lang="en-US" dirty="0" smtClean="0">
                <a:solidFill>
                  <a:srgbClr val="818181"/>
                </a:solidFill>
              </a:rPr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C06FC0-DD74-4FB3-84ED-BE0B53D97167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90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228600" y="5943600"/>
            <a:ext cx="1219200" cy="6858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–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1828800"/>
            <a:ext cx="3048000" cy="4191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000" dirty="0" smtClean="0"/>
              <a:t>Two attack scenarios (SQL injection and insider attack)</a:t>
            </a:r>
          </a:p>
          <a:p>
            <a:r>
              <a:rPr lang="en-US" sz="2000" dirty="0" smtClean="0"/>
              <a:t>Test runs with 10, 20, 50, 100 concurrent users</a:t>
            </a:r>
          </a:p>
          <a:p>
            <a:r>
              <a:rPr lang="en-US" sz="2000" dirty="0"/>
              <a:t>Prior probability of attack events: </a:t>
            </a:r>
            <a:r>
              <a:rPr lang="en-US" sz="2000" dirty="0" smtClean="0"/>
              <a:t>~ </a:t>
            </a:r>
            <a:r>
              <a:rPr lang="en-US" sz="2000" dirty="0"/>
              <a:t>0.27% (3-</a:t>
            </a:r>
            <a:r>
              <a:rPr lang="en-US" sz="2000" dirty="0" smtClean="0"/>
              <a:t>sigma rule)</a:t>
            </a:r>
            <a:endParaRPr lang="en-US" sz="2000" dirty="0"/>
          </a:p>
          <a:p>
            <a:r>
              <a:rPr lang="en-US" sz="2000" dirty="0" smtClean="0"/>
              <a:t>GSP </a:t>
            </a:r>
            <a:r>
              <a:rPr lang="en-US" sz="2000" i="1" dirty="0" err="1" smtClean="0">
                <a:latin typeface="Book Antiqua"/>
                <a:cs typeface="Book Antiqua"/>
              </a:rPr>
              <a:t>minsupp</a:t>
            </a:r>
            <a:r>
              <a:rPr lang="en-US" sz="2000" dirty="0" smtClean="0"/>
              <a:t> </a:t>
            </a:r>
            <a:r>
              <a:rPr lang="en-US" sz="2000" dirty="0"/>
              <a:t>= 0.1</a:t>
            </a:r>
          </a:p>
          <a:p>
            <a:r>
              <a:rPr lang="en-US" sz="2000" dirty="0" smtClean="0"/>
              <a:t>Training set size: 2,500 user sessions</a:t>
            </a:r>
          </a:p>
          <a:p>
            <a:r>
              <a:rPr lang="en-US" sz="2000" dirty="0" smtClean="0"/>
              <a:t>Test set Size: 1,000</a:t>
            </a:r>
            <a:endParaRPr lang="en-US" sz="2000" dirty="0"/>
          </a:p>
        </p:txBody>
      </p:sp>
      <p:pic>
        <p:nvPicPr>
          <p:cNvPr id="7" name="Picture 6" descr="uie_profil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87906"/>
            <a:ext cx="5321453" cy="3200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4198925"/>
              </p:ext>
            </p:extLst>
          </p:nvPr>
        </p:nvGraphicFramePr>
        <p:xfrm>
          <a:off x="1295400" y="5105400"/>
          <a:ext cx="4191000" cy="1524000"/>
        </p:xfrm>
        <a:graphic>
          <a:graphicData uri="http://schemas.openxmlformats.org/drawingml/2006/table">
            <a:tbl>
              <a:tblPr firstCol="1" bandRow="1">
                <a:tableStyleId>{5DA37D80-6434-44D0-A028-1B22A696006F}</a:tableStyleId>
              </a:tblPr>
              <a:tblGrid>
                <a:gridCol w="2057400"/>
                <a:gridCol w="2133600"/>
              </a:tblGrid>
              <a:tr h="23819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EDS</a:t>
                      </a:r>
                      <a:r>
                        <a:rPr lang="en-US" sz="1400" baseline="0" dirty="0" smtClean="0"/>
                        <a:t> Messaging</a:t>
                      </a:r>
                      <a:endParaRPr lang="en-US" sz="1400" dirty="0"/>
                    </a:p>
                  </a:txBody>
                  <a:tcPr marL="95673" marR="9567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Java RMI</a:t>
                      </a:r>
                      <a:endParaRPr lang="en-US" sz="1400" baseline="0" dirty="0" smtClean="0"/>
                    </a:p>
                  </a:txBody>
                  <a:tcPr marL="95673" marR="95673"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Event Log</a:t>
                      </a:r>
                      <a:endParaRPr lang="en-US" sz="1400" dirty="0"/>
                    </a:p>
                  </a:txBody>
                  <a:tcPr marL="95673" marR="9567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MySQL</a:t>
                      </a:r>
                      <a:r>
                        <a:rPr lang="en-US" sz="1400" baseline="0" dirty="0" smtClean="0"/>
                        <a:t> RDBMS</a:t>
                      </a:r>
                      <a:endParaRPr lang="en-US" sz="1400" dirty="0"/>
                    </a:p>
                  </a:txBody>
                  <a:tcPr marL="95673" marR="95673"/>
                </a:tc>
              </a:tr>
              <a:tr h="26640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GSP </a:t>
                      </a:r>
                      <a:r>
                        <a:rPr lang="en-US" sz="1400" baseline="0" dirty="0" smtClean="0"/>
                        <a:t>Mining</a:t>
                      </a:r>
                      <a:endParaRPr lang="en-US" sz="1400" dirty="0"/>
                    </a:p>
                  </a:txBody>
                  <a:tcPr marL="95673" marR="95673"/>
                </a:tc>
                <a:tc>
                  <a:txBody>
                    <a:bodyPr/>
                    <a:lstStyle/>
                    <a:p>
                      <a:r>
                        <a:rPr lang="en-US" sz="1400" baseline="0" dirty="0" err="1" smtClean="0"/>
                        <a:t>Weka</a:t>
                      </a:r>
                      <a:r>
                        <a:rPr lang="en-US" sz="1400" baseline="0" dirty="0" smtClean="0"/>
                        <a:t> 3.7.9</a:t>
                      </a:r>
                    </a:p>
                  </a:txBody>
                  <a:tcPr marL="95673" marR="95673"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Pattern Pruning</a:t>
                      </a:r>
                      <a:endParaRPr lang="en-US" sz="1400" dirty="0"/>
                    </a:p>
                  </a:txBody>
                  <a:tcPr marL="95673" marR="9567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Custom Java code</a:t>
                      </a:r>
                      <a:endParaRPr lang="en-US" sz="1400" dirty="0"/>
                    </a:p>
                  </a:txBody>
                  <a:tcPr marL="95673" marR="95673"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Detection</a:t>
                      </a:r>
                      <a:r>
                        <a:rPr lang="en-US" sz="1400" baseline="0" dirty="0" smtClean="0"/>
                        <a:t> Algorithm</a:t>
                      </a:r>
                      <a:endParaRPr lang="en-US" sz="1400" dirty="0"/>
                    </a:p>
                  </a:txBody>
                  <a:tcPr marL="95673" marR="9567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Custom</a:t>
                      </a:r>
                      <a:r>
                        <a:rPr lang="en-US" sz="1400" baseline="0" dirty="0" smtClean="0"/>
                        <a:t> Java code</a:t>
                      </a:r>
                      <a:endParaRPr lang="en-US" sz="1400" dirty="0"/>
                    </a:p>
                  </a:txBody>
                  <a:tcPr marL="95673" marR="95673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1066800"/>
            <a:ext cx="533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006600"/>
              </a:buClr>
            </a:pP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Use realistic behavior profiles to generate 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test 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runs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71751" y="1276290"/>
            <a:ext cx="17816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kern="0" dirty="0" smtClean="0">
                <a:solidFill>
                  <a:srgbClr val="000000"/>
                </a:solidFill>
                <a:latin typeface="Times New Roman"/>
              </a:rPr>
              <a:t>Configuration</a:t>
            </a:r>
            <a:endParaRPr lang="en-US" b="1" i="1" dirty="0"/>
          </a:p>
        </p:txBody>
      </p:sp>
      <p:sp>
        <p:nvSpPr>
          <p:cNvPr id="12" name="Rectangle 11"/>
          <p:cNvSpPr/>
          <p:nvPr/>
        </p:nvSpPr>
        <p:spPr>
          <a:xfrm>
            <a:off x="152400" y="4766846"/>
            <a:ext cx="533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006600"/>
              </a:buClr>
            </a:pPr>
            <a:r>
              <a:rPr lang="en-US" sz="1600" i="1" kern="0" dirty="0" smtClean="0">
                <a:solidFill>
                  <a:srgbClr val="000000"/>
                </a:solidFill>
                <a:latin typeface="Times New Roman"/>
              </a:rPr>
              <a:t>Implementation Details:</a:t>
            </a:r>
            <a:endParaRPr lang="en-US" sz="1600" i="1" kern="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C06FC0-DD74-4FB3-84ED-BE0B53D97167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52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Attack Scenarios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47800"/>
            <a:ext cx="3551888" cy="2438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1103177"/>
            <a:ext cx="2473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UC1 – Strategy Analysis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" y="3858045"/>
            <a:ext cx="2730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UC2 – Scenario Simulation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4227377"/>
            <a:ext cx="3352800" cy="2173423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343400" y="1103177"/>
            <a:ext cx="4572000" cy="5450023"/>
            <a:chOff x="4343400" y="1026977"/>
            <a:chExt cx="4572000" cy="5450023"/>
          </a:xfrm>
        </p:grpSpPr>
        <p:sp>
          <p:nvSpPr>
            <p:cNvPr id="13" name="TextBox 12"/>
            <p:cNvSpPr txBox="1"/>
            <p:nvPr/>
          </p:nvSpPr>
          <p:spPr>
            <a:xfrm>
              <a:off x="4495800" y="1026977"/>
              <a:ext cx="434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/>
                <a:t>Compromised UC1 (SQL Injection)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53000" y="3781845"/>
              <a:ext cx="3499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Compromised UC2 (Insider Attack)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48200" y="1371600"/>
              <a:ext cx="4267200" cy="207920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24400" y="4137991"/>
              <a:ext cx="4191000" cy="2186609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>
              <a:off x="4343400" y="1219200"/>
              <a:ext cx="0" cy="5257800"/>
            </a:xfrm>
            <a:prstGeom prst="line">
              <a:avLst/>
            </a:prstGeom>
            <a:ln>
              <a:prstDash val="dot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C06FC0-DD74-4FB3-84ED-BE0B53D97167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06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– Detection Accuracy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1" b="1139"/>
          <a:stretch/>
        </p:blipFill>
        <p:spPr>
          <a:xfrm>
            <a:off x="762001" y="1455805"/>
            <a:ext cx="4495799" cy="2313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 bwMode="auto">
          <a:xfrm>
            <a:off x="609600" y="2903605"/>
            <a:ext cx="4876800" cy="457200"/>
          </a:xfrm>
          <a:prstGeom prst="rect">
            <a:avLst/>
          </a:prstGeom>
          <a:noFill/>
          <a:ln w="38100" cap="flat" cmpd="sng" algn="ctr">
            <a:solidFill>
              <a:srgbClr val="0066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t="-3" b="45558"/>
          <a:stretch/>
        </p:blipFill>
        <p:spPr>
          <a:xfrm>
            <a:off x="762000" y="4248912"/>
            <a:ext cx="4495800" cy="2487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ctangle 17"/>
          <p:cNvSpPr/>
          <p:nvPr/>
        </p:nvSpPr>
        <p:spPr bwMode="auto">
          <a:xfrm>
            <a:off x="609600" y="5925312"/>
            <a:ext cx="4876799" cy="424721"/>
          </a:xfrm>
          <a:prstGeom prst="rect">
            <a:avLst/>
          </a:prstGeom>
          <a:noFill/>
          <a:ln w="38100" cap="flat" cmpd="sng" algn="ctr">
            <a:solidFill>
              <a:srgbClr val="0066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90800" y="1066800"/>
            <a:ext cx="847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kern="0" dirty="0" smtClean="0">
                <a:solidFill>
                  <a:srgbClr val="000000"/>
                </a:solidFill>
                <a:latin typeface="Times New Roman"/>
              </a:rPr>
              <a:t>ARM</a:t>
            </a:r>
            <a:endParaRPr lang="en-US" b="1" i="1" dirty="0"/>
          </a:p>
        </p:txBody>
      </p:sp>
      <p:sp>
        <p:nvSpPr>
          <p:cNvPr id="20" name="Rectangle 19"/>
          <p:cNvSpPr/>
          <p:nvPr/>
        </p:nvSpPr>
        <p:spPr>
          <a:xfrm>
            <a:off x="2590800" y="3799972"/>
            <a:ext cx="7552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kern="0" dirty="0" smtClean="0">
                <a:solidFill>
                  <a:srgbClr val="000000"/>
                </a:solidFill>
                <a:latin typeface="Times New Roman"/>
              </a:rPr>
              <a:t>GSP</a:t>
            </a:r>
            <a:endParaRPr lang="en-US" b="1" i="1" dirty="0"/>
          </a:p>
        </p:txBody>
      </p:sp>
      <p:sp>
        <p:nvSpPr>
          <p:cNvPr id="22" name="Rectangle 21"/>
          <p:cNvSpPr/>
          <p:nvPr/>
        </p:nvSpPr>
        <p:spPr>
          <a:xfrm>
            <a:off x="6324600" y="1643419"/>
            <a:ext cx="2438400" cy="498598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30188" indent="-230188">
              <a:spcBef>
                <a:spcPts val="1200"/>
              </a:spcBef>
              <a:buFont typeface="Wingdings" charset="2"/>
              <a:buChar char="ü"/>
            </a:pPr>
            <a:r>
              <a:rPr lang="en-US" sz="1800" kern="0" dirty="0" smtClean="0">
                <a:solidFill>
                  <a:srgbClr val="000000"/>
                </a:solidFill>
                <a:latin typeface="Times New Roman"/>
              </a:rPr>
              <a:t>Effective detection of rare anomalies with both high precision and high recall</a:t>
            </a:r>
          </a:p>
          <a:p>
            <a:pPr marL="230188" indent="-230188">
              <a:spcBef>
                <a:spcPts val="1200"/>
              </a:spcBef>
              <a:buFont typeface="Wingdings" charset="2"/>
              <a:buChar char="ü"/>
            </a:pPr>
            <a:r>
              <a:rPr lang="en-US" sz="1800" kern="0" dirty="0" smtClean="0">
                <a:solidFill>
                  <a:srgbClr val="000000"/>
                </a:solidFill>
                <a:latin typeface="Times New Roman"/>
              </a:rPr>
              <a:t>Adaptive to system concurrency levels (10x increase)</a:t>
            </a:r>
          </a:p>
          <a:p>
            <a:pPr marL="230188" indent="-230188">
              <a:spcBef>
                <a:spcPts val="1200"/>
              </a:spcBef>
              <a:buFont typeface="Wingdings" charset="2"/>
              <a:buChar char="ü"/>
            </a:pPr>
            <a:r>
              <a:rPr lang="en-US" sz="1800" kern="0" dirty="0" smtClean="0">
                <a:solidFill>
                  <a:srgbClr val="000000"/>
                </a:solidFill>
                <a:latin typeface="Times New Roman"/>
              </a:rPr>
              <a:t>Runs “in line” with the target system;    no need for clean training environment (natural feature of GSP / associations mining) !</a:t>
            </a:r>
          </a:p>
          <a:p>
            <a:pPr marL="230188" indent="-230188">
              <a:spcBef>
                <a:spcPts val="1200"/>
              </a:spcBef>
              <a:buFont typeface="Arial"/>
              <a:buChar char="•"/>
            </a:pPr>
            <a:r>
              <a:rPr lang="en-US" sz="1800" kern="0" dirty="0" smtClean="0">
                <a:solidFill>
                  <a:srgbClr val="000000"/>
                </a:solidFill>
                <a:latin typeface="Times New Roman"/>
              </a:rPr>
              <a:t>GSP model is much more compact!</a:t>
            </a:r>
            <a:endParaRPr lang="en-US" sz="2000" dirty="0"/>
          </a:p>
        </p:txBody>
      </p:sp>
      <p:sp>
        <p:nvSpPr>
          <p:cNvPr id="23" name="Down Arrow 22"/>
          <p:cNvSpPr/>
          <p:nvPr/>
        </p:nvSpPr>
        <p:spPr bwMode="auto">
          <a:xfrm rot="5400000">
            <a:off x="5524500" y="2819400"/>
            <a:ext cx="723900" cy="571500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Down Arrow 23"/>
          <p:cNvSpPr/>
          <p:nvPr/>
        </p:nvSpPr>
        <p:spPr bwMode="auto">
          <a:xfrm rot="5400000">
            <a:off x="5524500" y="5829300"/>
            <a:ext cx="723900" cy="571500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C06FC0-DD74-4FB3-84ED-BE0B53D97167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63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22" grpId="0" uiExpand="1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– Computational Efficiency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486400" y="1819393"/>
            <a:ext cx="3124200" cy="3847208"/>
            <a:chOff x="5943600" y="1008757"/>
            <a:chExt cx="3124200" cy="3847208"/>
          </a:xfrm>
        </p:grpSpPr>
        <p:sp>
          <p:nvSpPr>
            <p:cNvPr id="3" name="Rectangle 2"/>
            <p:cNvSpPr/>
            <p:nvPr/>
          </p:nvSpPr>
          <p:spPr>
            <a:xfrm>
              <a:off x="6629400" y="1008757"/>
              <a:ext cx="2438400" cy="3847208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173038" indent="-173038">
                <a:spcBef>
                  <a:spcPts val="1200"/>
                </a:spcBef>
                <a:buFont typeface="Arial"/>
                <a:buChar char="•"/>
              </a:pPr>
              <a:r>
                <a:rPr lang="en-US" sz="1800" kern="0" dirty="0" smtClean="0">
                  <a:solidFill>
                    <a:srgbClr val="000000"/>
                  </a:solidFill>
                  <a:latin typeface="Times New Roman"/>
                </a:rPr>
                <a:t>By capturing temporal information in the model, both mining efficiency and detection performance improve drastically</a:t>
              </a:r>
            </a:p>
            <a:p>
              <a:pPr marL="173038" indent="-173038">
                <a:spcBef>
                  <a:spcPts val="1200"/>
                </a:spcBef>
                <a:buFont typeface="Arial"/>
                <a:buChar char="•"/>
              </a:pPr>
              <a:r>
                <a:rPr lang="en-US" sz="1800" dirty="0" smtClean="0"/>
                <a:t>The GSP-based implementation is more than capable of keeping up with the target system at runtime, therefore has practical potential  </a:t>
              </a:r>
              <a:endParaRPr lang="en-US" sz="1800" dirty="0"/>
            </a:p>
          </p:txBody>
        </p:sp>
        <p:sp>
          <p:nvSpPr>
            <p:cNvPr id="9" name="Down Arrow 8"/>
            <p:cNvSpPr/>
            <p:nvPr/>
          </p:nvSpPr>
          <p:spPr bwMode="auto">
            <a:xfrm rot="5400000">
              <a:off x="5867400" y="2667000"/>
              <a:ext cx="723900" cy="571500"/>
            </a:xfrm>
            <a:prstGeom prst="downArrow">
              <a:avLst/>
            </a:prstGeom>
            <a:ln>
              <a:headEnd type="none" w="sm" len="sm"/>
              <a:tailEnd type="none" w="sm" len="sm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1673145"/>
              </p:ext>
            </p:extLst>
          </p:nvPr>
        </p:nvGraphicFramePr>
        <p:xfrm>
          <a:off x="609600" y="1219200"/>
          <a:ext cx="46482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8303455"/>
              </p:ext>
            </p:extLst>
          </p:nvPr>
        </p:nvGraphicFramePr>
        <p:xfrm>
          <a:off x="609600" y="3886200"/>
          <a:ext cx="46482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C06FC0-DD74-4FB3-84ED-BE0B53D97167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68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 smtClean="0"/>
              <a:t>Context: Emergency Deployment System (EDS)</a:t>
            </a:r>
            <a:endParaRPr lang="en-US" sz="2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00200"/>
            <a:ext cx="4514882" cy="4012484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181600" y="1371600"/>
            <a:ext cx="3810000" cy="4876800"/>
          </a:xfrm>
        </p:spPr>
        <p:txBody>
          <a:bodyPr/>
          <a:lstStyle/>
          <a:p>
            <a:pPr marL="227013" indent="-227013"/>
            <a:r>
              <a:rPr lang="en-US" sz="2000" dirty="0" smtClean="0"/>
              <a:t>Large-scale component-based system</a:t>
            </a:r>
          </a:p>
          <a:p>
            <a:pPr marL="627063" lvl="1" indent="-227013"/>
            <a:r>
              <a:rPr lang="en-US" sz="1800" dirty="0" smtClean="0"/>
              <a:t>Each component represents a coarsely-grained software unit that deploys and runs independently</a:t>
            </a:r>
          </a:p>
          <a:p>
            <a:pPr marL="227013" indent="-227013"/>
            <a:endParaRPr lang="en-US" sz="2000" dirty="0" smtClean="0"/>
          </a:p>
          <a:p>
            <a:pPr marL="227013" indent="-227013"/>
            <a:r>
              <a:rPr lang="en-US" sz="2000" dirty="0" smtClean="0"/>
              <a:t>Main Use Cases:</a:t>
            </a:r>
          </a:p>
          <a:p>
            <a:pPr marL="627063" lvl="1" indent="-227013"/>
            <a:r>
              <a:rPr lang="en-US" sz="1800" dirty="0" smtClean="0"/>
              <a:t>Track emergency operation resources</a:t>
            </a:r>
          </a:p>
          <a:p>
            <a:pPr marL="627063" lvl="1" indent="-227013"/>
            <a:r>
              <a:rPr lang="en-US" sz="1800" dirty="0" smtClean="0"/>
              <a:t>Distribute resources to emergency response teams</a:t>
            </a:r>
          </a:p>
          <a:p>
            <a:pPr marL="627063" lvl="1" indent="-227013"/>
            <a:r>
              <a:rPr lang="en-US" sz="1800" dirty="0" smtClean="0"/>
              <a:t>Analyze / simulate deployment strategies</a:t>
            </a:r>
          </a:p>
          <a:p>
            <a:pPr marL="627063" lvl="1" indent="-227013"/>
            <a:r>
              <a:rPr lang="en-US" sz="1800" dirty="0" smtClean="0"/>
              <a:t>Advise deployment actions</a:t>
            </a:r>
            <a:endParaRPr lang="en-US" sz="1800" dirty="0"/>
          </a:p>
          <a:p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C06FC0-DD74-4FB3-84ED-BE0B53D9716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52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– Detecting Unknown Threats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943600" y="2438400"/>
            <a:ext cx="3048000" cy="2185214"/>
            <a:chOff x="5943600" y="1931075"/>
            <a:chExt cx="3048000" cy="2185214"/>
          </a:xfrm>
        </p:grpSpPr>
        <p:sp>
          <p:nvSpPr>
            <p:cNvPr id="3" name="Rectangle 2"/>
            <p:cNvSpPr/>
            <p:nvPr/>
          </p:nvSpPr>
          <p:spPr>
            <a:xfrm>
              <a:off x="6629400" y="1931075"/>
              <a:ext cx="2362200" cy="2185214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173038" indent="-173038">
                <a:spcBef>
                  <a:spcPts val="1200"/>
                </a:spcBef>
                <a:buFont typeface="Arial"/>
                <a:buChar char="•"/>
              </a:pPr>
              <a:r>
                <a:rPr lang="en-US" sz="1800" kern="0" dirty="0" smtClean="0">
                  <a:solidFill>
                    <a:srgbClr val="000000"/>
                  </a:solidFill>
                  <a:latin typeface="Times New Roman"/>
                </a:rPr>
                <a:t>Effective against threats not encountered during mining phase</a:t>
              </a:r>
            </a:p>
            <a:p>
              <a:pPr marL="173038" indent="-173038">
                <a:spcBef>
                  <a:spcPts val="1200"/>
                </a:spcBef>
                <a:buFont typeface="Arial"/>
                <a:buChar char="•"/>
              </a:pPr>
              <a:r>
                <a:rPr lang="en-US" sz="1800" kern="0" dirty="0" smtClean="0">
                  <a:solidFill>
                    <a:srgbClr val="000000"/>
                  </a:solidFill>
                  <a:latin typeface="Times New Roman"/>
                </a:rPr>
                <a:t>Superior to signature-based detection approaches</a:t>
              </a:r>
              <a:endParaRPr lang="en-US" sz="2000" dirty="0"/>
            </a:p>
          </p:txBody>
        </p:sp>
        <p:sp>
          <p:nvSpPr>
            <p:cNvPr id="9" name="Down Arrow 8"/>
            <p:cNvSpPr/>
            <p:nvPr/>
          </p:nvSpPr>
          <p:spPr bwMode="auto">
            <a:xfrm rot="5400000">
              <a:off x="5867400" y="2667000"/>
              <a:ext cx="723900" cy="571500"/>
            </a:xfrm>
            <a:prstGeom prst="downArrow">
              <a:avLst/>
            </a:prstGeom>
            <a:ln>
              <a:headEnd type="none" w="sm" len="sm"/>
              <a:tailEnd type="none" w="sm" len="sm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19200"/>
            <a:ext cx="5343463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 bwMode="auto">
          <a:xfrm>
            <a:off x="304800" y="3200400"/>
            <a:ext cx="5562600" cy="533400"/>
          </a:xfrm>
          <a:prstGeom prst="rect">
            <a:avLst/>
          </a:prstGeom>
          <a:noFill/>
          <a:ln w="38100" cap="flat" cmpd="sng" algn="ctr">
            <a:solidFill>
              <a:srgbClr val="0066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04800" y="5410200"/>
            <a:ext cx="5562600" cy="533400"/>
          </a:xfrm>
          <a:prstGeom prst="rect">
            <a:avLst/>
          </a:prstGeom>
          <a:noFill/>
          <a:ln w="38100" cap="flat" cmpd="sng" algn="ctr">
            <a:solidFill>
              <a:srgbClr val="0066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C06FC0-DD74-4FB3-84ED-BE0B53D97167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3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buFont typeface="Courier New"/>
              <a:buChar char="o"/>
            </a:pPr>
            <a:r>
              <a:rPr lang="en-US" dirty="0">
                <a:solidFill>
                  <a:srgbClr val="818181"/>
                </a:solidFill>
              </a:rPr>
              <a:t>Motivating Problem</a:t>
            </a:r>
          </a:p>
          <a:p>
            <a:pPr>
              <a:spcBef>
                <a:spcPts val="1800"/>
              </a:spcBef>
              <a:buFont typeface="Courier New"/>
              <a:buChar char="o"/>
            </a:pPr>
            <a:r>
              <a:rPr lang="en-US" dirty="0">
                <a:solidFill>
                  <a:srgbClr val="818181"/>
                </a:solidFill>
              </a:rPr>
              <a:t>Research Positioning and Hypotheses</a:t>
            </a:r>
          </a:p>
          <a:p>
            <a:pPr>
              <a:spcBef>
                <a:spcPts val="1800"/>
              </a:spcBef>
              <a:buFont typeface="Courier New"/>
              <a:buChar char="o"/>
            </a:pPr>
            <a:r>
              <a:rPr lang="en-US" dirty="0" smtClean="0">
                <a:solidFill>
                  <a:srgbClr val="818181"/>
                </a:solidFill>
              </a:rPr>
              <a:t>ARMOUR </a:t>
            </a:r>
            <a:r>
              <a:rPr lang="en-US" dirty="0">
                <a:solidFill>
                  <a:srgbClr val="818181"/>
                </a:solidFill>
              </a:rPr>
              <a:t>Framework</a:t>
            </a:r>
          </a:p>
          <a:p>
            <a:pPr>
              <a:spcBef>
                <a:spcPts val="1800"/>
              </a:spcBef>
              <a:buFont typeface="Courier New"/>
              <a:buChar char="o"/>
            </a:pPr>
            <a:r>
              <a:rPr lang="en-US" dirty="0">
                <a:solidFill>
                  <a:srgbClr val="818181"/>
                </a:solidFill>
              </a:rPr>
              <a:t>Implementation</a:t>
            </a:r>
          </a:p>
          <a:p>
            <a:pPr>
              <a:spcBef>
                <a:spcPts val="1800"/>
              </a:spcBef>
              <a:buFont typeface="Courier New"/>
              <a:buChar char="o"/>
            </a:pPr>
            <a:r>
              <a:rPr lang="en-US" dirty="0">
                <a:solidFill>
                  <a:srgbClr val="818181"/>
                </a:solidFill>
              </a:rPr>
              <a:t>Evaluation</a:t>
            </a:r>
          </a:p>
          <a:p>
            <a:pPr>
              <a:spcBef>
                <a:spcPts val="1800"/>
              </a:spcBef>
              <a:buFont typeface="Wingdings" charset="2"/>
              <a:buChar char="Ø"/>
            </a:pPr>
            <a:r>
              <a:rPr lang="en-US" b="1" dirty="0" smtClean="0">
                <a:solidFill>
                  <a:srgbClr val="000090"/>
                </a:solidFill>
              </a:rPr>
              <a:t>Conclusions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C06FC0-DD74-4FB3-84ED-BE0B53D97167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9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1828800"/>
          </a:xfrm>
        </p:spPr>
        <p:txBody>
          <a:bodyPr/>
          <a:lstStyle/>
          <a:p>
            <a:r>
              <a:rPr lang="en-US" sz="2000" dirty="0" smtClean="0"/>
              <a:t>Software architecture can play an important (and yet often overlooked) role in security</a:t>
            </a:r>
          </a:p>
          <a:p>
            <a:pPr lvl="1"/>
            <a:r>
              <a:rPr lang="en-US" sz="1800" dirty="0" smtClean="0"/>
              <a:t>Autonomic, </a:t>
            </a:r>
            <a:r>
              <a:rPr lang="en-US" sz="1800" dirty="0"/>
              <a:t>responsive, and </a:t>
            </a:r>
            <a:r>
              <a:rPr lang="en-US" sz="1800" dirty="0" smtClean="0"/>
              <a:t>reusable (not domain-specific)</a:t>
            </a:r>
            <a:endParaRPr lang="en-US" sz="1800" dirty="0"/>
          </a:p>
          <a:p>
            <a:pPr lvl="1"/>
            <a:r>
              <a:rPr lang="en-US" sz="1800" dirty="0"/>
              <a:t>Able to </a:t>
            </a:r>
            <a:r>
              <a:rPr lang="en-US" sz="1800" dirty="0" smtClean="0"/>
              <a:t>reason </a:t>
            </a:r>
            <a:r>
              <a:rPr lang="en-US" sz="1800" dirty="0"/>
              <a:t>about </a:t>
            </a:r>
            <a:r>
              <a:rPr lang="en-US" sz="1800" dirty="0" smtClean="0"/>
              <a:t>security posture </a:t>
            </a:r>
            <a:r>
              <a:rPr lang="en-US" sz="1800" dirty="0"/>
              <a:t>globally, and determine </a:t>
            </a:r>
            <a:r>
              <a:rPr lang="en-US" sz="1800" i="1" dirty="0" smtClean="0"/>
              <a:t>intent</a:t>
            </a:r>
            <a:r>
              <a:rPr lang="en-US" sz="1800" dirty="0" smtClean="0"/>
              <a:t> </a:t>
            </a:r>
            <a:r>
              <a:rPr lang="en-US" sz="1800" dirty="0"/>
              <a:t>of the threat</a:t>
            </a:r>
          </a:p>
          <a:p>
            <a:pPr lvl="1"/>
            <a:r>
              <a:rPr lang="en-US" sz="1800" dirty="0" smtClean="0"/>
              <a:t>Applicable to both external and inside attacks</a:t>
            </a:r>
            <a:endParaRPr lang="en-US" sz="1800" dirty="0"/>
          </a:p>
        </p:txBody>
      </p:sp>
      <p:pic>
        <p:nvPicPr>
          <p:cNvPr id="7" name="Picture 6" descr="footstep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048000"/>
            <a:ext cx="3048000" cy="2286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57200" y="3733800"/>
            <a:ext cx="3581400" cy="3352800"/>
            <a:chOff x="457200" y="3733800"/>
            <a:chExt cx="3581400" cy="3352800"/>
          </a:xfrm>
        </p:grpSpPr>
        <p:pic>
          <p:nvPicPr>
            <p:cNvPr id="9" name="Picture 8" descr="footsteps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4419600"/>
              <a:ext cx="3048000" cy="2286000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/>
            <p:nvPr/>
          </p:nvCxnSpPr>
          <p:spPr bwMode="auto">
            <a:xfrm flipH="1">
              <a:off x="1600200" y="3733800"/>
              <a:ext cx="1066800" cy="609600"/>
            </a:xfrm>
            <a:prstGeom prst="straightConnector1">
              <a:avLst/>
            </a:prstGeom>
            <a:ln>
              <a:prstDash val="sysDash"/>
              <a:headEnd type="none" w="sm" len="sm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969076" y="4870609"/>
              <a:ext cx="1069524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800" b="1" dirty="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?</a:t>
              </a:r>
              <a:endParaRPr lang="en-US" sz="13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29200" y="3733800"/>
            <a:ext cx="3581400" cy="3358991"/>
            <a:chOff x="5029200" y="3733800"/>
            <a:chExt cx="3581400" cy="3358991"/>
          </a:xfrm>
        </p:grpSpPr>
        <p:pic>
          <p:nvPicPr>
            <p:cNvPr id="13" name="Picture 12" descr="footsteps2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0" y="4419600"/>
              <a:ext cx="3048000" cy="2286000"/>
            </a:xfrm>
            <a:prstGeom prst="rect">
              <a:avLst/>
            </a:prstGeom>
          </p:spPr>
        </p:pic>
        <p:cxnSp>
          <p:nvCxnSpPr>
            <p:cNvPr id="14" name="Straight Arrow Connector 13"/>
            <p:cNvCxnSpPr/>
            <p:nvPr/>
          </p:nvCxnSpPr>
          <p:spPr bwMode="auto">
            <a:xfrm>
              <a:off x="5867400" y="3733800"/>
              <a:ext cx="1143000" cy="609600"/>
            </a:xfrm>
            <a:prstGeom prst="straightConnector1">
              <a:avLst/>
            </a:prstGeom>
            <a:ln>
              <a:prstDash val="sysDash"/>
              <a:headEnd type="none" w="sm" len="sm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541076" y="4876800"/>
              <a:ext cx="1069524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800" b="1" dirty="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?</a:t>
              </a:r>
              <a:endParaRPr lang="en-US" sz="13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C06FC0-DD74-4FB3-84ED-BE0B53D97167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11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lock Arc 19"/>
          <p:cNvSpPr/>
          <p:nvPr/>
        </p:nvSpPr>
        <p:spPr bwMode="auto">
          <a:xfrm>
            <a:off x="1143000" y="1676400"/>
            <a:ext cx="6629400" cy="4953000"/>
          </a:xfrm>
          <a:prstGeom prst="blockArc">
            <a:avLst>
              <a:gd name="adj1" fmla="val 11718907"/>
              <a:gd name="adj2" fmla="val 20529082"/>
              <a:gd name="adj3" fmla="val 4353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81000" y="1219200"/>
          <a:ext cx="81534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(Cont.)</a:t>
            </a:r>
            <a:endParaRPr lang="en-US" dirty="0"/>
          </a:p>
        </p:txBody>
      </p:sp>
      <p:sp>
        <p:nvSpPr>
          <p:cNvPr id="21" name="Right Triangle 20"/>
          <p:cNvSpPr/>
          <p:nvPr/>
        </p:nvSpPr>
        <p:spPr bwMode="auto">
          <a:xfrm rot="11929668">
            <a:off x="2381978" y="2000978"/>
            <a:ext cx="457200" cy="457200"/>
          </a:xfrm>
          <a:prstGeom prst="rtTriangl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Right Triangle 21"/>
          <p:cNvSpPr/>
          <p:nvPr/>
        </p:nvSpPr>
        <p:spPr bwMode="auto">
          <a:xfrm rot="15129820">
            <a:off x="5884567" y="1890343"/>
            <a:ext cx="457200" cy="457200"/>
          </a:xfrm>
          <a:prstGeom prst="rtTriangl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C06FC0-DD74-4FB3-84ED-BE0B53D97167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13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(Cont.)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4495800"/>
          </a:xfrm>
        </p:spPr>
        <p:txBody>
          <a:bodyPr/>
          <a:lstStyle/>
          <a:p>
            <a:r>
              <a:rPr lang="en-US" sz="2200" dirty="0" smtClean="0"/>
              <a:t>ARMOUR is useful </a:t>
            </a:r>
            <a:r>
              <a:rPr lang="en-US" sz="2200" dirty="0" smtClean="0"/>
              <a:t>when architecture artifacts are absent / eroded</a:t>
            </a:r>
            <a:endParaRPr lang="en-US" sz="2000" dirty="0" smtClean="0"/>
          </a:p>
          <a:p>
            <a:endParaRPr lang="en-US" sz="2200" dirty="0" smtClean="0"/>
          </a:p>
          <a:p>
            <a:r>
              <a:rPr lang="en-US" sz="2200" dirty="0" smtClean="0"/>
              <a:t>Anomaly-based detection approach enables ARMOUR to detect unknown threats</a:t>
            </a:r>
          </a:p>
          <a:p>
            <a:endParaRPr lang="en-US" sz="2200" dirty="0" smtClean="0"/>
          </a:p>
          <a:p>
            <a:r>
              <a:rPr lang="en-US" sz="2200" dirty="0" smtClean="0"/>
              <a:t>Runs unsupervised and “on-the-fly”; no need for clean training data</a:t>
            </a:r>
          </a:p>
          <a:p>
            <a:endParaRPr lang="en-US" sz="2000" dirty="0" smtClean="0"/>
          </a:p>
          <a:p>
            <a:r>
              <a:rPr lang="en-US" sz="2000" dirty="0" smtClean="0"/>
              <a:t>Not aimed at replacing conventional security mechanisms (firewalls, IDS, static analysis, etc.) but rather complement them as an extra line of defense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C06FC0-DD74-4FB3-84ED-BE0B53D97167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47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an Attack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674570" y="1295400"/>
            <a:ext cx="30651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6600"/>
                </a:solidFill>
              </a:rPr>
              <a:t>Strategy Analysis Use Case</a:t>
            </a:r>
            <a:endParaRPr lang="en-US" sz="2000" b="1" dirty="0">
              <a:solidFill>
                <a:srgbClr val="006600"/>
              </a:solidFill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1447798" y="1828800"/>
            <a:ext cx="1295400" cy="25037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F6FC6"/>
            </a:solidFill>
            <a:prstDash val="soli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StrategyAnalyzer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3566884" y="1828800"/>
            <a:ext cx="471714" cy="25037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F6FC6"/>
            </a:solidFill>
            <a:prstDash val="soli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Map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2895118" y="1828800"/>
            <a:ext cx="533880" cy="25037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F6FC6"/>
            </a:solidFill>
            <a:prstDash val="soli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Clock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cxnSp>
        <p:nvCxnSpPr>
          <p:cNvPr id="179" name="Straight Connector 178"/>
          <p:cNvCxnSpPr/>
          <p:nvPr/>
        </p:nvCxnSpPr>
        <p:spPr>
          <a:xfrm>
            <a:off x="2081852" y="2076195"/>
            <a:ext cx="0" cy="3864428"/>
          </a:xfrm>
          <a:prstGeom prst="line">
            <a:avLst/>
          </a:prstGeom>
          <a:noFill/>
          <a:ln w="25400" cap="flat" cmpd="sng" algn="ctr">
            <a:solidFill>
              <a:srgbClr val="0F6FC6"/>
            </a:solidFill>
            <a:prstDash val="soli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</p:spPr>
      </p:cxnSp>
      <p:cxnSp>
        <p:nvCxnSpPr>
          <p:cNvPr id="180" name="Straight Connector 179"/>
          <p:cNvCxnSpPr/>
          <p:nvPr/>
        </p:nvCxnSpPr>
        <p:spPr>
          <a:xfrm>
            <a:off x="3795484" y="2076194"/>
            <a:ext cx="0" cy="3864429"/>
          </a:xfrm>
          <a:prstGeom prst="line">
            <a:avLst/>
          </a:prstGeom>
          <a:noFill/>
          <a:ln w="25400" cap="flat" cmpd="sng" algn="ctr">
            <a:solidFill>
              <a:srgbClr val="0F6FC6"/>
            </a:solidFill>
            <a:prstDash val="soli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</p:spPr>
      </p:cxnSp>
      <p:cxnSp>
        <p:nvCxnSpPr>
          <p:cNvPr id="181" name="Straight Connector 180"/>
          <p:cNvCxnSpPr/>
          <p:nvPr/>
        </p:nvCxnSpPr>
        <p:spPr>
          <a:xfrm>
            <a:off x="3162058" y="2076194"/>
            <a:ext cx="0" cy="3864429"/>
          </a:xfrm>
          <a:prstGeom prst="line">
            <a:avLst/>
          </a:prstGeom>
          <a:noFill/>
          <a:ln w="25400" cap="flat" cmpd="sng" algn="ctr">
            <a:solidFill>
              <a:srgbClr val="0F6FC6"/>
            </a:solidFill>
            <a:prstDash val="soli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</p:spPr>
      </p:cxnSp>
      <p:cxnSp>
        <p:nvCxnSpPr>
          <p:cNvPr id="182" name="Straight Arrow Connector 181"/>
          <p:cNvCxnSpPr/>
          <p:nvPr/>
        </p:nvCxnSpPr>
        <p:spPr>
          <a:xfrm flipV="1">
            <a:off x="2182456" y="2438400"/>
            <a:ext cx="865544" cy="1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50000"/>
                <a:satMod val="103000"/>
              </a:sysClr>
            </a:solidFill>
            <a:prstDash val="solid"/>
            <a:tailEnd type="arrow"/>
          </a:ln>
          <a:effectLst/>
        </p:spPr>
      </p:cxnSp>
      <p:cxnSp>
        <p:nvCxnSpPr>
          <p:cNvPr id="183" name="Straight Arrow Connector 182"/>
          <p:cNvCxnSpPr/>
          <p:nvPr/>
        </p:nvCxnSpPr>
        <p:spPr>
          <a:xfrm>
            <a:off x="2192225" y="4950024"/>
            <a:ext cx="4880698" cy="12745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50000"/>
                <a:satMod val="103000"/>
              </a:sysClr>
            </a:solidFill>
            <a:prstDash val="solid"/>
            <a:tailEnd type="arrow"/>
          </a:ln>
          <a:effectLst/>
        </p:spPr>
      </p:cxnSp>
      <p:cxnSp>
        <p:nvCxnSpPr>
          <p:cNvPr id="184" name="Straight Arrow Connector 183"/>
          <p:cNvCxnSpPr/>
          <p:nvPr/>
        </p:nvCxnSpPr>
        <p:spPr>
          <a:xfrm>
            <a:off x="1000369" y="2362200"/>
            <a:ext cx="973015" cy="195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50000"/>
                <a:satMod val="103000"/>
              </a:sysClr>
            </a:solidFill>
            <a:prstDash val="solid"/>
            <a:tailEnd type="arrow"/>
          </a:ln>
          <a:effectLst/>
        </p:spPr>
      </p:cxnSp>
      <p:sp>
        <p:nvSpPr>
          <p:cNvPr id="185" name="Rectangle 184"/>
          <p:cNvSpPr/>
          <p:nvPr/>
        </p:nvSpPr>
        <p:spPr>
          <a:xfrm>
            <a:off x="6705600" y="1828800"/>
            <a:ext cx="990600" cy="25037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F6FC6"/>
            </a:solidFill>
            <a:prstDash val="soli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StrategyKB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cxnSp>
        <p:nvCxnSpPr>
          <p:cNvPr id="186" name="Straight Connector 185"/>
          <p:cNvCxnSpPr/>
          <p:nvPr/>
        </p:nvCxnSpPr>
        <p:spPr>
          <a:xfrm>
            <a:off x="7213600" y="2076194"/>
            <a:ext cx="0" cy="3864429"/>
          </a:xfrm>
          <a:prstGeom prst="line">
            <a:avLst/>
          </a:prstGeom>
          <a:noFill/>
          <a:ln w="25400" cap="flat" cmpd="sng" algn="ctr">
            <a:solidFill>
              <a:srgbClr val="0F6FC6"/>
            </a:solidFill>
            <a:prstDash val="soli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</p:spPr>
      </p:cxnSp>
      <p:cxnSp>
        <p:nvCxnSpPr>
          <p:cNvPr id="187" name="Straight Arrow Connector 186"/>
          <p:cNvCxnSpPr/>
          <p:nvPr/>
        </p:nvCxnSpPr>
        <p:spPr>
          <a:xfrm>
            <a:off x="2182456" y="2816423"/>
            <a:ext cx="1475144" cy="2977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50000"/>
                <a:satMod val="103000"/>
              </a:sysClr>
            </a:solidFill>
            <a:prstDash val="solid"/>
            <a:tailEnd type="arrow"/>
          </a:ln>
          <a:effectLst/>
        </p:spPr>
      </p:cxnSp>
      <p:sp>
        <p:nvSpPr>
          <p:cNvPr id="188" name="Rectangle 187"/>
          <p:cNvSpPr/>
          <p:nvPr/>
        </p:nvSpPr>
        <p:spPr>
          <a:xfrm>
            <a:off x="1987390" y="2344615"/>
            <a:ext cx="195066" cy="3502223"/>
          </a:xfrm>
          <a:prstGeom prst="rect">
            <a:avLst/>
          </a:prstGeom>
          <a:gradFill rotWithShape="1">
            <a:gsLst>
              <a:gs pos="0">
                <a:srgbClr val="0F6FC6">
                  <a:tint val="70000"/>
                  <a:satMod val="130000"/>
                </a:srgbClr>
              </a:gs>
              <a:gs pos="43000">
                <a:srgbClr val="0F6FC6">
                  <a:tint val="44000"/>
                  <a:satMod val="165000"/>
                </a:srgbClr>
              </a:gs>
              <a:gs pos="93000">
                <a:srgbClr val="0F6FC6">
                  <a:tint val="15000"/>
                  <a:satMod val="165000"/>
                </a:srgbClr>
              </a:gs>
              <a:gs pos="100000">
                <a:srgbClr val="0F6FC6">
                  <a:tint val="5000"/>
                  <a:satMod val="250000"/>
                </a:srgbClr>
              </a:gs>
            </a:gsLst>
            <a:path path="circle">
              <a:fillToRect l="50000" t="130000" r="50000" b="-30000"/>
            </a:path>
          </a:gradFill>
          <a:ln w="9525" cap="flat" cmpd="sng" algn="ctr">
            <a:solidFill>
              <a:srgbClr val="0F6FC6">
                <a:shade val="50000"/>
                <a:satMod val="103000"/>
              </a:srgbClr>
            </a:solidFill>
            <a:prstDash val="soli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</a:t>
            </a:r>
            <a:endParaRPr kumimoji="0" lang="en-US" sz="1600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89" name="Rectangle 188"/>
          <p:cNvSpPr/>
          <p:nvPr/>
        </p:nvSpPr>
        <p:spPr>
          <a:xfrm>
            <a:off x="3058149" y="4273014"/>
            <a:ext cx="207818" cy="287216"/>
          </a:xfrm>
          <a:prstGeom prst="rect">
            <a:avLst/>
          </a:prstGeom>
          <a:gradFill rotWithShape="1">
            <a:gsLst>
              <a:gs pos="0">
                <a:srgbClr val="0F6FC6">
                  <a:tint val="70000"/>
                  <a:satMod val="130000"/>
                </a:srgbClr>
              </a:gs>
              <a:gs pos="43000">
                <a:srgbClr val="0F6FC6">
                  <a:tint val="44000"/>
                  <a:satMod val="165000"/>
                </a:srgbClr>
              </a:gs>
              <a:gs pos="93000">
                <a:srgbClr val="0F6FC6">
                  <a:tint val="15000"/>
                  <a:satMod val="165000"/>
                </a:srgbClr>
              </a:gs>
              <a:gs pos="100000">
                <a:srgbClr val="0F6FC6">
                  <a:tint val="5000"/>
                  <a:satMod val="250000"/>
                </a:srgbClr>
              </a:gs>
            </a:gsLst>
            <a:path path="circle">
              <a:fillToRect l="50000" t="130000" r="50000" b="-30000"/>
            </a:path>
          </a:gradFill>
          <a:ln w="9525" cap="flat" cmpd="sng" algn="ctr">
            <a:solidFill>
              <a:srgbClr val="0F6FC6">
                <a:shade val="50000"/>
                <a:satMod val="103000"/>
              </a:srgbClr>
            </a:solidFill>
            <a:prstDash val="soli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</p:spPr>
        <p:txBody>
          <a:bodyPr lIns="0" rIns="0"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6</a:t>
            </a:r>
            <a:endParaRPr kumimoji="0" lang="en-US" sz="1600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cxnSp>
        <p:nvCxnSpPr>
          <p:cNvPr id="190" name="Straight Arrow Connector 189"/>
          <p:cNvCxnSpPr/>
          <p:nvPr/>
        </p:nvCxnSpPr>
        <p:spPr>
          <a:xfrm flipH="1">
            <a:off x="2209800" y="2722639"/>
            <a:ext cx="808408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50000"/>
                <a:satMod val="103000"/>
              </a:sysClr>
            </a:solidFill>
            <a:prstDash val="dash"/>
            <a:tailEnd type="arrow"/>
          </a:ln>
          <a:effectLst/>
        </p:spPr>
      </p:cxnSp>
      <p:cxnSp>
        <p:nvCxnSpPr>
          <p:cNvPr id="191" name="Straight Arrow Connector 190"/>
          <p:cNvCxnSpPr/>
          <p:nvPr/>
        </p:nvCxnSpPr>
        <p:spPr>
          <a:xfrm flipH="1">
            <a:off x="2182456" y="3200400"/>
            <a:ext cx="1475144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50000"/>
                <a:satMod val="103000"/>
              </a:sysClr>
            </a:solidFill>
            <a:prstDash val="dash"/>
            <a:tailEnd type="arrow"/>
          </a:ln>
          <a:effectLst/>
        </p:spPr>
      </p:cxnSp>
      <p:sp>
        <p:nvSpPr>
          <p:cNvPr id="192" name="Rectangle 191"/>
          <p:cNvSpPr/>
          <p:nvPr/>
        </p:nvSpPr>
        <p:spPr>
          <a:xfrm>
            <a:off x="3061093" y="2438401"/>
            <a:ext cx="201930" cy="284238"/>
          </a:xfrm>
          <a:prstGeom prst="rect">
            <a:avLst/>
          </a:prstGeom>
          <a:gradFill rotWithShape="1">
            <a:gsLst>
              <a:gs pos="0">
                <a:srgbClr val="0F6FC6">
                  <a:tint val="70000"/>
                  <a:satMod val="130000"/>
                </a:srgbClr>
              </a:gs>
              <a:gs pos="43000">
                <a:srgbClr val="0F6FC6">
                  <a:tint val="44000"/>
                  <a:satMod val="165000"/>
                </a:srgbClr>
              </a:gs>
              <a:gs pos="93000">
                <a:srgbClr val="0F6FC6">
                  <a:tint val="15000"/>
                  <a:satMod val="165000"/>
                </a:srgbClr>
              </a:gs>
              <a:gs pos="100000">
                <a:srgbClr val="0F6FC6">
                  <a:tint val="5000"/>
                  <a:satMod val="250000"/>
                </a:srgbClr>
              </a:gs>
            </a:gsLst>
            <a:path path="circle">
              <a:fillToRect l="50000" t="130000" r="50000" b="-30000"/>
            </a:path>
          </a:gradFill>
          <a:ln w="9525" cap="flat" cmpd="sng" algn="ctr">
            <a:solidFill>
              <a:srgbClr val="0F6FC6">
                <a:shade val="50000"/>
                <a:satMod val="103000"/>
              </a:srgbClr>
            </a:solidFill>
            <a:prstDash val="soli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</p:spPr>
        <p:txBody>
          <a:bodyPr lIns="0" rIns="0"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</a:t>
            </a:r>
            <a:endParaRPr kumimoji="0" lang="en-US" sz="1600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cxnSp>
        <p:nvCxnSpPr>
          <p:cNvPr id="193" name="Straight Arrow Connector 192"/>
          <p:cNvCxnSpPr/>
          <p:nvPr/>
        </p:nvCxnSpPr>
        <p:spPr>
          <a:xfrm flipH="1">
            <a:off x="1000370" y="5842000"/>
            <a:ext cx="953476" cy="15631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50000"/>
                <a:satMod val="103000"/>
              </a:sysClr>
            </a:solidFill>
            <a:prstDash val="dash"/>
            <a:tailEnd type="arrow"/>
          </a:ln>
          <a:effectLst/>
        </p:spPr>
      </p:cxnSp>
      <p:sp>
        <p:nvSpPr>
          <p:cNvPr id="194" name="TextBox 193"/>
          <p:cNvSpPr txBox="1"/>
          <p:nvPr/>
        </p:nvSpPr>
        <p:spPr>
          <a:xfrm>
            <a:off x="1066800" y="2054423"/>
            <a:ext cx="215942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e</a:t>
            </a:r>
            <a:r>
              <a:rPr lang="en-US" sz="1400" baseline="-25000" dirty="0" smtClean="0">
                <a:latin typeface="Times New Roman"/>
                <a:cs typeface="Times New Roman"/>
              </a:rPr>
              <a:t>1 </a:t>
            </a:r>
            <a:endParaRPr lang="en-US" sz="1400" baseline="-25000" dirty="0">
              <a:latin typeface="Times New Roman"/>
              <a:cs typeface="Times New Roman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2234253" y="2130623"/>
            <a:ext cx="228600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>
              <a:defRPr sz="1400">
                <a:latin typeface="Times New Roman"/>
                <a:cs typeface="Times New Roman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e</a:t>
            </a:r>
            <a:r>
              <a:rPr kumimoji="0" 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2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3678380" y="2816423"/>
            <a:ext cx="207818" cy="381000"/>
          </a:xfrm>
          <a:prstGeom prst="rect">
            <a:avLst/>
          </a:prstGeom>
          <a:gradFill rotWithShape="1">
            <a:gsLst>
              <a:gs pos="0">
                <a:srgbClr val="0F6FC6">
                  <a:tint val="70000"/>
                  <a:satMod val="130000"/>
                </a:srgbClr>
              </a:gs>
              <a:gs pos="43000">
                <a:srgbClr val="0F6FC6">
                  <a:tint val="44000"/>
                  <a:satMod val="165000"/>
                </a:srgbClr>
              </a:gs>
              <a:gs pos="93000">
                <a:srgbClr val="0F6FC6">
                  <a:tint val="15000"/>
                  <a:satMod val="165000"/>
                </a:srgbClr>
              </a:gs>
              <a:gs pos="100000">
                <a:srgbClr val="0F6FC6">
                  <a:tint val="5000"/>
                  <a:satMod val="250000"/>
                </a:srgbClr>
              </a:gs>
            </a:gsLst>
            <a:path path="circle">
              <a:fillToRect l="50000" t="130000" r="50000" b="-30000"/>
            </a:path>
          </a:gradFill>
          <a:ln w="9525" cap="flat" cmpd="sng" algn="ctr">
            <a:solidFill>
              <a:srgbClr val="0F6FC6">
                <a:shade val="50000"/>
                <a:satMod val="103000"/>
              </a:srgbClr>
            </a:solidFill>
            <a:prstDash val="soli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</a:t>
            </a:r>
            <a:endParaRPr kumimoji="0" lang="en-US" sz="1600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3058149" y="5480446"/>
            <a:ext cx="207818" cy="216970"/>
          </a:xfrm>
          <a:prstGeom prst="rect">
            <a:avLst/>
          </a:prstGeom>
          <a:gradFill rotWithShape="1">
            <a:gsLst>
              <a:gs pos="0">
                <a:srgbClr val="0F6FC6">
                  <a:tint val="70000"/>
                  <a:satMod val="130000"/>
                </a:srgbClr>
              </a:gs>
              <a:gs pos="43000">
                <a:srgbClr val="0F6FC6">
                  <a:tint val="44000"/>
                  <a:satMod val="165000"/>
                </a:srgbClr>
              </a:gs>
              <a:gs pos="93000">
                <a:srgbClr val="0F6FC6">
                  <a:tint val="15000"/>
                  <a:satMod val="165000"/>
                </a:srgbClr>
              </a:gs>
              <a:gs pos="100000">
                <a:srgbClr val="0F6FC6">
                  <a:tint val="5000"/>
                  <a:satMod val="250000"/>
                </a:srgbClr>
              </a:gs>
            </a:gsLst>
            <a:path path="circle">
              <a:fillToRect l="50000" t="130000" r="50000" b="-30000"/>
            </a:path>
          </a:gradFill>
          <a:ln w="9525" cap="flat" cmpd="sng" algn="ctr">
            <a:solidFill>
              <a:srgbClr val="0F6FC6">
                <a:shade val="50000"/>
                <a:satMod val="103000"/>
              </a:srgbClr>
            </a:solidFill>
            <a:prstDash val="soli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</p:spPr>
        <p:txBody>
          <a:bodyPr lIns="0" tIns="0" rIns="0" b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9</a:t>
            </a:r>
            <a:endParaRPr kumimoji="0" lang="en-US" sz="1600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cxnSp>
        <p:nvCxnSpPr>
          <p:cNvPr id="198" name="Straight Arrow Connector 197"/>
          <p:cNvCxnSpPr>
            <a:stCxn id="201" idx="2"/>
          </p:cNvCxnSpPr>
          <p:nvPr/>
        </p:nvCxnSpPr>
        <p:spPr>
          <a:xfrm flipH="1" flipV="1">
            <a:off x="2198077" y="5363308"/>
            <a:ext cx="5003552" cy="5816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50000"/>
                <a:satMod val="103000"/>
              </a:sysClr>
            </a:solidFill>
            <a:prstDash val="dash"/>
            <a:tailEnd type="arrow"/>
          </a:ln>
          <a:effectLst/>
        </p:spPr>
      </p:cxnSp>
      <p:sp>
        <p:nvSpPr>
          <p:cNvPr id="199" name="TextBox 198"/>
          <p:cNvSpPr txBox="1"/>
          <p:nvPr/>
        </p:nvSpPr>
        <p:spPr>
          <a:xfrm>
            <a:off x="2261131" y="2740223"/>
            <a:ext cx="201723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>
              <a:defRPr sz="1400">
                <a:latin typeface="Times New Roman"/>
                <a:cs typeface="Times New Roman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e</a:t>
            </a:r>
            <a:r>
              <a:rPr kumimoji="0" 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3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cxnSp>
        <p:nvCxnSpPr>
          <p:cNvPr id="200" name="Straight Arrow Connector 199"/>
          <p:cNvCxnSpPr/>
          <p:nvPr/>
        </p:nvCxnSpPr>
        <p:spPr>
          <a:xfrm>
            <a:off x="2209800" y="3349823"/>
            <a:ext cx="2538046" cy="1023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50000"/>
                <a:satMod val="103000"/>
              </a:sysClr>
            </a:solidFill>
            <a:prstDash val="solid"/>
            <a:tailEnd type="arrow"/>
          </a:ln>
          <a:effectLst/>
        </p:spPr>
      </p:cxnSp>
      <p:sp>
        <p:nvSpPr>
          <p:cNvPr id="201" name="Rectangle 200"/>
          <p:cNvSpPr/>
          <p:nvPr/>
        </p:nvSpPr>
        <p:spPr>
          <a:xfrm>
            <a:off x="7097720" y="4950024"/>
            <a:ext cx="207818" cy="419100"/>
          </a:xfrm>
          <a:prstGeom prst="rect">
            <a:avLst/>
          </a:prstGeom>
          <a:gradFill rotWithShape="1">
            <a:gsLst>
              <a:gs pos="0">
                <a:srgbClr val="0F6FC6">
                  <a:tint val="70000"/>
                  <a:satMod val="130000"/>
                </a:srgbClr>
              </a:gs>
              <a:gs pos="43000">
                <a:srgbClr val="0F6FC6">
                  <a:tint val="44000"/>
                  <a:satMod val="165000"/>
                </a:srgbClr>
              </a:gs>
              <a:gs pos="93000">
                <a:srgbClr val="0F6FC6">
                  <a:tint val="15000"/>
                  <a:satMod val="165000"/>
                </a:srgbClr>
              </a:gs>
              <a:gs pos="100000">
                <a:srgbClr val="0F6FC6">
                  <a:tint val="5000"/>
                  <a:satMod val="250000"/>
                </a:srgbClr>
              </a:gs>
            </a:gsLst>
            <a:path path="circle">
              <a:fillToRect l="50000" t="130000" r="50000" b="-30000"/>
            </a:path>
          </a:gradFill>
          <a:ln w="9525" cap="flat" cmpd="sng" algn="ctr">
            <a:solidFill>
              <a:srgbClr val="0F6FC6">
                <a:shade val="50000"/>
                <a:satMod val="103000"/>
              </a:srgbClr>
            </a:solidFill>
            <a:prstDash val="soli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8</a:t>
            </a:r>
            <a:endParaRPr kumimoji="0" lang="en-US" sz="1600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cxnSp>
        <p:nvCxnSpPr>
          <p:cNvPr id="202" name="Straight Arrow Connector 201"/>
          <p:cNvCxnSpPr/>
          <p:nvPr/>
        </p:nvCxnSpPr>
        <p:spPr>
          <a:xfrm flipH="1">
            <a:off x="2182456" y="4796692"/>
            <a:ext cx="2575159" cy="932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50000"/>
                <a:satMod val="103000"/>
              </a:sysClr>
            </a:solidFill>
            <a:prstDash val="dash"/>
            <a:tailEnd type="arrow"/>
          </a:ln>
          <a:effectLst/>
        </p:spPr>
      </p:cxnSp>
      <p:sp>
        <p:nvSpPr>
          <p:cNvPr id="203" name="TextBox 202"/>
          <p:cNvSpPr txBox="1"/>
          <p:nvPr/>
        </p:nvSpPr>
        <p:spPr>
          <a:xfrm>
            <a:off x="5590207" y="3959423"/>
            <a:ext cx="200993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>
              <a:defRPr sz="1400">
                <a:latin typeface="Times New Roman"/>
                <a:cs typeface="Times New Roman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e</a:t>
            </a:r>
            <a:r>
              <a:rPr kumimoji="0" 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6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cxnSp>
        <p:nvCxnSpPr>
          <p:cNvPr id="204" name="Straight Arrow Connector 203"/>
          <p:cNvCxnSpPr/>
          <p:nvPr/>
        </p:nvCxnSpPr>
        <p:spPr>
          <a:xfrm>
            <a:off x="2182456" y="5484294"/>
            <a:ext cx="865544" cy="2106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50000"/>
                <a:satMod val="103000"/>
              </a:sysClr>
            </a:solidFill>
            <a:prstDash val="solid"/>
            <a:tailEnd type="arrow"/>
          </a:ln>
          <a:effectLst/>
        </p:spPr>
      </p:cxnSp>
      <p:cxnSp>
        <p:nvCxnSpPr>
          <p:cNvPr id="205" name="Straight Arrow Connector 204"/>
          <p:cNvCxnSpPr/>
          <p:nvPr/>
        </p:nvCxnSpPr>
        <p:spPr>
          <a:xfrm flipH="1">
            <a:off x="2209800" y="5697416"/>
            <a:ext cx="838200" cy="1758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50000"/>
                <a:satMod val="103000"/>
              </a:sysClr>
            </a:solidFill>
            <a:prstDash val="dash"/>
            <a:tailEnd type="arrow"/>
          </a:ln>
          <a:effectLst/>
        </p:spPr>
      </p:cxnSp>
      <p:sp>
        <p:nvSpPr>
          <p:cNvPr id="206" name="TextBox 205"/>
          <p:cNvSpPr txBox="1"/>
          <p:nvPr/>
        </p:nvSpPr>
        <p:spPr>
          <a:xfrm>
            <a:off x="2310452" y="4873823"/>
            <a:ext cx="228601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>
              <a:defRPr sz="1400">
                <a:latin typeface="Times New Roman"/>
                <a:cs typeface="Times New Roman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e</a:t>
            </a:r>
            <a:r>
              <a:rPr kumimoji="0" 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8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4191000" y="1828800"/>
            <a:ext cx="1371600" cy="25037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F6FC6"/>
            </a:solidFill>
            <a:prstDash val="soli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WeatherAnalyzer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cxnSp>
        <p:nvCxnSpPr>
          <p:cNvPr id="208" name="Straight Connector 207"/>
          <p:cNvCxnSpPr/>
          <p:nvPr/>
        </p:nvCxnSpPr>
        <p:spPr>
          <a:xfrm>
            <a:off x="4876800" y="2076195"/>
            <a:ext cx="0" cy="3864428"/>
          </a:xfrm>
          <a:prstGeom prst="line">
            <a:avLst/>
          </a:prstGeom>
          <a:noFill/>
          <a:ln w="25400" cap="flat" cmpd="sng" algn="ctr">
            <a:solidFill>
              <a:srgbClr val="0F6FC6"/>
            </a:solidFill>
            <a:prstDash val="soli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</p:spPr>
      </p:cxnSp>
      <p:sp>
        <p:nvSpPr>
          <p:cNvPr id="209" name="Rectangle 208"/>
          <p:cNvSpPr/>
          <p:nvPr/>
        </p:nvSpPr>
        <p:spPr>
          <a:xfrm>
            <a:off x="5715001" y="1828800"/>
            <a:ext cx="762000" cy="25037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F6FC6"/>
            </a:solidFill>
            <a:prstDash val="soli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Weather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cxnSp>
        <p:nvCxnSpPr>
          <p:cNvPr id="210" name="Straight Connector 209"/>
          <p:cNvCxnSpPr/>
          <p:nvPr/>
        </p:nvCxnSpPr>
        <p:spPr>
          <a:xfrm>
            <a:off x="6101469" y="2076194"/>
            <a:ext cx="0" cy="3864429"/>
          </a:xfrm>
          <a:prstGeom prst="line">
            <a:avLst/>
          </a:prstGeom>
          <a:noFill/>
          <a:ln w="25400" cap="flat" cmpd="sng" algn="ctr">
            <a:solidFill>
              <a:srgbClr val="0F6FC6"/>
            </a:solidFill>
            <a:prstDash val="soli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</p:spPr>
      </p:cxnSp>
      <p:sp>
        <p:nvSpPr>
          <p:cNvPr id="211" name="Rectangle 210"/>
          <p:cNvSpPr/>
          <p:nvPr/>
        </p:nvSpPr>
        <p:spPr>
          <a:xfrm>
            <a:off x="4772891" y="3349822"/>
            <a:ext cx="207818" cy="1447801"/>
          </a:xfrm>
          <a:prstGeom prst="rect">
            <a:avLst/>
          </a:prstGeom>
          <a:gradFill rotWithShape="1">
            <a:gsLst>
              <a:gs pos="0">
                <a:srgbClr val="0F6FC6">
                  <a:tint val="70000"/>
                  <a:satMod val="130000"/>
                </a:srgbClr>
              </a:gs>
              <a:gs pos="43000">
                <a:srgbClr val="0F6FC6">
                  <a:tint val="44000"/>
                  <a:satMod val="165000"/>
                </a:srgbClr>
              </a:gs>
              <a:gs pos="93000">
                <a:srgbClr val="0F6FC6">
                  <a:tint val="15000"/>
                  <a:satMod val="165000"/>
                </a:srgbClr>
              </a:gs>
              <a:gs pos="100000">
                <a:srgbClr val="0F6FC6">
                  <a:tint val="5000"/>
                  <a:satMod val="250000"/>
                </a:srgbClr>
              </a:gs>
            </a:gsLst>
            <a:path path="circle">
              <a:fillToRect l="50000" t="130000" r="50000" b="-30000"/>
            </a:path>
          </a:gradFill>
          <a:ln w="9525" cap="flat" cmpd="sng" algn="ctr">
            <a:solidFill>
              <a:srgbClr val="0F6FC6">
                <a:shade val="50000"/>
                <a:satMod val="103000"/>
              </a:srgbClr>
            </a:solidFill>
            <a:prstDash val="soli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4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5997560" y="3461147"/>
            <a:ext cx="207818" cy="1245668"/>
          </a:xfrm>
          <a:prstGeom prst="rect">
            <a:avLst/>
          </a:prstGeom>
          <a:gradFill rotWithShape="1">
            <a:gsLst>
              <a:gs pos="0">
                <a:srgbClr val="0F6FC6">
                  <a:tint val="70000"/>
                  <a:satMod val="130000"/>
                </a:srgbClr>
              </a:gs>
              <a:gs pos="43000">
                <a:srgbClr val="0F6FC6">
                  <a:tint val="44000"/>
                  <a:satMod val="165000"/>
                </a:srgbClr>
              </a:gs>
              <a:gs pos="93000">
                <a:srgbClr val="0F6FC6">
                  <a:tint val="15000"/>
                  <a:satMod val="165000"/>
                </a:srgbClr>
              </a:gs>
              <a:gs pos="100000">
                <a:srgbClr val="0F6FC6">
                  <a:tint val="5000"/>
                  <a:satMod val="250000"/>
                </a:srgbClr>
              </a:gs>
            </a:gsLst>
            <a:path path="circle">
              <a:fillToRect l="50000" t="130000" r="50000" b="-30000"/>
            </a:path>
          </a:gradFill>
          <a:ln w="9525" cap="flat" cmpd="sng" algn="ctr">
            <a:solidFill>
              <a:srgbClr val="0F6FC6">
                <a:shade val="50000"/>
                <a:satMod val="103000"/>
              </a:srgbClr>
            </a:solidFill>
            <a:prstDash val="soli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5</a:t>
            </a:r>
            <a:endParaRPr kumimoji="0" lang="en-US" sz="1600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13" name="Rectangle 212"/>
          <p:cNvSpPr/>
          <p:nvPr/>
        </p:nvSpPr>
        <p:spPr>
          <a:xfrm>
            <a:off x="3691575" y="3730823"/>
            <a:ext cx="207818" cy="287216"/>
          </a:xfrm>
          <a:prstGeom prst="rect">
            <a:avLst/>
          </a:prstGeom>
          <a:gradFill rotWithShape="1">
            <a:gsLst>
              <a:gs pos="0">
                <a:srgbClr val="0F6FC6">
                  <a:tint val="70000"/>
                  <a:satMod val="130000"/>
                </a:srgbClr>
              </a:gs>
              <a:gs pos="43000">
                <a:srgbClr val="0F6FC6">
                  <a:tint val="44000"/>
                  <a:satMod val="165000"/>
                </a:srgbClr>
              </a:gs>
              <a:gs pos="93000">
                <a:srgbClr val="0F6FC6">
                  <a:tint val="15000"/>
                  <a:satMod val="165000"/>
                </a:srgbClr>
              </a:gs>
              <a:gs pos="100000">
                <a:srgbClr val="0F6FC6">
                  <a:tint val="5000"/>
                  <a:satMod val="250000"/>
                </a:srgbClr>
              </a:gs>
            </a:gsLst>
            <a:path path="circle">
              <a:fillToRect l="50000" t="130000" r="50000" b="-30000"/>
            </a:path>
          </a:gradFill>
          <a:ln w="9525" cap="flat" cmpd="sng" algn="ctr">
            <a:solidFill>
              <a:srgbClr val="0F6FC6">
                <a:shade val="50000"/>
                <a:satMod val="103000"/>
              </a:srgbClr>
            </a:solidFill>
            <a:prstDash val="soli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7</a:t>
            </a:r>
            <a:endParaRPr kumimoji="0" lang="en-US" sz="1600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cxnSp>
        <p:nvCxnSpPr>
          <p:cNvPr id="214" name="Straight Arrow Connector 213"/>
          <p:cNvCxnSpPr/>
          <p:nvPr/>
        </p:nvCxnSpPr>
        <p:spPr>
          <a:xfrm>
            <a:off x="5002949" y="3473077"/>
            <a:ext cx="975820" cy="4769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50000"/>
                <a:satMod val="103000"/>
              </a:sysClr>
            </a:solidFill>
            <a:prstDash val="solid"/>
            <a:tailEnd type="arrow"/>
          </a:ln>
          <a:effectLst/>
        </p:spPr>
      </p:cxnSp>
      <p:cxnSp>
        <p:nvCxnSpPr>
          <p:cNvPr id="215" name="Straight Arrow Connector 214"/>
          <p:cNvCxnSpPr/>
          <p:nvPr/>
        </p:nvCxnSpPr>
        <p:spPr>
          <a:xfrm flipH="1" flipV="1">
            <a:off x="3899394" y="3730824"/>
            <a:ext cx="867991" cy="1022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50000"/>
                <a:satMod val="103000"/>
              </a:sysClr>
            </a:solidFill>
            <a:prstDash val="solid"/>
            <a:tailEnd type="arrow"/>
          </a:ln>
          <a:effectLst/>
        </p:spPr>
      </p:cxnSp>
      <p:cxnSp>
        <p:nvCxnSpPr>
          <p:cNvPr id="216" name="Straight Arrow Connector 215"/>
          <p:cNvCxnSpPr/>
          <p:nvPr/>
        </p:nvCxnSpPr>
        <p:spPr>
          <a:xfrm>
            <a:off x="3937000" y="4024923"/>
            <a:ext cx="810845" cy="1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50000"/>
                <a:satMod val="103000"/>
              </a:sysClr>
            </a:solidFill>
            <a:prstDash val="dash"/>
            <a:tailEnd type="arrow"/>
          </a:ln>
          <a:effectLst/>
        </p:spPr>
      </p:cxnSp>
      <p:sp>
        <p:nvSpPr>
          <p:cNvPr id="217" name="TextBox 216"/>
          <p:cNvSpPr txBox="1"/>
          <p:nvPr/>
        </p:nvSpPr>
        <p:spPr>
          <a:xfrm>
            <a:off x="2261131" y="3273623"/>
            <a:ext cx="201723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>
              <a:defRPr sz="1400">
                <a:latin typeface="Times New Roman"/>
                <a:cs typeface="Times New Roman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e</a:t>
            </a:r>
            <a:r>
              <a:rPr kumimoji="0" 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4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5056079" y="3411415"/>
            <a:ext cx="201723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>
              <a:defRPr sz="1400">
                <a:latin typeface="Times New Roman"/>
                <a:cs typeface="Times New Roman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e</a:t>
            </a:r>
            <a:r>
              <a:rPr kumimoji="0" 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5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4217877" y="3426023"/>
            <a:ext cx="201723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>
              <a:defRPr sz="1400">
                <a:latin typeface="Times New Roman"/>
                <a:cs typeface="Times New Roman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e</a:t>
            </a:r>
            <a:r>
              <a:rPr kumimoji="0" 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7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cxnSp>
        <p:nvCxnSpPr>
          <p:cNvPr id="220" name="Straight Arrow Connector 219"/>
          <p:cNvCxnSpPr/>
          <p:nvPr/>
        </p:nvCxnSpPr>
        <p:spPr>
          <a:xfrm flipH="1">
            <a:off x="3276600" y="4269154"/>
            <a:ext cx="2721708" cy="386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50000"/>
                <a:satMod val="103000"/>
              </a:sysClr>
            </a:solidFill>
            <a:prstDash val="solid"/>
            <a:tailEnd type="arrow"/>
          </a:ln>
          <a:effectLst/>
        </p:spPr>
      </p:cxnSp>
      <p:cxnSp>
        <p:nvCxnSpPr>
          <p:cNvPr id="221" name="Straight Arrow Connector 220"/>
          <p:cNvCxnSpPr/>
          <p:nvPr/>
        </p:nvCxnSpPr>
        <p:spPr>
          <a:xfrm>
            <a:off x="3276600" y="4550461"/>
            <a:ext cx="2711938" cy="1177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50000"/>
                <a:satMod val="103000"/>
              </a:sysClr>
            </a:solidFill>
            <a:prstDash val="dash"/>
            <a:tailEnd type="arrow"/>
          </a:ln>
          <a:effectLst/>
        </p:spPr>
      </p:cxnSp>
      <p:cxnSp>
        <p:nvCxnSpPr>
          <p:cNvPr id="222" name="Straight Arrow Connector 221"/>
          <p:cNvCxnSpPr/>
          <p:nvPr/>
        </p:nvCxnSpPr>
        <p:spPr>
          <a:xfrm flipH="1">
            <a:off x="5002950" y="4699000"/>
            <a:ext cx="966050" cy="7815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50000"/>
                <a:satMod val="103000"/>
              </a:sysClr>
            </a:solidFill>
            <a:prstDash val="dash"/>
            <a:tailEnd type="arrow"/>
          </a:ln>
          <a:effectLst/>
        </p:spPr>
      </p:cxnSp>
      <p:sp>
        <p:nvSpPr>
          <p:cNvPr id="223" name="TextBox 222"/>
          <p:cNvSpPr txBox="1"/>
          <p:nvPr/>
        </p:nvSpPr>
        <p:spPr>
          <a:xfrm>
            <a:off x="2310452" y="5404246"/>
            <a:ext cx="228601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>
              <a:defRPr sz="1400">
                <a:latin typeface="Times New Roman"/>
                <a:cs typeface="Times New Roman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e</a:t>
            </a:r>
            <a:r>
              <a:rPr kumimoji="0" 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9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224" name="Rectangle 223"/>
          <p:cNvSpPr/>
          <p:nvPr/>
        </p:nvSpPr>
        <p:spPr>
          <a:xfrm>
            <a:off x="685800" y="1828800"/>
            <a:ext cx="609600" cy="25037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F6FC6"/>
            </a:solidFill>
            <a:prstDash val="soli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HQUI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cxnSp>
        <p:nvCxnSpPr>
          <p:cNvPr id="225" name="Straight Connector 224"/>
          <p:cNvCxnSpPr/>
          <p:nvPr/>
        </p:nvCxnSpPr>
        <p:spPr>
          <a:xfrm>
            <a:off x="990600" y="2076194"/>
            <a:ext cx="0" cy="3867406"/>
          </a:xfrm>
          <a:prstGeom prst="line">
            <a:avLst/>
          </a:prstGeom>
          <a:noFill/>
          <a:ln w="25400" cap="flat" cmpd="sng" algn="ctr">
            <a:solidFill>
              <a:srgbClr val="0F6FC6"/>
            </a:solidFill>
            <a:prstDash val="soli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</p:spPr>
      </p:cxnSp>
      <p:sp>
        <p:nvSpPr>
          <p:cNvPr id="2" name="Oval Callout 1"/>
          <p:cNvSpPr/>
          <p:nvPr/>
        </p:nvSpPr>
        <p:spPr bwMode="auto">
          <a:xfrm>
            <a:off x="152400" y="3429000"/>
            <a:ext cx="2286000" cy="1295400"/>
          </a:xfrm>
          <a:prstGeom prst="wedgeEllipseCallout">
            <a:avLst>
              <a:gd name="adj1" fmla="val 41607"/>
              <a:gd name="adj2" fmla="val -15581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Compromised Component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C06FC0-DD74-4FB3-84ED-BE0B53D9716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73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an Attack</a:t>
            </a:r>
          </a:p>
        </p:txBody>
      </p:sp>
      <p:sp>
        <p:nvSpPr>
          <p:cNvPr id="65" name="Rectangle 64"/>
          <p:cNvSpPr/>
          <p:nvPr/>
        </p:nvSpPr>
        <p:spPr>
          <a:xfrm>
            <a:off x="674570" y="1295400"/>
            <a:ext cx="65769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6600"/>
                </a:solidFill>
              </a:rPr>
              <a:t>Web Attacks Resulting in Deviation from Normal Behavior</a:t>
            </a:r>
            <a:endParaRPr lang="en-US" sz="2000" b="1" dirty="0">
              <a:solidFill>
                <a:srgbClr val="006600"/>
              </a:solidFill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1447798" y="1828800"/>
            <a:ext cx="1295400" cy="25037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F6FC6"/>
            </a:solidFill>
            <a:prstDash val="soli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StrategyAnalyzer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3566884" y="1828800"/>
            <a:ext cx="471714" cy="25037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F6FC6"/>
            </a:solidFill>
            <a:prstDash val="soli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Map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2895118" y="1828800"/>
            <a:ext cx="533880" cy="25037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F6FC6"/>
            </a:solidFill>
            <a:prstDash val="soli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Clock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cxnSp>
        <p:nvCxnSpPr>
          <p:cNvPr id="179" name="Straight Connector 178"/>
          <p:cNvCxnSpPr/>
          <p:nvPr/>
        </p:nvCxnSpPr>
        <p:spPr>
          <a:xfrm>
            <a:off x="2081852" y="2076195"/>
            <a:ext cx="0" cy="3864428"/>
          </a:xfrm>
          <a:prstGeom prst="line">
            <a:avLst/>
          </a:prstGeom>
          <a:noFill/>
          <a:ln w="25400" cap="flat" cmpd="sng" algn="ctr">
            <a:solidFill>
              <a:srgbClr val="0F6FC6"/>
            </a:solidFill>
            <a:prstDash val="soli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</p:spPr>
      </p:cxnSp>
      <p:cxnSp>
        <p:nvCxnSpPr>
          <p:cNvPr id="180" name="Straight Connector 179"/>
          <p:cNvCxnSpPr/>
          <p:nvPr/>
        </p:nvCxnSpPr>
        <p:spPr>
          <a:xfrm>
            <a:off x="3795484" y="2076194"/>
            <a:ext cx="0" cy="3864429"/>
          </a:xfrm>
          <a:prstGeom prst="line">
            <a:avLst/>
          </a:prstGeom>
          <a:noFill/>
          <a:ln w="25400" cap="flat" cmpd="sng" algn="ctr">
            <a:solidFill>
              <a:srgbClr val="0F6FC6"/>
            </a:solidFill>
            <a:prstDash val="soli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</p:spPr>
      </p:cxnSp>
      <p:cxnSp>
        <p:nvCxnSpPr>
          <p:cNvPr id="181" name="Straight Connector 180"/>
          <p:cNvCxnSpPr/>
          <p:nvPr/>
        </p:nvCxnSpPr>
        <p:spPr>
          <a:xfrm>
            <a:off x="3162058" y="2076194"/>
            <a:ext cx="0" cy="3864429"/>
          </a:xfrm>
          <a:prstGeom prst="line">
            <a:avLst/>
          </a:prstGeom>
          <a:noFill/>
          <a:ln w="25400" cap="flat" cmpd="sng" algn="ctr">
            <a:solidFill>
              <a:srgbClr val="0F6FC6"/>
            </a:solidFill>
            <a:prstDash val="soli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</p:spPr>
      </p:cxnSp>
      <p:cxnSp>
        <p:nvCxnSpPr>
          <p:cNvPr id="182" name="Straight Arrow Connector 181"/>
          <p:cNvCxnSpPr/>
          <p:nvPr/>
        </p:nvCxnSpPr>
        <p:spPr>
          <a:xfrm flipV="1">
            <a:off x="2182456" y="2438400"/>
            <a:ext cx="865544" cy="1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50000"/>
                <a:satMod val="103000"/>
              </a:sysClr>
            </a:solidFill>
            <a:prstDash val="solid"/>
            <a:tailEnd type="arrow"/>
          </a:ln>
          <a:effectLst/>
        </p:spPr>
      </p:cxnSp>
      <p:cxnSp>
        <p:nvCxnSpPr>
          <p:cNvPr id="183" name="Straight Arrow Connector 182"/>
          <p:cNvCxnSpPr/>
          <p:nvPr/>
        </p:nvCxnSpPr>
        <p:spPr>
          <a:xfrm>
            <a:off x="2192225" y="4950024"/>
            <a:ext cx="4880698" cy="12745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50000"/>
                <a:satMod val="103000"/>
              </a:sysClr>
            </a:solidFill>
            <a:prstDash val="solid"/>
            <a:tailEnd type="arrow"/>
          </a:ln>
          <a:effectLst/>
        </p:spPr>
      </p:cxnSp>
      <p:cxnSp>
        <p:nvCxnSpPr>
          <p:cNvPr id="184" name="Straight Arrow Connector 183"/>
          <p:cNvCxnSpPr/>
          <p:nvPr/>
        </p:nvCxnSpPr>
        <p:spPr>
          <a:xfrm>
            <a:off x="1000369" y="2362200"/>
            <a:ext cx="973015" cy="195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50000"/>
                <a:satMod val="103000"/>
              </a:sysClr>
            </a:solidFill>
            <a:prstDash val="solid"/>
            <a:tailEnd type="arrow"/>
          </a:ln>
          <a:effectLst/>
        </p:spPr>
      </p:cxnSp>
      <p:sp>
        <p:nvSpPr>
          <p:cNvPr id="185" name="Rectangle 184"/>
          <p:cNvSpPr/>
          <p:nvPr/>
        </p:nvSpPr>
        <p:spPr>
          <a:xfrm>
            <a:off x="6705600" y="1828800"/>
            <a:ext cx="990600" cy="25037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F6FC6"/>
            </a:solidFill>
            <a:prstDash val="soli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StrategyKB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cxnSp>
        <p:nvCxnSpPr>
          <p:cNvPr id="186" name="Straight Connector 185"/>
          <p:cNvCxnSpPr/>
          <p:nvPr/>
        </p:nvCxnSpPr>
        <p:spPr>
          <a:xfrm>
            <a:off x="7213600" y="2076194"/>
            <a:ext cx="0" cy="3864429"/>
          </a:xfrm>
          <a:prstGeom prst="line">
            <a:avLst/>
          </a:prstGeom>
          <a:noFill/>
          <a:ln w="25400" cap="flat" cmpd="sng" algn="ctr">
            <a:solidFill>
              <a:srgbClr val="0F6FC6"/>
            </a:solidFill>
            <a:prstDash val="soli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</p:spPr>
      </p:cxnSp>
      <p:cxnSp>
        <p:nvCxnSpPr>
          <p:cNvPr id="187" name="Straight Arrow Connector 186"/>
          <p:cNvCxnSpPr/>
          <p:nvPr/>
        </p:nvCxnSpPr>
        <p:spPr>
          <a:xfrm>
            <a:off x="2182456" y="2816423"/>
            <a:ext cx="1475144" cy="2977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50000"/>
                <a:satMod val="103000"/>
              </a:sysClr>
            </a:solidFill>
            <a:prstDash val="solid"/>
            <a:tailEnd type="arrow"/>
          </a:ln>
          <a:effectLst/>
        </p:spPr>
      </p:cxnSp>
      <p:sp>
        <p:nvSpPr>
          <p:cNvPr id="188" name="Rectangle 187"/>
          <p:cNvSpPr/>
          <p:nvPr/>
        </p:nvSpPr>
        <p:spPr>
          <a:xfrm>
            <a:off x="1987390" y="2344615"/>
            <a:ext cx="195066" cy="3502223"/>
          </a:xfrm>
          <a:prstGeom prst="rect">
            <a:avLst/>
          </a:prstGeom>
          <a:gradFill rotWithShape="1">
            <a:gsLst>
              <a:gs pos="0">
                <a:srgbClr val="0F6FC6">
                  <a:tint val="70000"/>
                  <a:satMod val="130000"/>
                </a:srgbClr>
              </a:gs>
              <a:gs pos="43000">
                <a:srgbClr val="0F6FC6">
                  <a:tint val="44000"/>
                  <a:satMod val="165000"/>
                </a:srgbClr>
              </a:gs>
              <a:gs pos="93000">
                <a:srgbClr val="0F6FC6">
                  <a:tint val="15000"/>
                  <a:satMod val="165000"/>
                </a:srgbClr>
              </a:gs>
              <a:gs pos="100000">
                <a:srgbClr val="0F6FC6">
                  <a:tint val="5000"/>
                  <a:satMod val="250000"/>
                </a:srgbClr>
              </a:gs>
            </a:gsLst>
            <a:path path="circle">
              <a:fillToRect l="50000" t="130000" r="50000" b="-30000"/>
            </a:path>
          </a:gradFill>
          <a:ln w="9525" cap="flat" cmpd="sng" algn="ctr">
            <a:solidFill>
              <a:srgbClr val="0F6FC6">
                <a:shade val="50000"/>
                <a:satMod val="103000"/>
              </a:srgbClr>
            </a:solidFill>
            <a:prstDash val="soli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89" name="Rectangle 188"/>
          <p:cNvSpPr/>
          <p:nvPr/>
        </p:nvSpPr>
        <p:spPr>
          <a:xfrm>
            <a:off x="3058149" y="4273014"/>
            <a:ext cx="207818" cy="287216"/>
          </a:xfrm>
          <a:prstGeom prst="rect">
            <a:avLst/>
          </a:prstGeom>
          <a:gradFill rotWithShape="1">
            <a:gsLst>
              <a:gs pos="0">
                <a:srgbClr val="0F6FC6">
                  <a:tint val="70000"/>
                  <a:satMod val="130000"/>
                </a:srgbClr>
              </a:gs>
              <a:gs pos="43000">
                <a:srgbClr val="0F6FC6">
                  <a:tint val="44000"/>
                  <a:satMod val="165000"/>
                </a:srgbClr>
              </a:gs>
              <a:gs pos="93000">
                <a:srgbClr val="0F6FC6">
                  <a:tint val="15000"/>
                  <a:satMod val="165000"/>
                </a:srgbClr>
              </a:gs>
              <a:gs pos="100000">
                <a:srgbClr val="0F6FC6">
                  <a:tint val="5000"/>
                  <a:satMod val="250000"/>
                </a:srgbClr>
              </a:gs>
            </a:gsLst>
            <a:path path="circle">
              <a:fillToRect l="50000" t="130000" r="50000" b="-30000"/>
            </a:path>
          </a:gradFill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</p:spPr>
        <p:txBody>
          <a:bodyPr lIns="0" rIns="0"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cxnSp>
        <p:nvCxnSpPr>
          <p:cNvPr id="190" name="Straight Arrow Connector 189"/>
          <p:cNvCxnSpPr/>
          <p:nvPr/>
        </p:nvCxnSpPr>
        <p:spPr>
          <a:xfrm flipH="1">
            <a:off x="2209800" y="2722639"/>
            <a:ext cx="808408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50000"/>
                <a:satMod val="103000"/>
              </a:sysClr>
            </a:solidFill>
            <a:prstDash val="dash"/>
            <a:tailEnd type="arrow"/>
          </a:ln>
          <a:effectLst/>
        </p:spPr>
      </p:cxnSp>
      <p:cxnSp>
        <p:nvCxnSpPr>
          <p:cNvPr id="191" name="Straight Arrow Connector 190"/>
          <p:cNvCxnSpPr/>
          <p:nvPr/>
        </p:nvCxnSpPr>
        <p:spPr>
          <a:xfrm flipH="1">
            <a:off x="2182456" y="3200400"/>
            <a:ext cx="1475144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50000"/>
                <a:satMod val="103000"/>
              </a:sysClr>
            </a:solidFill>
            <a:prstDash val="dash"/>
            <a:tailEnd type="arrow"/>
          </a:ln>
          <a:effectLst/>
        </p:spPr>
      </p:cxnSp>
      <p:sp>
        <p:nvSpPr>
          <p:cNvPr id="192" name="Rectangle 191"/>
          <p:cNvSpPr/>
          <p:nvPr/>
        </p:nvSpPr>
        <p:spPr>
          <a:xfrm>
            <a:off x="3061093" y="2438401"/>
            <a:ext cx="201930" cy="284238"/>
          </a:xfrm>
          <a:prstGeom prst="rect">
            <a:avLst/>
          </a:prstGeom>
          <a:gradFill rotWithShape="1">
            <a:gsLst>
              <a:gs pos="0">
                <a:srgbClr val="0F6FC6">
                  <a:tint val="70000"/>
                  <a:satMod val="130000"/>
                </a:srgbClr>
              </a:gs>
              <a:gs pos="43000">
                <a:srgbClr val="0F6FC6">
                  <a:tint val="44000"/>
                  <a:satMod val="165000"/>
                </a:srgbClr>
              </a:gs>
              <a:gs pos="93000">
                <a:srgbClr val="0F6FC6">
                  <a:tint val="15000"/>
                  <a:satMod val="165000"/>
                </a:srgbClr>
              </a:gs>
              <a:gs pos="100000">
                <a:srgbClr val="0F6FC6">
                  <a:tint val="5000"/>
                  <a:satMod val="250000"/>
                </a:srgbClr>
              </a:gs>
            </a:gsLst>
            <a:path path="circle">
              <a:fillToRect l="50000" t="130000" r="50000" b="-30000"/>
            </a:path>
          </a:gradFill>
          <a:ln w="9525" cap="flat" cmpd="sng" algn="ctr">
            <a:solidFill>
              <a:srgbClr val="0F6FC6">
                <a:shade val="50000"/>
                <a:satMod val="103000"/>
              </a:srgbClr>
            </a:solidFill>
            <a:prstDash val="soli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</p:spPr>
        <p:txBody>
          <a:bodyPr lIns="0" rIns="0"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cxnSp>
        <p:nvCxnSpPr>
          <p:cNvPr id="193" name="Straight Arrow Connector 192"/>
          <p:cNvCxnSpPr/>
          <p:nvPr/>
        </p:nvCxnSpPr>
        <p:spPr>
          <a:xfrm flipH="1">
            <a:off x="1000370" y="5842000"/>
            <a:ext cx="953476" cy="15631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50000"/>
                <a:satMod val="103000"/>
              </a:sysClr>
            </a:solidFill>
            <a:prstDash val="dash"/>
            <a:tailEnd type="arrow"/>
          </a:ln>
          <a:effectLst/>
        </p:spPr>
      </p:cxnSp>
      <p:sp>
        <p:nvSpPr>
          <p:cNvPr id="196" name="Rectangle 195"/>
          <p:cNvSpPr/>
          <p:nvPr/>
        </p:nvSpPr>
        <p:spPr>
          <a:xfrm>
            <a:off x="3678380" y="2816423"/>
            <a:ext cx="207818" cy="381000"/>
          </a:xfrm>
          <a:prstGeom prst="rect">
            <a:avLst/>
          </a:prstGeom>
          <a:gradFill rotWithShape="1">
            <a:gsLst>
              <a:gs pos="0">
                <a:srgbClr val="0F6FC6">
                  <a:tint val="70000"/>
                  <a:satMod val="130000"/>
                </a:srgbClr>
              </a:gs>
              <a:gs pos="43000">
                <a:srgbClr val="0F6FC6">
                  <a:tint val="44000"/>
                  <a:satMod val="165000"/>
                </a:srgbClr>
              </a:gs>
              <a:gs pos="93000">
                <a:srgbClr val="0F6FC6">
                  <a:tint val="15000"/>
                  <a:satMod val="165000"/>
                </a:srgbClr>
              </a:gs>
              <a:gs pos="100000">
                <a:srgbClr val="0F6FC6">
                  <a:tint val="5000"/>
                  <a:satMod val="250000"/>
                </a:srgbClr>
              </a:gs>
            </a:gsLst>
            <a:path path="circle">
              <a:fillToRect l="50000" t="130000" r="50000" b="-30000"/>
            </a:path>
          </a:gradFill>
          <a:ln w="9525" cap="flat" cmpd="sng" algn="ctr">
            <a:solidFill>
              <a:srgbClr val="0F6FC6">
                <a:shade val="50000"/>
                <a:satMod val="103000"/>
              </a:srgbClr>
            </a:solidFill>
            <a:prstDash val="soli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3058149" y="5480446"/>
            <a:ext cx="207818" cy="216970"/>
          </a:xfrm>
          <a:prstGeom prst="rect">
            <a:avLst/>
          </a:prstGeom>
          <a:gradFill rotWithShape="1">
            <a:gsLst>
              <a:gs pos="0">
                <a:srgbClr val="0F6FC6">
                  <a:tint val="70000"/>
                  <a:satMod val="130000"/>
                </a:srgbClr>
              </a:gs>
              <a:gs pos="43000">
                <a:srgbClr val="0F6FC6">
                  <a:tint val="44000"/>
                  <a:satMod val="165000"/>
                </a:srgbClr>
              </a:gs>
              <a:gs pos="93000">
                <a:srgbClr val="0F6FC6">
                  <a:tint val="15000"/>
                  <a:satMod val="165000"/>
                </a:srgbClr>
              </a:gs>
              <a:gs pos="100000">
                <a:srgbClr val="0F6FC6">
                  <a:tint val="5000"/>
                  <a:satMod val="250000"/>
                </a:srgbClr>
              </a:gs>
            </a:gsLst>
            <a:path path="circle">
              <a:fillToRect l="50000" t="130000" r="50000" b="-30000"/>
            </a:path>
          </a:gradFill>
          <a:ln w="9525" cap="flat" cmpd="sng" algn="ctr">
            <a:solidFill>
              <a:srgbClr val="0F6FC6">
                <a:shade val="50000"/>
                <a:satMod val="103000"/>
              </a:srgbClr>
            </a:solidFill>
            <a:prstDash val="soli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</p:spPr>
        <p:txBody>
          <a:bodyPr lIns="0" tIns="0" rIns="0" b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cxnSp>
        <p:nvCxnSpPr>
          <p:cNvPr id="198" name="Straight Arrow Connector 197"/>
          <p:cNvCxnSpPr>
            <a:stCxn id="201" idx="2"/>
          </p:cNvCxnSpPr>
          <p:nvPr/>
        </p:nvCxnSpPr>
        <p:spPr>
          <a:xfrm flipH="1" flipV="1">
            <a:off x="2198077" y="5363308"/>
            <a:ext cx="5003552" cy="5816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50000"/>
                <a:satMod val="103000"/>
              </a:sysClr>
            </a:solidFill>
            <a:prstDash val="dash"/>
            <a:tailEnd type="arrow"/>
          </a:ln>
          <a:effectLst/>
        </p:spPr>
      </p:cxnSp>
      <p:cxnSp>
        <p:nvCxnSpPr>
          <p:cNvPr id="200" name="Straight Arrow Connector 199"/>
          <p:cNvCxnSpPr/>
          <p:nvPr/>
        </p:nvCxnSpPr>
        <p:spPr>
          <a:xfrm>
            <a:off x="2209800" y="3349823"/>
            <a:ext cx="2538046" cy="1023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tailEnd type="arrow"/>
          </a:ln>
          <a:effectLst/>
        </p:spPr>
      </p:cxnSp>
      <p:sp>
        <p:nvSpPr>
          <p:cNvPr id="201" name="Rectangle 200"/>
          <p:cNvSpPr/>
          <p:nvPr/>
        </p:nvSpPr>
        <p:spPr>
          <a:xfrm>
            <a:off x="7097720" y="4950024"/>
            <a:ext cx="207818" cy="419100"/>
          </a:xfrm>
          <a:prstGeom prst="rect">
            <a:avLst/>
          </a:prstGeom>
          <a:gradFill rotWithShape="1">
            <a:gsLst>
              <a:gs pos="0">
                <a:srgbClr val="0F6FC6">
                  <a:tint val="70000"/>
                  <a:satMod val="130000"/>
                </a:srgbClr>
              </a:gs>
              <a:gs pos="43000">
                <a:srgbClr val="0F6FC6">
                  <a:tint val="44000"/>
                  <a:satMod val="165000"/>
                </a:srgbClr>
              </a:gs>
              <a:gs pos="93000">
                <a:srgbClr val="0F6FC6">
                  <a:tint val="15000"/>
                  <a:satMod val="165000"/>
                </a:srgbClr>
              </a:gs>
              <a:gs pos="100000">
                <a:srgbClr val="0F6FC6">
                  <a:tint val="5000"/>
                  <a:satMod val="250000"/>
                </a:srgbClr>
              </a:gs>
            </a:gsLst>
            <a:path path="circle">
              <a:fillToRect l="50000" t="130000" r="50000" b="-30000"/>
            </a:path>
          </a:gradFill>
          <a:ln w="9525" cap="flat" cmpd="sng" algn="ctr">
            <a:solidFill>
              <a:srgbClr val="0F6FC6">
                <a:shade val="50000"/>
                <a:satMod val="103000"/>
              </a:srgbClr>
            </a:solidFill>
            <a:prstDash val="soli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cxnSp>
        <p:nvCxnSpPr>
          <p:cNvPr id="202" name="Straight Arrow Connector 201"/>
          <p:cNvCxnSpPr/>
          <p:nvPr/>
        </p:nvCxnSpPr>
        <p:spPr>
          <a:xfrm flipH="1">
            <a:off x="2182456" y="4796692"/>
            <a:ext cx="2575159" cy="932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dash"/>
            <a:tailEnd type="arrow"/>
          </a:ln>
          <a:effectLst/>
        </p:spPr>
      </p:cxnSp>
      <p:cxnSp>
        <p:nvCxnSpPr>
          <p:cNvPr id="204" name="Straight Arrow Connector 203"/>
          <p:cNvCxnSpPr/>
          <p:nvPr/>
        </p:nvCxnSpPr>
        <p:spPr>
          <a:xfrm>
            <a:off x="2182456" y="5484294"/>
            <a:ext cx="865544" cy="2106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50000"/>
                <a:satMod val="103000"/>
              </a:sysClr>
            </a:solidFill>
            <a:prstDash val="solid"/>
            <a:tailEnd type="arrow"/>
          </a:ln>
          <a:effectLst/>
        </p:spPr>
      </p:cxnSp>
      <p:cxnSp>
        <p:nvCxnSpPr>
          <p:cNvPr id="205" name="Straight Arrow Connector 204"/>
          <p:cNvCxnSpPr/>
          <p:nvPr/>
        </p:nvCxnSpPr>
        <p:spPr>
          <a:xfrm flipH="1">
            <a:off x="2209800" y="5697416"/>
            <a:ext cx="838200" cy="1758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50000"/>
                <a:satMod val="103000"/>
              </a:sysClr>
            </a:solidFill>
            <a:prstDash val="dash"/>
            <a:tailEnd type="arrow"/>
          </a:ln>
          <a:effectLst/>
        </p:spPr>
      </p:cxnSp>
      <p:sp>
        <p:nvSpPr>
          <p:cNvPr id="207" name="Rectangle 206"/>
          <p:cNvSpPr/>
          <p:nvPr/>
        </p:nvSpPr>
        <p:spPr>
          <a:xfrm>
            <a:off x="4191000" y="1828800"/>
            <a:ext cx="1371600" cy="25037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WeatherAnalyzer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40000"/>
                  <a:lumOff val="60000"/>
                </a:schemeClr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cxnSp>
        <p:nvCxnSpPr>
          <p:cNvPr id="208" name="Straight Connector 207"/>
          <p:cNvCxnSpPr/>
          <p:nvPr/>
        </p:nvCxnSpPr>
        <p:spPr>
          <a:xfrm>
            <a:off x="4876800" y="2076195"/>
            <a:ext cx="0" cy="3864428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</a:ln>
          <a:effectLst/>
        </p:spPr>
      </p:cxnSp>
      <p:sp>
        <p:nvSpPr>
          <p:cNvPr id="209" name="Rectangle 208"/>
          <p:cNvSpPr/>
          <p:nvPr/>
        </p:nvSpPr>
        <p:spPr>
          <a:xfrm>
            <a:off x="5715001" y="1828800"/>
            <a:ext cx="762000" cy="25037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Weather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40000"/>
                  <a:lumOff val="60000"/>
                </a:schemeClr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cxnSp>
        <p:nvCxnSpPr>
          <p:cNvPr id="210" name="Straight Connector 209"/>
          <p:cNvCxnSpPr/>
          <p:nvPr/>
        </p:nvCxnSpPr>
        <p:spPr>
          <a:xfrm>
            <a:off x="6101469" y="2076194"/>
            <a:ext cx="0" cy="3864429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</a:ln>
          <a:effectLst/>
        </p:spPr>
      </p:cxnSp>
      <p:sp>
        <p:nvSpPr>
          <p:cNvPr id="211" name="Rectangle 210"/>
          <p:cNvSpPr/>
          <p:nvPr/>
        </p:nvSpPr>
        <p:spPr>
          <a:xfrm>
            <a:off x="4772891" y="3349822"/>
            <a:ext cx="207818" cy="1447801"/>
          </a:xfrm>
          <a:prstGeom prst="rect">
            <a:avLst/>
          </a:prstGeom>
          <a:gradFill rotWithShape="1">
            <a:gsLst>
              <a:gs pos="0">
                <a:srgbClr val="0F6FC6">
                  <a:tint val="70000"/>
                  <a:satMod val="130000"/>
                </a:srgbClr>
              </a:gs>
              <a:gs pos="43000">
                <a:srgbClr val="0F6FC6">
                  <a:tint val="44000"/>
                  <a:satMod val="165000"/>
                </a:srgbClr>
              </a:gs>
              <a:gs pos="93000">
                <a:srgbClr val="0F6FC6">
                  <a:tint val="15000"/>
                  <a:satMod val="165000"/>
                </a:srgbClr>
              </a:gs>
              <a:gs pos="100000">
                <a:srgbClr val="0F6FC6">
                  <a:tint val="5000"/>
                  <a:satMod val="250000"/>
                </a:srgbClr>
              </a:gs>
            </a:gsLst>
            <a:path path="circle">
              <a:fillToRect l="50000" t="130000" r="50000" b="-30000"/>
            </a:path>
          </a:gradFill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5997560" y="3461147"/>
            <a:ext cx="207818" cy="1245668"/>
          </a:xfrm>
          <a:prstGeom prst="rect">
            <a:avLst/>
          </a:prstGeom>
          <a:gradFill rotWithShape="1">
            <a:gsLst>
              <a:gs pos="0">
                <a:srgbClr val="0F6FC6">
                  <a:tint val="70000"/>
                  <a:satMod val="130000"/>
                </a:srgbClr>
              </a:gs>
              <a:gs pos="43000">
                <a:srgbClr val="0F6FC6">
                  <a:tint val="44000"/>
                  <a:satMod val="165000"/>
                </a:srgbClr>
              </a:gs>
              <a:gs pos="93000">
                <a:srgbClr val="0F6FC6">
                  <a:tint val="15000"/>
                  <a:satMod val="165000"/>
                </a:srgbClr>
              </a:gs>
              <a:gs pos="100000">
                <a:srgbClr val="0F6FC6">
                  <a:tint val="5000"/>
                  <a:satMod val="250000"/>
                </a:srgbClr>
              </a:gs>
            </a:gsLst>
            <a:path path="circle">
              <a:fillToRect l="50000" t="130000" r="50000" b="-30000"/>
            </a:path>
          </a:gradFill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13" name="Rectangle 212"/>
          <p:cNvSpPr/>
          <p:nvPr/>
        </p:nvSpPr>
        <p:spPr>
          <a:xfrm>
            <a:off x="3691575" y="3730823"/>
            <a:ext cx="207818" cy="287216"/>
          </a:xfrm>
          <a:prstGeom prst="rect">
            <a:avLst/>
          </a:prstGeom>
          <a:gradFill rotWithShape="1">
            <a:gsLst>
              <a:gs pos="0">
                <a:srgbClr val="0F6FC6">
                  <a:tint val="70000"/>
                  <a:satMod val="130000"/>
                </a:srgbClr>
              </a:gs>
              <a:gs pos="43000">
                <a:srgbClr val="0F6FC6">
                  <a:tint val="44000"/>
                  <a:satMod val="165000"/>
                </a:srgbClr>
              </a:gs>
              <a:gs pos="93000">
                <a:srgbClr val="0F6FC6">
                  <a:tint val="15000"/>
                  <a:satMod val="165000"/>
                </a:srgbClr>
              </a:gs>
              <a:gs pos="100000">
                <a:srgbClr val="0F6FC6">
                  <a:tint val="5000"/>
                  <a:satMod val="250000"/>
                </a:srgbClr>
              </a:gs>
            </a:gsLst>
            <a:path path="circle">
              <a:fillToRect l="50000" t="130000" r="50000" b="-30000"/>
            </a:path>
          </a:gradFill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cxnSp>
        <p:nvCxnSpPr>
          <p:cNvPr id="214" name="Straight Arrow Connector 213"/>
          <p:cNvCxnSpPr/>
          <p:nvPr/>
        </p:nvCxnSpPr>
        <p:spPr>
          <a:xfrm>
            <a:off x="5002949" y="3473077"/>
            <a:ext cx="975820" cy="4769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tailEnd type="arrow"/>
          </a:ln>
          <a:effectLst/>
        </p:spPr>
      </p:cxnSp>
      <p:cxnSp>
        <p:nvCxnSpPr>
          <p:cNvPr id="215" name="Straight Arrow Connector 214"/>
          <p:cNvCxnSpPr/>
          <p:nvPr/>
        </p:nvCxnSpPr>
        <p:spPr>
          <a:xfrm flipH="1" flipV="1">
            <a:off x="3899394" y="3730824"/>
            <a:ext cx="867991" cy="1022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tailEnd type="arrow"/>
          </a:ln>
          <a:effectLst/>
        </p:spPr>
      </p:cxnSp>
      <p:cxnSp>
        <p:nvCxnSpPr>
          <p:cNvPr id="216" name="Straight Arrow Connector 215"/>
          <p:cNvCxnSpPr/>
          <p:nvPr/>
        </p:nvCxnSpPr>
        <p:spPr>
          <a:xfrm>
            <a:off x="3937000" y="4024923"/>
            <a:ext cx="810845" cy="1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dash"/>
            <a:tailEnd type="arrow"/>
          </a:ln>
          <a:effectLst/>
        </p:spPr>
      </p:cxnSp>
      <p:cxnSp>
        <p:nvCxnSpPr>
          <p:cNvPr id="220" name="Straight Arrow Connector 219"/>
          <p:cNvCxnSpPr/>
          <p:nvPr/>
        </p:nvCxnSpPr>
        <p:spPr>
          <a:xfrm flipH="1">
            <a:off x="3276600" y="4269154"/>
            <a:ext cx="2721708" cy="3860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tailEnd type="arrow"/>
          </a:ln>
          <a:effectLst/>
        </p:spPr>
      </p:cxnSp>
      <p:cxnSp>
        <p:nvCxnSpPr>
          <p:cNvPr id="221" name="Straight Arrow Connector 220"/>
          <p:cNvCxnSpPr/>
          <p:nvPr/>
        </p:nvCxnSpPr>
        <p:spPr>
          <a:xfrm>
            <a:off x="3276600" y="4550461"/>
            <a:ext cx="2711938" cy="11770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dash"/>
            <a:tailEnd type="arrow"/>
          </a:ln>
          <a:effectLst/>
        </p:spPr>
      </p:cxnSp>
      <p:cxnSp>
        <p:nvCxnSpPr>
          <p:cNvPr id="222" name="Straight Arrow Connector 221"/>
          <p:cNvCxnSpPr/>
          <p:nvPr/>
        </p:nvCxnSpPr>
        <p:spPr>
          <a:xfrm flipH="1">
            <a:off x="5002950" y="4699000"/>
            <a:ext cx="966050" cy="7815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dash"/>
            <a:tailEnd type="arrow"/>
          </a:ln>
          <a:effectLst/>
        </p:spPr>
      </p:cxnSp>
      <p:sp>
        <p:nvSpPr>
          <p:cNvPr id="224" name="Rectangle 223"/>
          <p:cNvSpPr/>
          <p:nvPr/>
        </p:nvSpPr>
        <p:spPr>
          <a:xfrm>
            <a:off x="685800" y="1828800"/>
            <a:ext cx="609600" cy="25037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F6FC6"/>
            </a:solidFill>
            <a:prstDash val="soli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HQUI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cxnSp>
        <p:nvCxnSpPr>
          <p:cNvPr id="225" name="Straight Connector 224"/>
          <p:cNvCxnSpPr/>
          <p:nvPr/>
        </p:nvCxnSpPr>
        <p:spPr>
          <a:xfrm>
            <a:off x="990600" y="2076194"/>
            <a:ext cx="0" cy="3867406"/>
          </a:xfrm>
          <a:prstGeom prst="line">
            <a:avLst/>
          </a:prstGeom>
          <a:noFill/>
          <a:ln w="25400" cap="flat" cmpd="sng" algn="ctr">
            <a:solidFill>
              <a:srgbClr val="0F6FC6"/>
            </a:solidFill>
            <a:prstDash val="soli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</p:spPr>
      </p:cxnSp>
      <p:grpSp>
        <p:nvGrpSpPr>
          <p:cNvPr id="2" name="Group 1"/>
          <p:cNvGrpSpPr/>
          <p:nvPr/>
        </p:nvGrpSpPr>
        <p:grpSpPr>
          <a:xfrm>
            <a:off x="2209800" y="2286000"/>
            <a:ext cx="4795131" cy="3387596"/>
            <a:chOff x="2158004" y="2286000"/>
            <a:chExt cx="4795131" cy="3387596"/>
          </a:xfrm>
        </p:grpSpPr>
        <p:cxnSp>
          <p:nvCxnSpPr>
            <p:cNvPr id="66" name="Straight Arrow Connector 65"/>
            <p:cNvCxnSpPr/>
            <p:nvPr/>
          </p:nvCxnSpPr>
          <p:spPr>
            <a:xfrm>
              <a:off x="2158004" y="3505200"/>
              <a:ext cx="2995887" cy="11935"/>
            </a:xfrm>
            <a:prstGeom prst="straightConnector1">
              <a:avLst/>
            </a:prstGeom>
            <a:ln w="19050" cmpd="sng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>
              <a:off x="2158004" y="4495800"/>
              <a:ext cx="2985112" cy="0"/>
            </a:xfrm>
            <a:prstGeom prst="straightConnector1">
              <a:avLst/>
            </a:prstGeom>
            <a:ln w="19050" cmpd="sng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257800" y="2536372"/>
              <a:ext cx="1553" cy="313722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6120404" y="2286000"/>
              <a:ext cx="832731" cy="250371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Repository</a:t>
              </a:r>
            </a:p>
          </p:txBody>
        </p:sp>
        <p:cxnSp>
          <p:nvCxnSpPr>
            <p:cNvPr id="70" name="Straight Connector 69"/>
            <p:cNvCxnSpPr/>
            <p:nvPr/>
          </p:nvCxnSpPr>
          <p:spPr>
            <a:xfrm flipH="1">
              <a:off x="6422197" y="2536371"/>
              <a:ext cx="3007" cy="313722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>
              <a:off x="5153891" y="3517134"/>
              <a:ext cx="204513" cy="978665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baseline="-2500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321295" y="3730943"/>
              <a:ext cx="180109" cy="612457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baseline="-2500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>
              <a:off x="5358404" y="3733800"/>
              <a:ext cx="990600" cy="0"/>
            </a:xfrm>
            <a:prstGeom prst="straightConnector1">
              <a:avLst/>
            </a:prstGeom>
            <a:ln w="19050" cmpd="sng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72" idx="2"/>
            </p:cNvCxnSpPr>
            <p:nvPr/>
          </p:nvCxnSpPr>
          <p:spPr>
            <a:xfrm flipH="1">
              <a:off x="5361710" y="4343400"/>
              <a:ext cx="1049640" cy="0"/>
            </a:xfrm>
            <a:prstGeom prst="straightConnector1">
              <a:avLst/>
            </a:prstGeom>
            <a:ln w="19050" cmpd="sng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Rectangle 74"/>
            <p:cNvSpPr/>
            <p:nvPr/>
          </p:nvSpPr>
          <p:spPr>
            <a:xfrm>
              <a:off x="4572000" y="2286001"/>
              <a:ext cx="1371600" cy="250372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  <a:latin typeface="Times New Roman"/>
                  <a:cs typeface="Times New Roman"/>
                </a:rPr>
                <a:t>ResourceManager</a:t>
              </a:r>
              <a:endParaRPr lang="en-US" sz="1400" baseline="-250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88" name="Rectangle 87"/>
          <p:cNvSpPr/>
          <p:nvPr/>
        </p:nvSpPr>
        <p:spPr>
          <a:xfrm>
            <a:off x="1524000" y="6183868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i="1" dirty="0" smtClean="0">
                <a:solidFill>
                  <a:srgbClr val="006600"/>
                </a:solidFill>
              </a:rPr>
              <a:t>Difficult to detect and mitigate with traditional security mechanisms </a:t>
            </a:r>
            <a:endParaRPr lang="en-US" sz="1800" b="1" i="1" dirty="0">
              <a:solidFill>
                <a:srgbClr val="006600"/>
              </a:solidFill>
            </a:endParaRPr>
          </a:p>
        </p:txBody>
      </p:sp>
      <p:sp>
        <p:nvSpPr>
          <p:cNvPr id="58" name="Oval Callout 57"/>
          <p:cNvSpPr/>
          <p:nvPr/>
        </p:nvSpPr>
        <p:spPr bwMode="auto">
          <a:xfrm>
            <a:off x="152400" y="3429000"/>
            <a:ext cx="2286000" cy="1295400"/>
          </a:xfrm>
          <a:prstGeom prst="wedgeEllipseCallout">
            <a:avLst>
              <a:gd name="adj1" fmla="val 41607"/>
              <a:gd name="adj2" fmla="val -15581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Compromised Component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C06FC0-DD74-4FB3-84ED-BE0B53D9716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21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buFont typeface="Courier New"/>
              <a:buChar char="o"/>
            </a:pPr>
            <a:r>
              <a:rPr lang="en-US" dirty="0">
                <a:solidFill>
                  <a:srgbClr val="818181"/>
                </a:solidFill>
              </a:rPr>
              <a:t>Motivating Problem</a:t>
            </a:r>
          </a:p>
          <a:p>
            <a:pPr>
              <a:spcBef>
                <a:spcPts val="1800"/>
              </a:spcBef>
              <a:buFont typeface="Wingdings" charset="2"/>
              <a:buChar char="Ø"/>
            </a:pPr>
            <a:r>
              <a:rPr lang="en-US" b="1" dirty="0">
                <a:solidFill>
                  <a:srgbClr val="000090"/>
                </a:solidFill>
              </a:rPr>
              <a:t>Research Positioning and Hypotheses</a:t>
            </a:r>
          </a:p>
          <a:p>
            <a:pPr>
              <a:spcBef>
                <a:spcPts val="1800"/>
              </a:spcBef>
              <a:buFont typeface="Courier New"/>
              <a:buChar char="o"/>
            </a:pPr>
            <a:r>
              <a:rPr lang="en-US" dirty="0" smtClean="0">
                <a:solidFill>
                  <a:srgbClr val="818181"/>
                </a:solidFill>
              </a:rPr>
              <a:t>ARMOUR Framework</a:t>
            </a:r>
          </a:p>
          <a:p>
            <a:pPr>
              <a:spcBef>
                <a:spcPts val="1800"/>
              </a:spcBef>
              <a:buFont typeface="Courier New"/>
              <a:buChar char="o"/>
            </a:pPr>
            <a:r>
              <a:rPr lang="en-US" dirty="0" smtClean="0">
                <a:solidFill>
                  <a:srgbClr val="818181"/>
                </a:solidFill>
              </a:rPr>
              <a:t>Implementation</a:t>
            </a:r>
          </a:p>
          <a:p>
            <a:pPr>
              <a:spcBef>
                <a:spcPts val="1800"/>
              </a:spcBef>
              <a:buFont typeface="Courier New"/>
              <a:buChar char="o"/>
            </a:pPr>
            <a:r>
              <a:rPr lang="en-US" dirty="0" smtClean="0">
                <a:solidFill>
                  <a:srgbClr val="818181"/>
                </a:solidFill>
              </a:rPr>
              <a:t>Evaluation</a:t>
            </a:r>
            <a:endParaRPr lang="en-US" dirty="0">
              <a:solidFill>
                <a:srgbClr val="818181"/>
              </a:solidFill>
            </a:endParaRPr>
          </a:p>
          <a:p>
            <a:pPr>
              <a:spcBef>
                <a:spcPts val="1800"/>
              </a:spcBef>
              <a:buFont typeface="Courier New"/>
              <a:buChar char="o"/>
            </a:pPr>
            <a:r>
              <a:rPr lang="en-US" dirty="0" smtClean="0">
                <a:solidFill>
                  <a:srgbClr val="818181"/>
                </a:solidFill>
              </a:rPr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C06FC0-DD74-4FB3-84ED-BE0B53D9716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36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Architecture-based Self-Protection (ABSP</a:t>
            </a:r>
            <a:r>
              <a:rPr lang="en-US" dirty="0" smtClean="0"/>
              <a:t>) Addresses These Challenges by Securing the Architecture as a Whole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6075" indent="-346075"/>
            <a:r>
              <a:rPr lang="en-US" dirty="0" smtClean="0">
                <a:solidFill>
                  <a:srgbClr val="0000FF"/>
                </a:solidFill>
              </a:rPr>
              <a:t>Self-Protection</a:t>
            </a:r>
            <a:r>
              <a:rPr lang="en-US" dirty="0" smtClean="0"/>
              <a:t>: A </a:t>
            </a:r>
            <a:r>
              <a:rPr lang="en-US" i="1" dirty="0"/>
              <a:t>self-*</a:t>
            </a:r>
            <a:r>
              <a:rPr lang="en-US" dirty="0"/>
              <a:t> property under the Autonomic Computing (AC) Context </a:t>
            </a:r>
            <a:r>
              <a:rPr lang="en-US" sz="1600" dirty="0"/>
              <a:t>[</a:t>
            </a:r>
            <a:r>
              <a:rPr lang="en-US" sz="1600" dirty="0" err="1"/>
              <a:t>Kephart</a:t>
            </a:r>
            <a:r>
              <a:rPr lang="en-US" sz="1600" dirty="0"/>
              <a:t> &amp; Chess 2003]</a:t>
            </a:r>
            <a:endParaRPr lang="en-US" sz="2000" dirty="0"/>
          </a:p>
          <a:p>
            <a:pPr marL="746125" lvl="1" indent="-346075"/>
            <a:r>
              <a:rPr lang="en-US" dirty="0" smtClean="0"/>
              <a:t>Dynamic, self-adaptive, at runtime</a:t>
            </a:r>
          </a:p>
          <a:p>
            <a:pPr marL="746125" lvl="1" indent="-346075"/>
            <a:r>
              <a:rPr lang="en-US" dirty="0" smtClean="0"/>
              <a:t>Both reactive and proactive</a:t>
            </a:r>
            <a:endParaRPr lang="en-US" dirty="0"/>
          </a:p>
          <a:p>
            <a:pPr marL="346075" indent="-346075"/>
            <a:r>
              <a:rPr lang="en-US" dirty="0" smtClean="0">
                <a:solidFill>
                  <a:srgbClr val="0000FF"/>
                </a:solidFill>
              </a:rPr>
              <a:t>Architecture-based</a:t>
            </a:r>
            <a:r>
              <a:rPr lang="en-US" dirty="0" smtClean="0"/>
              <a:t>: </a:t>
            </a:r>
            <a:endParaRPr lang="en-US" dirty="0"/>
          </a:p>
          <a:p>
            <a:pPr lvl="1"/>
            <a:r>
              <a:rPr lang="en-US" dirty="0"/>
              <a:t>Incorporating security goals as part of the system’s architecture properties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17179" y="3810000"/>
            <a:ext cx="8393421" cy="2770670"/>
            <a:chOff x="217179" y="3810000"/>
            <a:chExt cx="8393421" cy="2770670"/>
          </a:xfrm>
        </p:grpSpPr>
        <p:pic>
          <p:nvPicPr>
            <p:cNvPr id="59" name="Picture 58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604" b="-1604"/>
            <a:stretch>
              <a:fillRect/>
            </a:stretch>
          </p:blipFill>
          <p:spPr bwMode="auto">
            <a:xfrm>
              <a:off x="1828800" y="3810000"/>
              <a:ext cx="6781800" cy="27706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Rectangle 7"/>
            <p:cNvSpPr/>
            <p:nvPr/>
          </p:nvSpPr>
          <p:spPr>
            <a:xfrm>
              <a:off x="217179" y="4623137"/>
              <a:ext cx="153542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i="1" dirty="0" smtClean="0">
                  <a:solidFill>
                    <a:srgbClr val="006600"/>
                  </a:solidFill>
                </a:rPr>
                <a:t>ABSP </a:t>
              </a:r>
            </a:p>
            <a:p>
              <a:pPr algn="ctr"/>
              <a:r>
                <a:rPr lang="en-US" sz="2000" b="1" i="1" dirty="0" smtClean="0">
                  <a:solidFill>
                    <a:srgbClr val="006600"/>
                  </a:solidFill>
                </a:rPr>
                <a:t>Reference </a:t>
              </a:r>
            </a:p>
            <a:p>
              <a:pPr algn="ctr"/>
              <a:r>
                <a:rPr lang="en-US" sz="2000" b="1" i="1" dirty="0" smtClean="0">
                  <a:solidFill>
                    <a:srgbClr val="006600"/>
                  </a:solidFill>
                </a:rPr>
                <a:t>Architecture</a:t>
              </a:r>
              <a:endParaRPr lang="en-US" sz="2000" b="1" dirty="0">
                <a:solidFill>
                  <a:srgbClr val="006600"/>
                </a:solidFill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C06FC0-DD74-4FB3-84ED-BE0B53D9716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36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Architecture-Based Self-Protection (ABSP)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5334000"/>
          </a:xfrm>
        </p:spPr>
        <p:txBody>
          <a:bodyPr/>
          <a:lstStyle/>
          <a:p>
            <a:pPr marL="171450" indent="-171450">
              <a:spcAft>
                <a:spcPts val="600"/>
              </a:spcAft>
              <a:buFont typeface="Arial"/>
              <a:buChar char="•"/>
            </a:pPr>
            <a:r>
              <a:rPr lang="en-US" sz="2000" b="1" dirty="0"/>
              <a:t>Defense in </a:t>
            </a:r>
            <a:r>
              <a:rPr lang="en-US" sz="2000" b="1" dirty="0" smtClean="0"/>
              <a:t>depth: </a:t>
            </a:r>
            <a:r>
              <a:rPr lang="en-US" sz="2000" dirty="0" smtClean="0"/>
              <a:t>By </a:t>
            </a:r>
            <a:r>
              <a:rPr lang="en-US" sz="2000" dirty="0"/>
              <a:t>modeling the internal structure of a software </a:t>
            </a:r>
            <a:r>
              <a:rPr lang="en-US" sz="2000" dirty="0" smtClean="0"/>
              <a:t>system, ABSP </a:t>
            </a:r>
            <a:r>
              <a:rPr lang="en-US" sz="2000" dirty="0"/>
              <a:t>provides an effective mechanism to deal with threats in multiple stages and at different </a:t>
            </a:r>
            <a:r>
              <a:rPr lang="en-US" sz="2000" dirty="0" smtClean="0"/>
              <a:t>levels</a:t>
            </a:r>
            <a:endParaRPr lang="en-US" sz="2000" dirty="0"/>
          </a:p>
          <a:p>
            <a:pPr marL="171450" indent="-171450">
              <a:spcAft>
                <a:spcPts val="600"/>
              </a:spcAft>
              <a:buFont typeface="Arial"/>
              <a:buChar char="•"/>
            </a:pPr>
            <a:r>
              <a:rPr lang="en-US" sz="2000" b="1" dirty="0"/>
              <a:t>Impact </a:t>
            </a:r>
            <a:r>
              <a:rPr lang="en-US" sz="2000" b="1" dirty="0" smtClean="0"/>
              <a:t>Analysis: </a:t>
            </a:r>
            <a:r>
              <a:rPr lang="en-US" sz="2000" dirty="0" smtClean="0"/>
              <a:t>The architectural models allow us to identify the dependencies </a:t>
            </a:r>
            <a:r>
              <a:rPr lang="en-US" sz="2000" dirty="0"/>
              <a:t>among the system's </a:t>
            </a:r>
            <a:r>
              <a:rPr lang="en-US" sz="2000" dirty="0" smtClean="0"/>
              <a:t>constituents, thereby track </a:t>
            </a:r>
            <a:r>
              <a:rPr lang="en-US" sz="2000" dirty="0"/>
              <a:t>the impact of a compromised element on the other parts of the system and formulate globally coordinated defense </a:t>
            </a:r>
            <a:r>
              <a:rPr lang="en-US" sz="2000" dirty="0" smtClean="0"/>
              <a:t>strategies </a:t>
            </a:r>
            <a:endParaRPr lang="en-US" sz="2000" dirty="0"/>
          </a:p>
          <a:p>
            <a:pPr marL="171450" indent="-171450">
              <a:spcAft>
                <a:spcPts val="600"/>
              </a:spcAft>
              <a:buFont typeface="Arial"/>
              <a:buChar char="•"/>
            </a:pPr>
            <a:r>
              <a:rPr lang="en-US" sz="2000" b="1" dirty="0"/>
              <a:t>Insider </a:t>
            </a:r>
            <a:r>
              <a:rPr lang="en-US" sz="2000" b="1" dirty="0" smtClean="0"/>
              <a:t>attack: </a:t>
            </a:r>
            <a:r>
              <a:rPr lang="en-US" sz="2000" dirty="0"/>
              <a:t>Modeling and monitoring the </a:t>
            </a:r>
            <a:r>
              <a:rPr lang="en-US" sz="2000" dirty="0" smtClean="0"/>
              <a:t>architecture of a software system allows </a:t>
            </a:r>
            <a:r>
              <a:rPr lang="en-US" sz="2000" dirty="0"/>
              <a:t>us to mitigate </a:t>
            </a:r>
            <a:r>
              <a:rPr lang="en-US" sz="2000" dirty="0" smtClean="0"/>
              <a:t>the security </a:t>
            </a:r>
            <a:r>
              <a:rPr lang="en-US" sz="2000" dirty="0"/>
              <a:t>threats that originate from within the </a:t>
            </a:r>
            <a:r>
              <a:rPr lang="en-US" sz="2000" dirty="0" smtClean="0"/>
              <a:t>system</a:t>
            </a:r>
            <a:endParaRPr lang="en-US" sz="2000" dirty="0"/>
          </a:p>
          <a:p>
            <a:pPr marL="171450" indent="-171450">
              <a:spcAft>
                <a:spcPts val="600"/>
              </a:spcAft>
              <a:buFont typeface="Arial"/>
              <a:buChar char="•"/>
            </a:pPr>
            <a:r>
              <a:rPr lang="en-US" sz="2000" b="1" dirty="0" smtClean="0"/>
              <a:t>Reuse: </a:t>
            </a:r>
            <a:r>
              <a:rPr lang="en-US" sz="2000" dirty="0"/>
              <a:t>By implementing self-protection patterns as orthogonal concerns, separate from application logic, the former may be easily reused in other </a:t>
            </a:r>
            <a:r>
              <a:rPr lang="en-US" sz="2000" dirty="0" smtClean="0"/>
              <a:t>applications </a:t>
            </a:r>
            <a:endParaRPr lang="en-US" sz="2000" dirty="0"/>
          </a:p>
          <a:p>
            <a:pPr marL="171450" indent="-171450">
              <a:spcAft>
                <a:spcPts val="600"/>
              </a:spcAft>
              <a:buFont typeface="Arial"/>
              <a:buChar char="•"/>
            </a:pPr>
            <a:r>
              <a:rPr lang="en-US" sz="2000" b="1" dirty="0" smtClean="0"/>
              <a:t>Dynamism: </a:t>
            </a:r>
            <a:r>
              <a:rPr lang="en-US" sz="2000" dirty="0"/>
              <a:t>Separation of concerns also allows the self-protection mechanisms to evolve independent of the application logic, to quickly adapt to emerging </a:t>
            </a:r>
            <a:r>
              <a:rPr lang="en-US" sz="2000" dirty="0" smtClean="0"/>
              <a:t>threats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C06FC0-DD74-4FB3-84ED-BE0B53D9716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15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on Template 2b">
  <a:themeElements>
    <a:clrScheme name="">
      <a:dk1>
        <a:srgbClr val="000000"/>
      </a:dk1>
      <a:lt1>
        <a:srgbClr val="000000"/>
      </a:lt1>
      <a:dk2>
        <a:srgbClr val="000000"/>
      </a:dk2>
      <a:lt2>
        <a:srgbClr val="5F5F5F"/>
      </a:lt2>
      <a:accent1>
        <a:srgbClr val="FFCC00"/>
      </a:accent1>
      <a:accent2>
        <a:srgbClr val="006600"/>
      </a:accent2>
      <a:accent3>
        <a:srgbClr val="AAAAAA"/>
      </a:accent3>
      <a:accent4>
        <a:srgbClr val="000000"/>
      </a:accent4>
      <a:accent5>
        <a:srgbClr val="FFE2AA"/>
      </a:accent5>
      <a:accent6>
        <a:srgbClr val="005C00"/>
      </a:accent6>
      <a:hlink>
        <a:srgbClr val="CC00CC"/>
      </a:hlink>
      <a:folHlink>
        <a:srgbClr val="990099"/>
      </a:folHlink>
    </a:clrScheme>
    <a:fontScheme name="Mason Template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on Template 2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on Template 2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on Template 2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Mason Template 2b</Template>
  <TotalTime>24614</TotalTime>
  <Words>2843</Words>
  <Application>Microsoft Macintosh PowerPoint</Application>
  <PresentationFormat>On-screen Show (4:3)</PresentationFormat>
  <Paragraphs>800</Paragraphs>
  <Slides>44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8" baseType="lpstr">
      <vt:lpstr>Apple Chancery</vt:lpstr>
      <vt:lpstr>Apple Symbols</vt:lpstr>
      <vt:lpstr>Arial Narrow</vt:lpstr>
      <vt:lpstr>Book Antiqua</vt:lpstr>
      <vt:lpstr>Calibri</vt:lpstr>
      <vt:lpstr>Constantia</vt:lpstr>
      <vt:lpstr>Courier New</vt:lpstr>
      <vt:lpstr>Lucida Grande</vt:lpstr>
      <vt:lpstr>Times New Roman</vt:lpstr>
      <vt:lpstr>굴림</vt:lpstr>
      <vt:lpstr>Arial</vt:lpstr>
      <vt:lpstr>Tahoma</vt:lpstr>
      <vt:lpstr>Wingdings</vt:lpstr>
      <vt:lpstr>Mason Template 2b</vt:lpstr>
      <vt:lpstr>Architecture-Based Self-Protecting  Software Systems</vt:lpstr>
      <vt:lpstr>Outline</vt:lpstr>
      <vt:lpstr>The Cat-and-Mouse Game of Securing Your Software</vt:lpstr>
      <vt:lpstr>Context: Emergency Deployment System (EDS)</vt:lpstr>
      <vt:lpstr>Anatomy of an Attack</vt:lpstr>
      <vt:lpstr>Anatomy of an Attack</vt:lpstr>
      <vt:lpstr>Outline</vt:lpstr>
      <vt:lpstr>Architecture-based Self-Protection (ABSP) Addresses These Challenges by Securing the Architecture as a Whole</vt:lpstr>
      <vt:lpstr>Benefits of Architecture-Based Self-Protection (ABSP)</vt:lpstr>
      <vt:lpstr>Research Hypotheses</vt:lpstr>
      <vt:lpstr>Outline</vt:lpstr>
      <vt:lpstr>ARMOUR: Proposed ABSP Framework</vt:lpstr>
      <vt:lpstr>Definitions and Assumptions</vt:lpstr>
      <vt:lpstr>An example use case</vt:lpstr>
      <vt:lpstr>What we assume to know about the system</vt:lpstr>
      <vt:lpstr>Mining Technique Overview (I): Association Rules Mining (ARM)</vt:lpstr>
      <vt:lpstr>Mining Technique Overview (II):  Generalized Sequential Pattern (GSP) Mining</vt:lpstr>
      <vt:lpstr>Outline</vt:lpstr>
      <vt:lpstr>ARMOUR Framework</vt:lpstr>
      <vt:lpstr>Pre-Processing the Event Log</vt:lpstr>
      <vt:lpstr>Pre-Processing the Event Log</vt:lpstr>
      <vt:lpstr>Mining the System Behavior Model</vt:lpstr>
      <vt:lpstr>Tailoring the Mining Algorithms</vt:lpstr>
      <vt:lpstr>ARMOUR Framework</vt:lpstr>
      <vt:lpstr>Threat Detection Using the System Behavior Model</vt:lpstr>
      <vt:lpstr>ARMOUR Framework</vt:lpstr>
      <vt:lpstr>Threat Mitigation Using Self-Protection Patterns</vt:lpstr>
      <vt:lpstr>Protective Wrapper Pattern</vt:lpstr>
      <vt:lpstr>Software Rejuvenation Pattern</vt:lpstr>
      <vt:lpstr>Software Rejuvenation Pattern (Cont.)</vt:lpstr>
      <vt:lpstr>Agreement-based Redundancy Pattern</vt:lpstr>
      <vt:lpstr>Agreement-based Redundancy Pattern</vt:lpstr>
      <vt:lpstr>Rainbow Framework as “Architecture Manager”</vt:lpstr>
      <vt:lpstr>Rainbow Framework Overview</vt:lpstr>
      <vt:lpstr>Outline</vt:lpstr>
      <vt:lpstr>Evaluation – Setup</vt:lpstr>
      <vt:lpstr>Attack Scenarios</vt:lpstr>
      <vt:lpstr>Evaluation – Detection Accuracy</vt:lpstr>
      <vt:lpstr>Evaluation – Computational Efficiency</vt:lpstr>
      <vt:lpstr>Evaluation – Detecting Unknown Threats</vt:lpstr>
      <vt:lpstr>Outline</vt:lpstr>
      <vt:lpstr>Conclusions</vt:lpstr>
      <vt:lpstr>Conclusions (Cont.)</vt:lpstr>
      <vt:lpstr>Conclusions (Cont.)</vt:lpstr>
    </vt:vector>
  </TitlesOfParts>
  <Company>George Mason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Mason Template 2: Title Slide</dc:title>
  <dc:creator>2009 ETF</dc:creator>
  <cp:lastModifiedBy>Sam Malek</cp:lastModifiedBy>
  <cp:revision>1041</cp:revision>
  <dcterms:created xsi:type="dcterms:W3CDTF">2010-02-22T20:04:52Z</dcterms:created>
  <dcterms:modified xsi:type="dcterms:W3CDTF">2016-11-22T19:41:01Z</dcterms:modified>
</cp:coreProperties>
</file>