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93" r:id="rId3"/>
    <p:sldId id="294" r:id="rId4"/>
    <p:sldId id="296" r:id="rId5"/>
    <p:sldId id="297" r:id="rId6"/>
    <p:sldId id="261" r:id="rId7"/>
    <p:sldId id="299" r:id="rId8"/>
    <p:sldId id="306" r:id="rId9"/>
    <p:sldId id="305" r:id="rId10"/>
    <p:sldId id="260" r:id="rId11"/>
    <p:sldId id="264" r:id="rId12"/>
    <p:sldId id="265" r:id="rId13"/>
    <p:sldId id="267" r:id="rId14"/>
    <p:sldId id="268" r:id="rId15"/>
    <p:sldId id="269" r:id="rId16"/>
    <p:sldId id="272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246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709" y="231015"/>
            <a:ext cx="8466582" cy="707770"/>
          </a:xfrm>
        </p:spPr>
        <p:txBody>
          <a:bodyPr>
            <a:normAutofit/>
          </a:bodyPr>
          <a:lstStyle>
            <a:lvl1pPr>
              <a:defRPr sz="3600">
                <a:latin typeface="Roboto Cn" pitchFamily="2" charset="0"/>
                <a:ea typeface="Roboto Cn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999745"/>
            <a:ext cx="9144000" cy="0"/>
          </a:xfrm>
          <a:prstGeom prst="line">
            <a:avLst/>
          </a:prstGeom>
          <a:ln w="44450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78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0" y="1609344"/>
            <a:ext cx="9144000" cy="83099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600"/>
              </a:spcBef>
              <a:spcAft>
                <a:spcPts val="1600"/>
              </a:spcAft>
            </a:pPr>
            <a:r>
              <a:rPr lang="en-US" sz="4800" b="1" dirty="0">
                <a:latin typeface="Arial Narrow" panose="020B0606020202030204" pitchFamily="34" charset="0"/>
              </a:rPr>
              <a:t>What can I clarify?</a:t>
            </a:r>
          </a:p>
        </p:txBody>
      </p:sp>
    </p:spTree>
    <p:extLst>
      <p:ext uri="{BB962C8B-B14F-4D97-AF65-F5344CB8AC3E}">
        <p14:creationId xmlns:p14="http://schemas.microsoft.com/office/powerpoint/2010/main" val="4015279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mtClean="0">
                <a:latin typeface="Arial Narrow" panose="020B0606020202030204" pitchFamily="34" charset="0"/>
              </a:defRPr>
            </a:lvl1pPr>
          </a:lstStyle>
          <a:p>
            <a:fld id="{DEC8F52C-B43F-4440-9A8B-F99B2F5DCBE6}" type="datetimeFigureOut">
              <a:rPr lang="en-US" smtClean="0"/>
              <a:pPr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>
                <a:latin typeface="Arial Narrow" panose="020B0606020202030204" pitchFamily="34" charset="0"/>
              </a:defRPr>
            </a:lvl1pPr>
          </a:lstStyle>
          <a:p>
            <a:fld id="{CA9E9548-0D6E-47F5-82C7-98A5E9A7C0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6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kern="1200" smtClean="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smtClean="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smtClean="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smtClean="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smtClean="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smtClean="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details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" y="1371600"/>
            <a:ext cx="6553200" cy="16312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>
              <a:lnSpc>
                <a:spcPts val="4000"/>
              </a:lnSpc>
            </a:pPr>
            <a:r>
              <a:rPr lang="en-US" dirty="0"/>
              <a:t>Details about class are:</a:t>
            </a:r>
          </a:p>
          <a:p>
            <a:pPr>
              <a:lnSpc>
                <a:spcPts val="4000"/>
              </a:lnSpc>
              <a:tabLst>
                <a:tab pos="457200" algn="l"/>
              </a:tabLst>
            </a:pPr>
            <a:r>
              <a:rPr lang="en-US" dirty="0"/>
              <a:t>	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1. In the LAB MANUAL</a:t>
            </a:r>
          </a:p>
          <a:p>
            <a:pPr>
              <a:lnSpc>
                <a:spcPts val="4000"/>
              </a:lnSpc>
              <a:tabLst>
                <a:tab pos="457200" algn="l"/>
              </a:tabLs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	2. On the WEBSITE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" y="3435631"/>
            <a:ext cx="7264780" cy="21441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>
              <a:lnSpc>
                <a:spcPts val="4000"/>
              </a:lnSpc>
            </a:pPr>
            <a:r>
              <a:rPr lang="en-US" dirty="0"/>
              <a:t>LAB MANUAL:</a:t>
            </a:r>
          </a:p>
          <a:p>
            <a:pPr>
              <a:lnSpc>
                <a:spcPts val="4000"/>
              </a:lnSpc>
              <a:tabLst>
                <a:tab pos="457200" algn="l"/>
              </a:tabLst>
            </a:pPr>
            <a:r>
              <a:rPr lang="en-US" dirty="0"/>
              <a:t>	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1. Must be printed out</a:t>
            </a:r>
          </a:p>
          <a:p>
            <a:pPr>
              <a:lnSpc>
                <a:spcPts val="4000"/>
              </a:lnSpc>
              <a:tabLst>
                <a:tab pos="457200" algn="l"/>
              </a:tabLs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	2. Must be carried to every lab class</a:t>
            </a:r>
          </a:p>
          <a:p>
            <a:pPr>
              <a:lnSpc>
                <a:spcPts val="4000"/>
              </a:lnSpc>
              <a:tabLst>
                <a:tab pos="457200" algn="l"/>
              </a:tabLs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	3. Must be the one posted on the website</a:t>
            </a:r>
          </a:p>
        </p:txBody>
      </p:sp>
    </p:spTree>
    <p:extLst>
      <p:ext uri="{BB962C8B-B14F-4D97-AF65-F5344CB8AC3E}">
        <p14:creationId xmlns:p14="http://schemas.microsoft.com/office/powerpoint/2010/main" val="209660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Expectactions</a:t>
            </a:r>
            <a:r>
              <a:rPr lang="en-US" dirty="0"/>
              <a:t>: </a:t>
            </a:r>
            <a:r>
              <a:rPr lang="en-US" b="1" i="1" dirty="0"/>
              <a:t>You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0079" y="1371600"/>
            <a:ext cx="7794619" cy="60529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en-US" dirty="0"/>
              <a:t>Self-motivated learning; </a:t>
            </a:r>
            <a:r>
              <a:rPr lang="en-US" dirty="0">
                <a:solidFill>
                  <a:srgbClr val="FF0000"/>
                </a:solidFill>
              </a:rPr>
              <a:t>Independent</a:t>
            </a:r>
            <a:r>
              <a:rPr lang="en-US" dirty="0"/>
              <a:t>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" y="2033842"/>
            <a:ext cx="6781800" cy="60529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en-US" dirty="0"/>
              <a:t>Not just memorization; </a:t>
            </a:r>
            <a:r>
              <a:rPr lang="en-US" dirty="0">
                <a:solidFill>
                  <a:srgbClr val="FF0000"/>
                </a:solidFill>
              </a:rPr>
              <a:t>Understand, apply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" y="2662678"/>
            <a:ext cx="6781800" cy="11182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Apply</a:t>
            </a:r>
            <a:r>
              <a:rPr lang="en-US" dirty="0"/>
              <a:t> yourself, ask yourself questions</a:t>
            </a:r>
            <a:br>
              <a:rPr lang="en-US" dirty="0"/>
            </a:br>
            <a:r>
              <a:rPr lang="en-US" dirty="0"/>
              <a:t>(What if…? How would I…?)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0080" y="3837881"/>
            <a:ext cx="6781800" cy="57188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Be a good lab citizen; Be safe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080" y="4466717"/>
            <a:ext cx="6781800" cy="60529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Active participant</a:t>
            </a:r>
            <a:r>
              <a:rPr lang="en-US" dirty="0"/>
              <a:t> in class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080" y="5128959"/>
            <a:ext cx="6781800" cy="60529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en-US" dirty="0"/>
              <a:t>Be a little uncomfortable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080" y="5791200"/>
            <a:ext cx="6781800" cy="60529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en-US" dirty="0"/>
              <a:t>Communicate – surveys, </a:t>
            </a:r>
            <a:r>
              <a:rPr lang="en-US" dirty="0" err="1"/>
              <a:t>evals</a:t>
            </a:r>
            <a:r>
              <a:rPr lang="en-US" dirty="0"/>
              <a:t>, DB</a:t>
            </a:r>
          </a:p>
        </p:txBody>
      </p:sp>
    </p:spTree>
    <p:extLst>
      <p:ext uri="{BB962C8B-B14F-4D97-AF65-F5344CB8AC3E}">
        <p14:creationId xmlns:p14="http://schemas.microsoft.com/office/powerpoint/2010/main" val="53507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Expectations: </a:t>
            </a:r>
            <a:r>
              <a:rPr lang="en-US" b="1" i="1" dirty="0"/>
              <a:t>Me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0080" y="1371600"/>
            <a:ext cx="6934200" cy="11182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en-US" dirty="0"/>
              <a:t>Help you </a:t>
            </a:r>
            <a:r>
              <a:rPr lang="en-US" dirty="0">
                <a:solidFill>
                  <a:srgbClr val="FF0000"/>
                </a:solidFill>
              </a:rPr>
              <a:t>learn &amp; understand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/>
              <a:t>(NOT “know” or memorize)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79" y="2743272"/>
            <a:ext cx="7632249" cy="60529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Challenge you</a:t>
            </a:r>
            <a:r>
              <a:rPr lang="en-US" dirty="0"/>
              <a:t>, make you a little uncomfortable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" y="3605222"/>
            <a:ext cx="6934200" cy="60529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en-US" dirty="0"/>
              <a:t>Available, approachable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0080" y="4467172"/>
            <a:ext cx="6934200" cy="11182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en-US" dirty="0"/>
              <a:t>Try to teach you to think scientifically;</a:t>
            </a:r>
            <a:br>
              <a:rPr lang="en-US" dirty="0"/>
            </a:br>
            <a:r>
              <a:rPr lang="en-US" dirty="0"/>
              <a:t>help you teach yourself</a:t>
            </a:r>
          </a:p>
        </p:txBody>
      </p:sp>
    </p:spTree>
    <p:extLst>
      <p:ext uri="{BB962C8B-B14F-4D97-AF65-F5344CB8AC3E}">
        <p14:creationId xmlns:p14="http://schemas.microsoft.com/office/powerpoint/2010/main" val="416491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" y="2194560"/>
            <a:ext cx="6267450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Set up lunch/coffee meetings!</a:t>
            </a:r>
            <a:endParaRPr lang="en-US" sz="3000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080" y="1371600"/>
            <a:ext cx="7580974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Sarchasm</a:t>
            </a:r>
            <a:r>
              <a:rPr lang="en-US" sz="3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! Please don’t take it personally!</a:t>
            </a:r>
            <a:endParaRPr lang="en-US" sz="3000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080" y="3015735"/>
            <a:ext cx="6267450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Role = Guide + Mentor (use me!)</a:t>
            </a:r>
            <a:endParaRPr lang="en-US" sz="3000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080" y="3836910"/>
            <a:ext cx="6267450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Go to office hours!</a:t>
            </a:r>
            <a:endParaRPr lang="en-US" sz="3000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080" y="4658085"/>
            <a:ext cx="7418604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Current research: How to improve learning</a:t>
            </a:r>
            <a:endParaRPr lang="en-US" sz="3000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91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D1S80 = VNTR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079" y="1371600"/>
            <a:ext cx="7307509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VNTR =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0080" y="4157329"/>
            <a:ext cx="6438900" cy="10156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Multiple repeats of same sequence; number of repeats is variable =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0080" y="2368199"/>
            <a:ext cx="4343400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Tandem =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97230" y="3325697"/>
            <a:ext cx="857250" cy="0"/>
          </a:xfrm>
          <a:prstGeom prst="line">
            <a:avLst/>
          </a:prstGeom>
          <a:noFill/>
          <a:ln w="571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573530" y="3067577"/>
            <a:ext cx="4343400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AGGCTAGGCTAGGCTAGGCT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5934342" y="3325697"/>
            <a:ext cx="857250" cy="0"/>
          </a:xfrm>
          <a:prstGeom prst="line">
            <a:avLst/>
          </a:prstGeom>
          <a:noFill/>
          <a:ln w="571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9" name="Rectangle 18"/>
          <p:cNvSpPr/>
          <p:nvPr/>
        </p:nvSpPr>
        <p:spPr>
          <a:xfrm>
            <a:off x="1554480" y="3115726"/>
            <a:ext cx="1094716" cy="441960"/>
          </a:xfrm>
          <a:prstGeom prst="rect">
            <a:avLst/>
          </a:prstGeom>
          <a:solidFill>
            <a:srgbClr val="C0504D">
              <a:lumMod val="60000"/>
              <a:lumOff val="40000"/>
              <a:alpha val="21961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769791-76A7-446E-8109-AF5FF82E213D}"/>
              </a:ext>
            </a:extLst>
          </p:cNvPr>
          <p:cNvSpPr/>
          <p:nvPr/>
        </p:nvSpPr>
        <p:spPr>
          <a:xfrm>
            <a:off x="2651154" y="3115726"/>
            <a:ext cx="1094716" cy="441960"/>
          </a:xfrm>
          <a:prstGeom prst="rect">
            <a:avLst/>
          </a:prstGeom>
          <a:solidFill>
            <a:srgbClr val="C0504D">
              <a:lumMod val="60000"/>
              <a:lumOff val="40000"/>
              <a:alpha val="21961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21276A-7260-453A-8986-87E4C4DDC584}"/>
              </a:ext>
            </a:extLst>
          </p:cNvPr>
          <p:cNvSpPr/>
          <p:nvPr/>
        </p:nvSpPr>
        <p:spPr>
          <a:xfrm>
            <a:off x="3745230" y="3115726"/>
            <a:ext cx="1094716" cy="441960"/>
          </a:xfrm>
          <a:prstGeom prst="rect">
            <a:avLst/>
          </a:prstGeom>
          <a:solidFill>
            <a:srgbClr val="C0504D">
              <a:lumMod val="60000"/>
              <a:lumOff val="40000"/>
              <a:alpha val="21961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F6A0B39-1AFE-4457-A32E-7B3176FE5C9D}"/>
              </a:ext>
            </a:extLst>
          </p:cNvPr>
          <p:cNvSpPr/>
          <p:nvPr/>
        </p:nvSpPr>
        <p:spPr>
          <a:xfrm>
            <a:off x="4839626" y="3115726"/>
            <a:ext cx="1094716" cy="441960"/>
          </a:xfrm>
          <a:prstGeom prst="rect">
            <a:avLst/>
          </a:prstGeom>
          <a:solidFill>
            <a:srgbClr val="C0504D">
              <a:lumMod val="60000"/>
              <a:lumOff val="40000"/>
              <a:alpha val="21961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9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D1S80 = VNTR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400300" y="1069848"/>
            <a:ext cx="4444882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Follow                   inheritance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5711598" y="4279130"/>
            <a:ext cx="2586038" cy="533400"/>
            <a:chOff x="6743700" y="5924605"/>
            <a:chExt cx="2586038" cy="533400"/>
          </a:xfrm>
        </p:grpSpPr>
        <p:grpSp>
          <p:nvGrpSpPr>
            <p:cNvPr id="83" name="Group 82"/>
            <p:cNvGrpSpPr/>
            <p:nvPr/>
          </p:nvGrpSpPr>
          <p:grpSpPr>
            <a:xfrm>
              <a:off x="6743700" y="6305605"/>
              <a:ext cx="2586038" cy="152400"/>
              <a:chOff x="652462" y="6096000"/>
              <a:chExt cx="2586038" cy="152400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>
                <a:off x="652462" y="6172200"/>
                <a:ext cx="258603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90" name="Rectangle 89"/>
              <p:cNvSpPr/>
              <p:nvPr/>
            </p:nvSpPr>
            <p:spPr>
              <a:xfrm>
                <a:off x="1033462" y="6096000"/>
                <a:ext cx="228600" cy="152400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1338262" y="6096000"/>
                <a:ext cx="228600" cy="152400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1643062" y="6096000"/>
                <a:ext cx="228600" cy="152400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1947862" y="6096000"/>
                <a:ext cx="228600" cy="152400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6743700" y="5924605"/>
              <a:ext cx="2586038" cy="152400"/>
              <a:chOff x="652462" y="5257800"/>
              <a:chExt cx="2586038" cy="152400"/>
            </a:xfrm>
          </p:grpSpPr>
          <p:cxnSp>
            <p:nvCxnSpPr>
              <p:cNvPr id="85" name="Straight Connector 84"/>
              <p:cNvCxnSpPr/>
              <p:nvPr/>
            </p:nvCxnSpPr>
            <p:spPr>
              <a:xfrm>
                <a:off x="652462" y="5334000"/>
                <a:ext cx="258603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86" name="Rectangle 85"/>
              <p:cNvSpPr/>
              <p:nvPr/>
            </p:nvSpPr>
            <p:spPr>
              <a:xfrm>
                <a:off x="1033462" y="5257800"/>
                <a:ext cx="228600" cy="152400"/>
              </a:xfrm>
              <a:prstGeom prst="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1338262" y="5257800"/>
                <a:ext cx="228600" cy="152400"/>
              </a:xfrm>
              <a:prstGeom prst="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1643062" y="5257800"/>
                <a:ext cx="228600" cy="152400"/>
              </a:xfrm>
              <a:prstGeom prst="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4" name="Group 93"/>
          <p:cNvGrpSpPr/>
          <p:nvPr/>
        </p:nvGrpSpPr>
        <p:grpSpPr>
          <a:xfrm>
            <a:off x="5711598" y="5403003"/>
            <a:ext cx="2586038" cy="533400"/>
            <a:chOff x="3657600" y="5181600"/>
            <a:chExt cx="2586038" cy="533400"/>
          </a:xfrm>
        </p:grpSpPr>
        <p:grpSp>
          <p:nvGrpSpPr>
            <p:cNvPr id="95" name="Group 94"/>
            <p:cNvGrpSpPr/>
            <p:nvPr/>
          </p:nvGrpSpPr>
          <p:grpSpPr>
            <a:xfrm>
              <a:off x="3657600" y="5562600"/>
              <a:ext cx="2586038" cy="152400"/>
              <a:chOff x="652462" y="6096000"/>
              <a:chExt cx="2586038" cy="152400"/>
            </a:xfrm>
          </p:grpSpPr>
          <p:cxnSp>
            <p:nvCxnSpPr>
              <p:cNvPr id="100" name="Straight Connector 99"/>
              <p:cNvCxnSpPr/>
              <p:nvPr/>
            </p:nvCxnSpPr>
            <p:spPr>
              <a:xfrm>
                <a:off x="652462" y="6172200"/>
                <a:ext cx="258603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101" name="Rectangle 100"/>
              <p:cNvSpPr/>
              <p:nvPr/>
            </p:nvSpPr>
            <p:spPr>
              <a:xfrm>
                <a:off x="1033462" y="6096000"/>
                <a:ext cx="228600" cy="152400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1338262" y="6096000"/>
                <a:ext cx="228600" cy="152400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1643062" y="6096000"/>
                <a:ext cx="228600" cy="152400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1947862" y="6096000"/>
                <a:ext cx="228600" cy="152400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3657600" y="5181600"/>
              <a:ext cx="2586038" cy="152400"/>
              <a:chOff x="652462" y="4876800"/>
              <a:chExt cx="2586038" cy="152400"/>
            </a:xfrm>
          </p:grpSpPr>
          <p:cxnSp>
            <p:nvCxnSpPr>
              <p:cNvPr id="97" name="Straight Connector 96"/>
              <p:cNvCxnSpPr/>
              <p:nvPr/>
            </p:nvCxnSpPr>
            <p:spPr>
              <a:xfrm>
                <a:off x="652462" y="4953000"/>
                <a:ext cx="258603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98" name="Rectangle 97"/>
              <p:cNvSpPr/>
              <p:nvPr/>
            </p:nvSpPr>
            <p:spPr>
              <a:xfrm>
                <a:off x="1033462" y="4876800"/>
                <a:ext cx="228600" cy="152400"/>
              </a:xfrm>
              <a:prstGeom prst="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338262" y="4876800"/>
                <a:ext cx="228600" cy="152400"/>
              </a:xfrm>
              <a:prstGeom prst="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5" name="Group 104"/>
          <p:cNvGrpSpPr/>
          <p:nvPr/>
        </p:nvGrpSpPr>
        <p:grpSpPr>
          <a:xfrm>
            <a:off x="5711598" y="3155256"/>
            <a:ext cx="2586038" cy="533400"/>
            <a:chOff x="6525305" y="4313519"/>
            <a:chExt cx="2586038" cy="533400"/>
          </a:xfrm>
        </p:grpSpPr>
        <p:grpSp>
          <p:nvGrpSpPr>
            <p:cNvPr id="106" name="Group 105"/>
            <p:cNvGrpSpPr/>
            <p:nvPr/>
          </p:nvGrpSpPr>
          <p:grpSpPr>
            <a:xfrm>
              <a:off x="6525305" y="4694519"/>
              <a:ext cx="2586038" cy="152400"/>
              <a:chOff x="652462" y="6477000"/>
              <a:chExt cx="2586038" cy="152400"/>
            </a:xfrm>
          </p:grpSpPr>
          <p:cxnSp>
            <p:nvCxnSpPr>
              <p:cNvPr id="111" name="Straight Connector 110"/>
              <p:cNvCxnSpPr/>
              <p:nvPr/>
            </p:nvCxnSpPr>
            <p:spPr>
              <a:xfrm>
                <a:off x="652462" y="6553200"/>
                <a:ext cx="258603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112" name="Rectangle 111"/>
              <p:cNvSpPr/>
              <p:nvPr/>
            </p:nvSpPr>
            <p:spPr>
              <a:xfrm>
                <a:off x="1033462" y="6477000"/>
                <a:ext cx="228600" cy="152400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1338398" y="6477000"/>
                <a:ext cx="228600" cy="152400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1643334" y="6477000"/>
                <a:ext cx="228600" cy="152400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1948270" y="6477000"/>
                <a:ext cx="228600" cy="152400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2253206" y="6477000"/>
                <a:ext cx="228600" cy="152400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2558142" y="6477000"/>
                <a:ext cx="228600" cy="152400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>
              <a:off x="6525305" y="4313519"/>
              <a:ext cx="2586038" cy="152400"/>
              <a:chOff x="652462" y="4876800"/>
              <a:chExt cx="2586038" cy="152400"/>
            </a:xfrm>
          </p:grpSpPr>
          <p:cxnSp>
            <p:nvCxnSpPr>
              <p:cNvPr id="108" name="Straight Connector 107"/>
              <p:cNvCxnSpPr/>
              <p:nvPr/>
            </p:nvCxnSpPr>
            <p:spPr>
              <a:xfrm>
                <a:off x="652462" y="4953000"/>
                <a:ext cx="258603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109" name="Rectangle 108"/>
              <p:cNvSpPr/>
              <p:nvPr/>
            </p:nvSpPr>
            <p:spPr>
              <a:xfrm>
                <a:off x="1033462" y="4876800"/>
                <a:ext cx="228600" cy="152400"/>
              </a:xfrm>
              <a:prstGeom prst="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1338262" y="4876800"/>
                <a:ext cx="228600" cy="152400"/>
              </a:xfrm>
              <a:prstGeom prst="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8" name="Group 117"/>
          <p:cNvGrpSpPr/>
          <p:nvPr/>
        </p:nvGrpSpPr>
        <p:grpSpPr>
          <a:xfrm>
            <a:off x="5711598" y="2031382"/>
            <a:ext cx="2586038" cy="533400"/>
            <a:chOff x="6928076" y="5257800"/>
            <a:chExt cx="2586038" cy="533400"/>
          </a:xfrm>
        </p:grpSpPr>
        <p:grpSp>
          <p:nvGrpSpPr>
            <p:cNvPr id="119" name="Group 118"/>
            <p:cNvGrpSpPr/>
            <p:nvPr/>
          </p:nvGrpSpPr>
          <p:grpSpPr>
            <a:xfrm>
              <a:off x="6928076" y="5638800"/>
              <a:ext cx="2586038" cy="152400"/>
              <a:chOff x="652462" y="6477000"/>
              <a:chExt cx="2586038" cy="152400"/>
            </a:xfrm>
          </p:grpSpPr>
          <p:cxnSp>
            <p:nvCxnSpPr>
              <p:cNvPr id="125" name="Straight Connector 124"/>
              <p:cNvCxnSpPr/>
              <p:nvPr/>
            </p:nvCxnSpPr>
            <p:spPr>
              <a:xfrm>
                <a:off x="652462" y="6553200"/>
                <a:ext cx="258603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126" name="Rectangle 125"/>
              <p:cNvSpPr/>
              <p:nvPr/>
            </p:nvSpPr>
            <p:spPr>
              <a:xfrm>
                <a:off x="1033462" y="6477000"/>
                <a:ext cx="228600" cy="152400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Rectangle 126"/>
              <p:cNvSpPr/>
              <p:nvPr/>
            </p:nvSpPr>
            <p:spPr>
              <a:xfrm>
                <a:off x="1338398" y="6477000"/>
                <a:ext cx="228600" cy="152400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1643334" y="6477000"/>
                <a:ext cx="228600" cy="152400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1948270" y="6477000"/>
                <a:ext cx="228600" cy="152400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2253206" y="6477000"/>
                <a:ext cx="228600" cy="152400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2558142" y="6477000"/>
                <a:ext cx="228600" cy="152400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0" name="Group 119"/>
            <p:cNvGrpSpPr/>
            <p:nvPr/>
          </p:nvGrpSpPr>
          <p:grpSpPr>
            <a:xfrm>
              <a:off x="6928076" y="5257800"/>
              <a:ext cx="2586038" cy="152400"/>
              <a:chOff x="652462" y="5257800"/>
              <a:chExt cx="2586038" cy="152400"/>
            </a:xfrm>
          </p:grpSpPr>
          <p:cxnSp>
            <p:nvCxnSpPr>
              <p:cNvPr id="121" name="Straight Connector 120"/>
              <p:cNvCxnSpPr/>
              <p:nvPr/>
            </p:nvCxnSpPr>
            <p:spPr>
              <a:xfrm>
                <a:off x="652462" y="5334000"/>
                <a:ext cx="258603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122" name="Rectangle 121"/>
              <p:cNvSpPr/>
              <p:nvPr/>
            </p:nvSpPr>
            <p:spPr>
              <a:xfrm>
                <a:off x="1033462" y="5257800"/>
                <a:ext cx="228600" cy="152400"/>
              </a:xfrm>
              <a:prstGeom prst="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1338262" y="5257800"/>
                <a:ext cx="228600" cy="152400"/>
              </a:xfrm>
              <a:prstGeom prst="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1643062" y="5257800"/>
                <a:ext cx="228600" cy="152400"/>
              </a:xfrm>
              <a:prstGeom prst="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2" name="Right Arrow 131"/>
          <p:cNvSpPr/>
          <p:nvPr/>
        </p:nvSpPr>
        <p:spPr>
          <a:xfrm>
            <a:off x="4343536" y="3775677"/>
            <a:ext cx="685800" cy="416433"/>
          </a:xfrm>
          <a:prstGeom prst="rightArrow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3" name="Group 132"/>
          <p:cNvGrpSpPr/>
          <p:nvPr/>
        </p:nvGrpSpPr>
        <p:grpSpPr>
          <a:xfrm>
            <a:off x="846364" y="2593319"/>
            <a:ext cx="2586038" cy="533400"/>
            <a:chOff x="652462" y="4876800"/>
            <a:chExt cx="2586038" cy="533400"/>
          </a:xfrm>
        </p:grpSpPr>
        <p:grpSp>
          <p:nvGrpSpPr>
            <p:cNvPr id="134" name="Group 133"/>
            <p:cNvGrpSpPr/>
            <p:nvPr/>
          </p:nvGrpSpPr>
          <p:grpSpPr>
            <a:xfrm>
              <a:off x="652462" y="4876800"/>
              <a:ext cx="2586038" cy="152400"/>
              <a:chOff x="652462" y="4876800"/>
              <a:chExt cx="2586038" cy="152400"/>
            </a:xfrm>
          </p:grpSpPr>
          <p:cxnSp>
            <p:nvCxnSpPr>
              <p:cNvPr id="140" name="Straight Connector 139"/>
              <p:cNvCxnSpPr/>
              <p:nvPr/>
            </p:nvCxnSpPr>
            <p:spPr>
              <a:xfrm>
                <a:off x="652462" y="4953000"/>
                <a:ext cx="258603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141" name="Rectangle 140"/>
              <p:cNvSpPr/>
              <p:nvPr/>
            </p:nvSpPr>
            <p:spPr>
              <a:xfrm>
                <a:off x="1033462" y="4876800"/>
                <a:ext cx="228600" cy="152400"/>
              </a:xfrm>
              <a:prstGeom prst="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1338262" y="4876800"/>
                <a:ext cx="228600" cy="152400"/>
              </a:xfrm>
              <a:prstGeom prst="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652462" y="5257800"/>
              <a:ext cx="2586038" cy="152400"/>
              <a:chOff x="652462" y="5257800"/>
              <a:chExt cx="2586038" cy="152400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>
                <a:off x="652462" y="5334000"/>
                <a:ext cx="258603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137" name="Rectangle 136"/>
              <p:cNvSpPr/>
              <p:nvPr/>
            </p:nvSpPr>
            <p:spPr>
              <a:xfrm>
                <a:off x="1033462" y="5257800"/>
                <a:ext cx="228600" cy="152400"/>
              </a:xfrm>
              <a:prstGeom prst="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1338262" y="5257800"/>
                <a:ext cx="228600" cy="152400"/>
              </a:xfrm>
              <a:prstGeom prst="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1643062" y="5257800"/>
                <a:ext cx="228600" cy="152400"/>
              </a:xfrm>
              <a:prstGeom prst="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3" name="Group 142"/>
          <p:cNvGrpSpPr/>
          <p:nvPr/>
        </p:nvGrpSpPr>
        <p:grpSpPr>
          <a:xfrm>
            <a:off x="846364" y="4841066"/>
            <a:ext cx="2586038" cy="533400"/>
            <a:chOff x="846364" y="6096000"/>
            <a:chExt cx="2586038" cy="533400"/>
          </a:xfrm>
        </p:grpSpPr>
        <p:grpSp>
          <p:nvGrpSpPr>
            <p:cNvPr id="144" name="Group 143"/>
            <p:cNvGrpSpPr/>
            <p:nvPr/>
          </p:nvGrpSpPr>
          <p:grpSpPr>
            <a:xfrm>
              <a:off x="846364" y="6096000"/>
              <a:ext cx="2586038" cy="152400"/>
              <a:chOff x="652462" y="6096000"/>
              <a:chExt cx="2586038" cy="152400"/>
            </a:xfrm>
          </p:grpSpPr>
          <p:cxnSp>
            <p:nvCxnSpPr>
              <p:cNvPr id="153" name="Straight Connector 152"/>
              <p:cNvCxnSpPr/>
              <p:nvPr/>
            </p:nvCxnSpPr>
            <p:spPr>
              <a:xfrm>
                <a:off x="652462" y="6172200"/>
                <a:ext cx="258603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154" name="Rectangle 153"/>
              <p:cNvSpPr/>
              <p:nvPr/>
            </p:nvSpPr>
            <p:spPr>
              <a:xfrm>
                <a:off x="1033462" y="6096000"/>
                <a:ext cx="228600" cy="152400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1338262" y="6096000"/>
                <a:ext cx="228600" cy="152400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1643062" y="6096000"/>
                <a:ext cx="228600" cy="152400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1947862" y="6096000"/>
                <a:ext cx="228600" cy="152400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5" name="Group 144"/>
            <p:cNvGrpSpPr/>
            <p:nvPr/>
          </p:nvGrpSpPr>
          <p:grpSpPr>
            <a:xfrm>
              <a:off x="846364" y="6477000"/>
              <a:ext cx="2586038" cy="152400"/>
              <a:chOff x="652462" y="6477000"/>
              <a:chExt cx="2586038" cy="152400"/>
            </a:xfrm>
          </p:grpSpPr>
          <p:cxnSp>
            <p:nvCxnSpPr>
              <p:cNvPr id="146" name="Straight Connector 145"/>
              <p:cNvCxnSpPr/>
              <p:nvPr/>
            </p:nvCxnSpPr>
            <p:spPr>
              <a:xfrm>
                <a:off x="652462" y="6553200"/>
                <a:ext cx="258603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147" name="Rectangle 146"/>
              <p:cNvSpPr/>
              <p:nvPr/>
            </p:nvSpPr>
            <p:spPr>
              <a:xfrm>
                <a:off x="1033462" y="6477000"/>
                <a:ext cx="228600" cy="152400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1338398" y="6477000"/>
                <a:ext cx="228600" cy="152400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Rectangle 148"/>
              <p:cNvSpPr/>
              <p:nvPr/>
            </p:nvSpPr>
            <p:spPr>
              <a:xfrm>
                <a:off x="1643334" y="6477000"/>
                <a:ext cx="228600" cy="152400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1948270" y="6477000"/>
                <a:ext cx="228600" cy="152400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2253206" y="6477000"/>
                <a:ext cx="228600" cy="152400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2558142" y="6477000"/>
                <a:ext cx="228600" cy="152400"/>
              </a:xfrm>
              <a:prstGeom prst="rect">
                <a:avLst/>
              </a:prstGeom>
              <a:solidFill>
                <a:srgbClr val="C0504D">
                  <a:lumMod val="75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58" name="TextBox 157"/>
          <p:cNvSpPr txBox="1"/>
          <p:nvPr/>
        </p:nvSpPr>
        <p:spPr>
          <a:xfrm>
            <a:off x="1961922" y="3654767"/>
            <a:ext cx="45216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Arial Black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51814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132" grpId="0" animBg="1"/>
      <p:bldP spid="1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D1S80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" y="1371600"/>
            <a:ext cx="7848600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en-US" dirty="0"/>
              <a:t>Located on chromosome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" y="2194560"/>
            <a:ext cx="8085176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en-US" dirty="0"/>
              <a:t>Like a “gene,” but not associated with any phenotype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7700" y="3017520"/>
            <a:ext cx="7848600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en-US" dirty="0"/>
              <a:t>Non-protein coding region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7700" y="3843244"/>
            <a:ext cx="7848600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en-US" dirty="0"/>
              <a:t>Each individual should have ______ alleles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080" y="4663440"/>
            <a:ext cx="7848600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en-US" dirty="0"/>
              <a:t>Use PCR to amplify region</a:t>
            </a:r>
          </a:p>
        </p:txBody>
      </p:sp>
    </p:spTree>
    <p:extLst>
      <p:ext uri="{BB962C8B-B14F-4D97-AF65-F5344CB8AC3E}">
        <p14:creationId xmlns:p14="http://schemas.microsoft.com/office/powerpoint/2010/main" val="290072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PCR Amplification</a:t>
            </a:r>
          </a:p>
        </p:txBody>
      </p:sp>
      <p:pic>
        <p:nvPicPr>
          <p:cNvPr id="3" name="PCR simult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0700" y="1295400"/>
            <a:ext cx="5562600" cy="445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“Multiplex” PCR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90625" y="1280160"/>
            <a:ext cx="6762750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Archivo Narrow" panose="02000000000000000000" pitchFamily="2" charset="0"/>
                <a:ea typeface="Adobe Fan Heiti Std B" panose="020B0700000000000000" pitchFamily="34" charset="-128"/>
              </a:rPr>
              <a:t>How many products from the following PCR?</a:t>
            </a:r>
            <a:endParaRPr lang="en-US" sz="3000" b="1" dirty="0">
              <a:solidFill>
                <a:srgbClr val="1F497D"/>
              </a:solidFill>
              <a:latin typeface="Archivo Narrow" panose="02000000000000000000" pitchFamily="2" charset="0"/>
              <a:ea typeface="Adobe Fan Heiti Std B" panose="020B0700000000000000" pitchFamily="34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95500" y="1981200"/>
            <a:ext cx="4953000" cy="763435"/>
            <a:chOff x="1447800" y="1981200"/>
            <a:chExt cx="4953000" cy="763435"/>
          </a:xfrm>
        </p:grpSpPr>
        <p:sp>
          <p:nvSpPr>
            <p:cNvPr id="10" name="Rectangle 9"/>
            <p:cNvSpPr/>
            <p:nvPr/>
          </p:nvSpPr>
          <p:spPr>
            <a:xfrm>
              <a:off x="1447800" y="1981200"/>
              <a:ext cx="4953000" cy="45719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447800" y="2698916"/>
              <a:ext cx="4953000" cy="45719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1905000" y="2057400"/>
              <a:ext cx="381000" cy="260589"/>
            </a:xfrm>
            <a:prstGeom prst="rightArrow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2895600" y="2057400"/>
              <a:ext cx="381000" cy="260589"/>
            </a:xfrm>
            <a:prstGeom prst="rightArrow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 flipH="1">
              <a:off x="5410200" y="2400158"/>
              <a:ext cx="381000" cy="260589"/>
            </a:xfrm>
            <a:prstGeom prst="rightArrow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6573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repeats?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17972" y="2918792"/>
            <a:ext cx="5172076" cy="726659"/>
            <a:chOff x="464344" y="2918792"/>
            <a:chExt cx="5172076" cy="726659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464344" y="3182731"/>
              <a:ext cx="5172076" cy="0"/>
            </a:xfrm>
            <a:prstGeom prst="line">
              <a:avLst/>
            </a:prstGeom>
            <a:noFill/>
            <a:ln w="571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5" name="Rectangle 4"/>
            <p:cNvSpPr/>
            <p:nvPr/>
          </p:nvSpPr>
          <p:spPr>
            <a:xfrm>
              <a:off x="2443164" y="2918792"/>
              <a:ext cx="152400" cy="52787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646364" y="2918792"/>
              <a:ext cx="152400" cy="52787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849564" y="2918792"/>
              <a:ext cx="152400" cy="52787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052764" y="2918792"/>
              <a:ext cx="152400" cy="52787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1678782" y="3340651"/>
              <a:ext cx="457200" cy="304800"/>
            </a:xfrm>
            <a:prstGeom prst="rightArrow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ight Arrow 9"/>
            <p:cNvSpPr/>
            <p:nvPr/>
          </p:nvSpPr>
          <p:spPr>
            <a:xfrm flipH="1">
              <a:off x="4114802" y="3340651"/>
              <a:ext cx="457200" cy="304800"/>
            </a:xfrm>
            <a:prstGeom prst="rightArrow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397228" y="2918792"/>
            <a:ext cx="1828800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en-US" sz="2800" dirty="0">
                <a:solidFill>
                  <a:prstClr val="black"/>
                </a:solidFill>
                <a:latin typeface="Archivo Narrow" panose="02000000000000000000" pitchFamily="2" charset="0"/>
              </a:rPr>
              <a:t>PCR: 140 bp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17972" y="1687443"/>
            <a:ext cx="5172076" cy="457200"/>
            <a:chOff x="464344" y="1687443"/>
            <a:chExt cx="5172076" cy="45720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464344" y="1687443"/>
              <a:ext cx="5172076" cy="0"/>
            </a:xfrm>
            <a:prstGeom prst="line">
              <a:avLst/>
            </a:prstGeom>
            <a:noFill/>
            <a:ln w="571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14" name="Right Arrow 13"/>
            <p:cNvSpPr/>
            <p:nvPr/>
          </p:nvSpPr>
          <p:spPr>
            <a:xfrm>
              <a:off x="1678782" y="1839843"/>
              <a:ext cx="457200" cy="304800"/>
            </a:xfrm>
            <a:prstGeom prst="rightArrow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flipH="1">
              <a:off x="3583782" y="1839843"/>
              <a:ext cx="457200" cy="304800"/>
            </a:xfrm>
            <a:prstGeom prst="rightArrow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397228" y="1219259"/>
            <a:ext cx="1828800" cy="936367"/>
            <a:chOff x="6096000" y="1425833"/>
            <a:chExt cx="1828800" cy="936367"/>
          </a:xfrm>
        </p:grpSpPr>
        <p:sp>
          <p:nvSpPr>
            <p:cNvPr id="17" name="TextBox 16"/>
            <p:cNvSpPr txBox="1"/>
            <p:nvPr/>
          </p:nvSpPr>
          <p:spPr>
            <a:xfrm>
              <a:off x="6096000" y="1425833"/>
              <a:ext cx="1828800" cy="52322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>
                <a:defRPr sz="3000">
                  <a:latin typeface="Roboto Condensed" panose="02000000000000000000" pitchFamily="2" charset="0"/>
                  <a:ea typeface="Roboto Condensed" panose="02000000000000000000" pitchFamily="2" charset="0"/>
                </a:defRPr>
              </a:lvl1pPr>
            </a:lstStyle>
            <a:p>
              <a:r>
                <a:rPr lang="en-US" sz="2800" dirty="0">
                  <a:solidFill>
                    <a:prstClr val="black"/>
                  </a:solidFill>
                  <a:latin typeface="Archivo Narrow" panose="02000000000000000000" pitchFamily="2" charset="0"/>
                </a:rPr>
                <a:t>PCR: 100 bp 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96000" y="1838980"/>
              <a:ext cx="1828800" cy="52322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>
                <a:defRPr sz="3000">
                  <a:latin typeface="Roboto Condensed" panose="02000000000000000000" pitchFamily="2" charset="0"/>
                  <a:ea typeface="Roboto Condensed" panose="02000000000000000000" pitchFamily="2" charset="0"/>
                </a:defRPr>
              </a:lvl1pPr>
            </a:lstStyle>
            <a:p>
              <a:r>
                <a:rPr lang="en-US" sz="2800" dirty="0">
                  <a:solidFill>
                    <a:prstClr val="black"/>
                  </a:solidFill>
                  <a:latin typeface="Archivo Narrow" panose="02000000000000000000" pitchFamily="2" charset="0"/>
                </a:rPr>
                <a:t>Repeat: 10bp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17972" y="4419600"/>
            <a:ext cx="5172076" cy="726659"/>
            <a:chOff x="464344" y="4419600"/>
            <a:chExt cx="5172076" cy="726659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464344" y="4683539"/>
              <a:ext cx="5172076" cy="0"/>
            </a:xfrm>
            <a:prstGeom prst="line">
              <a:avLst/>
            </a:prstGeom>
            <a:noFill/>
            <a:ln w="571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21" name="Rectangle 20"/>
            <p:cNvSpPr/>
            <p:nvPr/>
          </p:nvSpPr>
          <p:spPr>
            <a:xfrm>
              <a:off x="2443164" y="4419600"/>
              <a:ext cx="152400" cy="52787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647634" y="4419600"/>
              <a:ext cx="152400" cy="52787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852104" y="4419600"/>
              <a:ext cx="152400" cy="52787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056574" y="4419600"/>
              <a:ext cx="152400" cy="52787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ight Arrow 24"/>
            <p:cNvSpPr/>
            <p:nvPr/>
          </p:nvSpPr>
          <p:spPr>
            <a:xfrm>
              <a:off x="1678782" y="4841459"/>
              <a:ext cx="457200" cy="304800"/>
            </a:xfrm>
            <a:prstGeom prst="rightArrow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ight Arrow 25"/>
            <p:cNvSpPr/>
            <p:nvPr/>
          </p:nvSpPr>
          <p:spPr>
            <a:xfrm flipH="1">
              <a:off x="4726782" y="4841459"/>
              <a:ext cx="457200" cy="304800"/>
            </a:xfrm>
            <a:prstGeom prst="rightArrow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261044" y="4419600"/>
              <a:ext cx="152400" cy="52787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465514" y="4419600"/>
              <a:ext cx="152400" cy="52787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669984" y="4419600"/>
              <a:ext cx="152400" cy="52787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397228" y="4419600"/>
            <a:ext cx="1828800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en-US" sz="2800" dirty="0">
                <a:solidFill>
                  <a:prstClr val="black"/>
                </a:solidFill>
                <a:latin typeface="Archivo Narrow" panose="02000000000000000000" pitchFamily="2" charset="0"/>
              </a:rPr>
              <a:t>PCR: 170 bp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896790" y="2895600"/>
            <a:ext cx="762002" cy="57912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881472" y="4411750"/>
            <a:ext cx="1394540" cy="57935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1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/>
      <p:bldP spid="31" grpId="0" animBg="1"/>
      <p:bldP spid="31" grpId="1" animBg="1"/>
      <p:bldP spid="32" grpId="0" animBg="1"/>
      <p:bldP spid="3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D1S80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080" y="1371600"/>
            <a:ext cx="6210300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Use PCR to amplify region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	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- Works because?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	- Each allele seen by?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080" y="3076384"/>
            <a:ext cx="6210300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D1S80 basic length = 142bp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080" y="3857838"/>
            <a:ext cx="6210300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D1S80 length of each repeat = 16bp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80" y="4639291"/>
            <a:ext cx="6210300" cy="10156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Calculate number of repeats in each allele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	= (Observed size – 142) ÷ 16</a:t>
            </a:r>
          </a:p>
        </p:txBody>
      </p:sp>
    </p:spTree>
    <p:extLst>
      <p:ext uri="{BB962C8B-B14F-4D97-AF65-F5344CB8AC3E}">
        <p14:creationId xmlns:p14="http://schemas.microsoft.com/office/powerpoint/2010/main" val="403134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details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" y="1371600"/>
            <a:ext cx="6553200" cy="293824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b="1" dirty="0"/>
              <a:t>GENERATE LAB CHECKLIST</a:t>
            </a:r>
          </a:p>
          <a:p>
            <a:pPr>
              <a:lnSpc>
                <a:spcPct val="150000"/>
              </a:lnSpc>
              <a:tabLst>
                <a:tab pos="457200" algn="l"/>
              </a:tabLst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	Hand in to lab TA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BEFORE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lab (2 minutes!)</a:t>
            </a:r>
          </a:p>
          <a:p>
            <a:pPr>
              <a:lnSpc>
                <a:spcPct val="150000"/>
              </a:lnSpc>
              <a:tabLst>
                <a:tab pos="457200" algn="l"/>
              </a:tabLst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	“To-do” list for experiments</a:t>
            </a:r>
          </a:p>
          <a:p>
            <a:pPr>
              <a:lnSpc>
                <a:spcPct val="150000"/>
              </a:lnSpc>
              <a:tabLst>
                <a:tab pos="457200" algn="l"/>
              </a:tabLs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NOT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copy/pasted from manual!</a:t>
            </a:r>
          </a:p>
          <a:p>
            <a:pPr>
              <a:lnSpc>
                <a:spcPct val="150000"/>
              </a:lnSpc>
              <a:tabLst>
                <a:tab pos="457200" algn="l"/>
              </a:tabLst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	Hand in before lab; show notebook copy after lab</a:t>
            </a:r>
          </a:p>
        </p:txBody>
      </p:sp>
    </p:spTree>
    <p:extLst>
      <p:ext uri="{BB962C8B-B14F-4D97-AF65-F5344CB8AC3E}">
        <p14:creationId xmlns:p14="http://schemas.microsoft.com/office/powerpoint/2010/main" val="166521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PCR Data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3450" y="1280160"/>
            <a:ext cx="7277100" cy="10156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Archivo Narrow" panose="02000000000000000000" pitchFamily="2" charset="0"/>
                <a:ea typeface="Adobe Fan Heiti Std B" panose="020B0700000000000000" pitchFamily="34" charset="-128"/>
              </a:rPr>
              <a:t>Perform PCR on D1S80. New set of primers. See two bands. </a:t>
            </a:r>
            <a:r>
              <a:rPr lang="en-US" sz="3000" b="1" u="sng" dirty="0">
                <a:solidFill>
                  <a:prstClr val="black"/>
                </a:solidFill>
                <a:latin typeface="Archivo Narrow" panose="02000000000000000000" pitchFamily="2" charset="0"/>
                <a:ea typeface="Adobe Fan Heiti Std B" panose="020B0700000000000000" pitchFamily="34" charset="-128"/>
              </a:rPr>
              <a:t>INVALID</a:t>
            </a:r>
            <a:r>
              <a:rPr lang="en-US" sz="3000" b="1" dirty="0">
                <a:solidFill>
                  <a:prstClr val="black"/>
                </a:solidFill>
                <a:latin typeface="Archivo Narrow" panose="02000000000000000000" pitchFamily="2" charset="0"/>
                <a:ea typeface="Adobe Fan Heiti Std B" panose="020B0700000000000000" pitchFamily="34" charset="-128"/>
              </a:rPr>
              <a:t> conclusion?</a:t>
            </a:r>
            <a:endParaRPr lang="en-US" sz="3000" b="1" dirty="0">
              <a:solidFill>
                <a:srgbClr val="1F497D"/>
              </a:solidFill>
              <a:latin typeface="Archivo Narrow" panose="02000000000000000000" pitchFamily="2" charset="0"/>
              <a:ea typeface="Adobe Fan Heiti Std B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3736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Honesty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" y="1371600"/>
            <a:ext cx="7467600" cy="21441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en-US" dirty="0"/>
              <a:t>VERY SERIOUS!</a:t>
            </a:r>
          </a:p>
          <a:p>
            <a:pPr>
              <a:tabLst>
                <a:tab pos="457200" algn="l"/>
              </a:tabLst>
            </a:pPr>
            <a:r>
              <a:rPr lang="en-US" dirty="0"/>
              <a:t>	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1. DO NOT CHEAT</a:t>
            </a:r>
          </a:p>
          <a:p>
            <a:pPr>
              <a:tabLst>
                <a:tab pos="457200" algn="l"/>
              </a:tabLs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	2. DO NOT PLAGIARIZE</a:t>
            </a:r>
          </a:p>
          <a:p>
            <a:pPr>
              <a:tabLst>
                <a:tab pos="457200" algn="l"/>
              </a:tabLs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	3. DO NOT TRY TO GAME THE SYSTEM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" y="3948592"/>
            <a:ext cx="7467600" cy="21441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en-US" dirty="0"/>
              <a:t>OFFENDERS WILL BE TREATED HARSHLY!</a:t>
            </a:r>
          </a:p>
          <a:p>
            <a:pPr>
              <a:tabLst>
                <a:tab pos="457200" algn="l"/>
              </a:tabLst>
            </a:pPr>
            <a:r>
              <a:rPr lang="en-US" dirty="0"/>
              <a:t>	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1. Automatic “F”</a:t>
            </a:r>
          </a:p>
          <a:p>
            <a:pPr>
              <a:tabLst>
                <a:tab pos="457200" algn="l"/>
              </a:tabLs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	2. Will be reported</a:t>
            </a:r>
          </a:p>
          <a:p>
            <a:pPr>
              <a:tabLst>
                <a:tab pos="457200" algn="l"/>
              </a:tabLs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	3. Notation for the rest of your academic career</a:t>
            </a:r>
          </a:p>
        </p:txBody>
      </p:sp>
    </p:spTree>
    <p:extLst>
      <p:ext uri="{BB962C8B-B14F-4D97-AF65-F5344CB8AC3E}">
        <p14:creationId xmlns:p14="http://schemas.microsoft.com/office/powerpoint/2010/main" val="114627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Safety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" y="1371600"/>
            <a:ext cx="5886450" cy="60529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>
              <a:lnSpc>
                <a:spcPts val="4000"/>
              </a:lnSpc>
            </a:pPr>
            <a:r>
              <a:rPr lang="en-US" dirty="0"/>
              <a:t>BE SAFE!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080" y="2194560"/>
            <a:ext cx="5886450" cy="60529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>
              <a:lnSpc>
                <a:spcPts val="4000"/>
              </a:lnSpc>
            </a:pPr>
            <a:r>
              <a:rPr lang="en-US" dirty="0"/>
              <a:t>PAY ATTENTION TO TA INSTRUCTIONS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080" y="3017520"/>
            <a:ext cx="5886450" cy="60529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>
              <a:lnSpc>
                <a:spcPts val="4000"/>
              </a:lnSpc>
            </a:pPr>
            <a:r>
              <a:rPr lang="en-US" dirty="0"/>
              <a:t>PAY ATTENTION TO YOUR WORK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080" y="3840480"/>
            <a:ext cx="5886450" cy="60529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>
              <a:lnSpc>
                <a:spcPts val="4000"/>
              </a:lnSpc>
            </a:pPr>
            <a:r>
              <a:rPr lang="en-US" dirty="0"/>
              <a:t>WHEN IN DOUBT, ASK!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080" y="4663440"/>
            <a:ext cx="5886450" cy="60529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>
              <a:lnSpc>
                <a:spcPts val="4000"/>
              </a:lnSpc>
            </a:pPr>
            <a:r>
              <a:rPr lang="en-US" dirty="0"/>
              <a:t>READ LAB SAFETY/CLEAN UP SECTION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16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safety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62275" y="1371600"/>
            <a:ext cx="3219450" cy="57188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algn="ctr">
              <a:lnSpc>
                <a:spcPts val="4000"/>
              </a:lnSpc>
            </a:pPr>
            <a:r>
              <a:rPr lang="en-US" dirty="0"/>
              <a:t>NO FRIENDS/FAMILY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62275" y="2194560"/>
            <a:ext cx="3219450" cy="57188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algn="ctr">
              <a:lnSpc>
                <a:spcPts val="4000"/>
              </a:lnSpc>
            </a:pPr>
            <a:r>
              <a:rPr lang="en-US" dirty="0"/>
              <a:t>PANTS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2275" y="3021384"/>
            <a:ext cx="3219450" cy="57188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algn="ctr">
              <a:lnSpc>
                <a:spcPts val="4000"/>
              </a:lnSpc>
            </a:pPr>
            <a:r>
              <a:rPr lang="en-US" dirty="0"/>
              <a:t>CLOSED-TOE SHOES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2275" y="3848208"/>
            <a:ext cx="3219450" cy="57188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algn="ctr">
              <a:lnSpc>
                <a:spcPts val="4000"/>
              </a:lnSpc>
            </a:pPr>
            <a:r>
              <a:rPr lang="en-US" dirty="0"/>
              <a:t>LAB COATS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2275" y="4664763"/>
            <a:ext cx="3219450" cy="57188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algn="ctr">
              <a:lnSpc>
                <a:spcPts val="4000"/>
              </a:lnSpc>
            </a:pPr>
            <a:r>
              <a:rPr lang="en-US" dirty="0"/>
              <a:t>GLOVES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5262" y="2996028"/>
            <a:ext cx="7010400" cy="616194"/>
          </a:xfrm>
          <a:prstGeom prst="rect">
            <a:avLst/>
          </a:prstGeom>
          <a:noFill/>
          <a:scene3d>
            <a:camera prst="orthographicFront">
              <a:rot lat="0" lon="0" rev="1800000"/>
            </a:camera>
            <a:lightRig rig="threePt" dir="t"/>
          </a:scene3d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>
              <a:lnSpc>
                <a:spcPts val="4000"/>
              </a:lnSpc>
            </a:pPr>
            <a:r>
              <a:rPr lang="en-US" sz="4400" dirty="0">
                <a:solidFill>
                  <a:srgbClr val="FF0000"/>
                </a:solidFill>
              </a:rPr>
              <a:t>WILL BE ASKED TO LEAVE LAB!</a:t>
            </a:r>
          </a:p>
        </p:txBody>
      </p:sp>
    </p:spTree>
    <p:extLst>
      <p:ext uri="{BB962C8B-B14F-4D97-AF65-F5344CB8AC3E}">
        <p14:creationId xmlns:p14="http://schemas.microsoft.com/office/powerpoint/2010/main" val="48308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8B8B8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8B8B8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8B8B8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8B8B8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8B8B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" y="1371600"/>
            <a:ext cx="6781800" cy="11182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>
              <a:lnSpc>
                <a:spcPts val="4000"/>
              </a:lnSpc>
            </a:pPr>
            <a:r>
              <a:rPr lang="en-US" dirty="0"/>
              <a:t>1. Experimental techniques</a:t>
            </a:r>
          </a:p>
          <a:p>
            <a:pPr>
              <a:lnSpc>
                <a:spcPts val="4000"/>
              </a:lnSpc>
              <a:tabLst>
                <a:tab pos="457200" algn="l"/>
              </a:tabLst>
            </a:pPr>
            <a:r>
              <a:rPr lang="en-US" dirty="0"/>
              <a:t>	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“Doing”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" y="2683824"/>
            <a:ext cx="6781800" cy="11182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>
              <a:lnSpc>
                <a:spcPts val="4000"/>
              </a:lnSpc>
            </a:pPr>
            <a:r>
              <a:rPr lang="en-US" dirty="0"/>
              <a:t>2. Critical thinking, experimental design</a:t>
            </a:r>
          </a:p>
          <a:p>
            <a:pPr>
              <a:lnSpc>
                <a:spcPts val="4000"/>
              </a:lnSpc>
              <a:tabLst>
                <a:tab pos="457200" algn="l"/>
              </a:tabLst>
            </a:pPr>
            <a:r>
              <a:rPr lang="en-US" dirty="0"/>
              <a:t>	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“Thinking,” “Independence”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79" y="3996048"/>
            <a:ext cx="7469879" cy="11182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>
              <a:lnSpc>
                <a:spcPts val="4000"/>
              </a:lnSpc>
            </a:pPr>
            <a:r>
              <a:rPr lang="en-US" dirty="0"/>
              <a:t>3. Reading &amp; writing (papers, lab reports, etc.)</a:t>
            </a:r>
          </a:p>
          <a:p>
            <a:pPr>
              <a:lnSpc>
                <a:spcPts val="4000"/>
              </a:lnSpc>
              <a:tabLst>
                <a:tab pos="457200" algn="l"/>
              </a:tabLst>
            </a:pPr>
            <a:r>
              <a:rPr lang="en-US" dirty="0"/>
              <a:t>	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“Communication”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0079" y="5308272"/>
            <a:ext cx="7615157" cy="11182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30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>
              <a:lnSpc>
                <a:spcPts val="4000"/>
              </a:lnSpc>
            </a:pPr>
            <a:r>
              <a:rPr lang="en-US" dirty="0"/>
              <a:t>4. Discipline &amp; Rigor</a:t>
            </a:r>
          </a:p>
          <a:p>
            <a:pPr>
              <a:lnSpc>
                <a:spcPts val="4000"/>
              </a:lnSpc>
              <a:tabLst>
                <a:tab pos="457200" algn="l"/>
              </a:tabLst>
            </a:pPr>
            <a:r>
              <a:rPr lang="en-US" dirty="0"/>
              <a:t>	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“Self-management”</a:t>
            </a:r>
          </a:p>
        </p:txBody>
      </p:sp>
    </p:spTree>
    <p:extLst>
      <p:ext uri="{BB962C8B-B14F-4D97-AF65-F5344CB8AC3E}">
        <p14:creationId xmlns:p14="http://schemas.microsoft.com/office/powerpoint/2010/main" val="361675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Procedural </a:t>
            </a:r>
            <a:r>
              <a:rPr lang="en-US" dirty="0"/>
              <a:t>display…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640080" y="1371600"/>
            <a:ext cx="792044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000" dirty="0">
                <a:latin typeface="Archivo Narrow" panose="02000000000000000000" pitchFamily="2" charset="0"/>
              </a:rPr>
              <a:t>It is very important that you learn about </a:t>
            </a:r>
            <a:r>
              <a:rPr lang="en-US" sz="2000" dirty="0" err="1">
                <a:latin typeface="Archivo Narrow" panose="02000000000000000000" pitchFamily="2" charset="0"/>
              </a:rPr>
              <a:t>traxoline</a:t>
            </a:r>
            <a:r>
              <a:rPr lang="en-US" sz="2000" dirty="0">
                <a:latin typeface="Archivo Narrow" panose="02000000000000000000" pitchFamily="2" charset="0"/>
              </a:rPr>
              <a:t>. </a:t>
            </a:r>
            <a:r>
              <a:rPr lang="en-US" sz="2000" dirty="0" err="1">
                <a:latin typeface="Archivo Narrow" panose="02000000000000000000" pitchFamily="2" charset="0"/>
              </a:rPr>
              <a:t>Traxoline</a:t>
            </a:r>
            <a:r>
              <a:rPr lang="en-US" sz="2000" dirty="0">
                <a:latin typeface="Archivo Narrow" panose="02000000000000000000" pitchFamily="2" charset="0"/>
              </a:rPr>
              <a:t> is a new form of </a:t>
            </a:r>
            <a:r>
              <a:rPr lang="en-US" sz="2000" dirty="0" err="1">
                <a:latin typeface="Archivo Narrow" panose="02000000000000000000" pitchFamily="2" charset="0"/>
              </a:rPr>
              <a:t>zionter</a:t>
            </a:r>
            <a:r>
              <a:rPr lang="en-US" sz="2000" dirty="0">
                <a:latin typeface="Archivo Narrow" panose="02000000000000000000" pitchFamily="2" charset="0"/>
              </a:rPr>
              <a:t>. It is </a:t>
            </a:r>
            <a:r>
              <a:rPr lang="en-US" sz="2000" dirty="0" err="1">
                <a:latin typeface="Archivo Narrow" panose="02000000000000000000" pitchFamily="2" charset="0"/>
              </a:rPr>
              <a:t>monotilled</a:t>
            </a:r>
            <a:r>
              <a:rPr lang="en-US" sz="2000" dirty="0">
                <a:latin typeface="Archivo Narrow" panose="02000000000000000000" pitchFamily="2" charset="0"/>
              </a:rPr>
              <a:t> in </a:t>
            </a:r>
            <a:r>
              <a:rPr lang="en-US" sz="2000" dirty="0" err="1">
                <a:latin typeface="Archivo Narrow" panose="02000000000000000000" pitchFamily="2" charset="0"/>
              </a:rPr>
              <a:t>Ceristanna</a:t>
            </a:r>
            <a:r>
              <a:rPr lang="en-US" sz="2000" dirty="0">
                <a:latin typeface="Archivo Narrow" panose="02000000000000000000" pitchFamily="2" charset="0"/>
              </a:rPr>
              <a:t>. The </a:t>
            </a:r>
            <a:r>
              <a:rPr lang="en-US" sz="2000" dirty="0" err="1">
                <a:latin typeface="Archivo Narrow" panose="02000000000000000000" pitchFamily="2" charset="0"/>
              </a:rPr>
              <a:t>Ceristannians</a:t>
            </a:r>
            <a:r>
              <a:rPr lang="en-US" sz="2000" dirty="0">
                <a:latin typeface="Archivo Narrow" panose="02000000000000000000" pitchFamily="2" charset="0"/>
              </a:rPr>
              <a:t> </a:t>
            </a:r>
            <a:r>
              <a:rPr lang="en-US" sz="2000" dirty="0" err="1">
                <a:latin typeface="Archivo Narrow" panose="02000000000000000000" pitchFamily="2" charset="0"/>
              </a:rPr>
              <a:t>gristerlate</a:t>
            </a:r>
            <a:r>
              <a:rPr lang="en-US" sz="2000" dirty="0">
                <a:latin typeface="Archivo Narrow" panose="02000000000000000000" pitchFamily="2" charset="0"/>
              </a:rPr>
              <a:t> large amounts of </a:t>
            </a:r>
            <a:r>
              <a:rPr lang="en-US" sz="2000" dirty="0" err="1">
                <a:latin typeface="Archivo Narrow" panose="02000000000000000000" pitchFamily="2" charset="0"/>
              </a:rPr>
              <a:t>fevon</a:t>
            </a:r>
            <a:r>
              <a:rPr lang="en-US" sz="2000" dirty="0">
                <a:latin typeface="Archivo Narrow" panose="02000000000000000000" pitchFamily="2" charset="0"/>
              </a:rPr>
              <a:t> and then </a:t>
            </a:r>
            <a:r>
              <a:rPr lang="en-US" sz="2000" dirty="0" err="1">
                <a:latin typeface="Archivo Narrow" panose="02000000000000000000" pitchFamily="2" charset="0"/>
              </a:rPr>
              <a:t>bracter</a:t>
            </a:r>
            <a:r>
              <a:rPr lang="en-US" sz="2000" dirty="0">
                <a:latin typeface="Archivo Narrow" panose="02000000000000000000" pitchFamily="2" charset="0"/>
              </a:rPr>
              <a:t> it to </a:t>
            </a:r>
            <a:r>
              <a:rPr lang="en-US" sz="2000" dirty="0" err="1">
                <a:latin typeface="Archivo Narrow" panose="02000000000000000000" pitchFamily="2" charset="0"/>
              </a:rPr>
              <a:t>quasel</a:t>
            </a:r>
            <a:r>
              <a:rPr lang="en-US" sz="2000" dirty="0">
                <a:latin typeface="Archivo Narrow" panose="02000000000000000000" pitchFamily="2" charset="0"/>
              </a:rPr>
              <a:t> </a:t>
            </a:r>
            <a:r>
              <a:rPr lang="en-US" sz="2000" dirty="0" err="1">
                <a:latin typeface="Archivo Narrow" panose="02000000000000000000" pitchFamily="2" charset="0"/>
              </a:rPr>
              <a:t>traxoline</a:t>
            </a:r>
            <a:r>
              <a:rPr lang="en-US" sz="2000" dirty="0">
                <a:latin typeface="Archivo Narrow" panose="02000000000000000000" pitchFamily="2" charset="0"/>
              </a:rPr>
              <a:t>. </a:t>
            </a:r>
            <a:r>
              <a:rPr lang="en-US" sz="2000" dirty="0" err="1">
                <a:latin typeface="Archivo Narrow" panose="02000000000000000000" pitchFamily="2" charset="0"/>
              </a:rPr>
              <a:t>Traxoline</a:t>
            </a:r>
            <a:r>
              <a:rPr lang="en-US" sz="2000" dirty="0">
                <a:latin typeface="Archivo Narrow" panose="02000000000000000000" pitchFamily="2" charset="0"/>
              </a:rPr>
              <a:t> may well be one of our most </a:t>
            </a:r>
            <a:r>
              <a:rPr lang="en-US" sz="2000" dirty="0" err="1">
                <a:latin typeface="Archivo Narrow" panose="02000000000000000000" pitchFamily="2" charset="0"/>
              </a:rPr>
              <a:t>lukised</a:t>
            </a:r>
            <a:r>
              <a:rPr lang="en-US" sz="2000" dirty="0">
                <a:latin typeface="Archivo Narrow" panose="02000000000000000000" pitchFamily="2" charset="0"/>
              </a:rPr>
              <a:t> </a:t>
            </a:r>
            <a:r>
              <a:rPr lang="en-US" sz="2000" dirty="0" err="1">
                <a:latin typeface="Archivo Narrow" panose="02000000000000000000" pitchFamily="2" charset="0"/>
              </a:rPr>
              <a:t>snezlaus</a:t>
            </a:r>
            <a:r>
              <a:rPr lang="en-US" sz="2000" dirty="0">
                <a:latin typeface="Archivo Narrow" panose="02000000000000000000" pitchFamily="2" charset="0"/>
              </a:rPr>
              <a:t> in the future because of our </a:t>
            </a:r>
            <a:r>
              <a:rPr lang="en-US" sz="2000" dirty="0" err="1">
                <a:latin typeface="Archivo Narrow" panose="02000000000000000000" pitchFamily="2" charset="0"/>
              </a:rPr>
              <a:t>zionter</a:t>
            </a:r>
            <a:r>
              <a:rPr lang="en-US" sz="2000" dirty="0">
                <a:latin typeface="Archivo Narrow" panose="02000000000000000000" pitchFamily="2" charset="0"/>
              </a:rPr>
              <a:t> </a:t>
            </a:r>
            <a:r>
              <a:rPr lang="en-US" sz="2000" dirty="0" err="1">
                <a:latin typeface="Archivo Narrow" panose="02000000000000000000" pitchFamily="2" charset="0"/>
              </a:rPr>
              <a:t>lescelidge</a:t>
            </a:r>
            <a:r>
              <a:rPr lang="en-US" sz="2000" dirty="0">
                <a:latin typeface="Archivo Narrow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420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“conclusion” / “explanation”?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B8A3B7-74AB-4064-87DC-E2BDAAD86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67401"/>
            <a:ext cx="7315200" cy="42616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FEEAFC-9452-46CD-8E49-7990BB94639D}"/>
              </a:ext>
            </a:extLst>
          </p:cNvPr>
          <p:cNvSpPr/>
          <p:nvPr/>
        </p:nvSpPr>
        <p:spPr>
          <a:xfrm>
            <a:off x="5922235" y="6257653"/>
            <a:ext cx="20809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Archivo Narrow" panose="02000000000000000000" pitchFamily="2" charset="0"/>
              </a:rPr>
              <a:t>WHO Bulletin </a:t>
            </a:r>
            <a:r>
              <a:rPr lang="en-US" sz="1200" dirty="0" err="1">
                <a:latin typeface="Archivo Narrow" panose="02000000000000000000" pitchFamily="2" charset="0"/>
              </a:rPr>
              <a:t>OMS.Vol</a:t>
            </a:r>
            <a:r>
              <a:rPr lang="en-US" sz="1200" dirty="0">
                <a:latin typeface="Archivo Narrow" panose="02000000000000000000" pitchFamily="2" charset="0"/>
              </a:rPr>
              <a:t> 70, 1992</a:t>
            </a:r>
            <a:endParaRPr lang="en-US" sz="1200" dirty="0">
              <a:effectLst/>
              <a:latin typeface="Archivo Narrow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808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Switch!</a:t>
            </a:r>
          </a:p>
        </p:txBody>
      </p:sp>
      <p:sp>
        <p:nvSpPr>
          <p:cNvPr id="3" name="Rectangle 2"/>
          <p:cNvSpPr/>
          <p:nvPr/>
        </p:nvSpPr>
        <p:spPr>
          <a:xfrm>
            <a:off x="640080" y="1371600"/>
            <a:ext cx="79204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400" b="1" dirty="0">
                <a:solidFill>
                  <a:srgbClr val="FF0000"/>
                </a:solidFill>
                <a:latin typeface="Archivo Narrow" panose="02000000000000000000" pitchFamily="2" charset="0"/>
              </a:rPr>
              <a:t>STOP</a:t>
            </a:r>
            <a:r>
              <a:rPr lang="en-US" sz="2400" dirty="0">
                <a:latin typeface="Archivo Narrow" panose="02000000000000000000" pitchFamily="2" charset="0"/>
              </a:rPr>
              <a:t> trying to merely “know” material.</a:t>
            </a:r>
          </a:p>
        </p:txBody>
      </p:sp>
      <p:sp>
        <p:nvSpPr>
          <p:cNvPr id="4" name="Rectangle 3"/>
          <p:cNvSpPr/>
          <p:nvPr/>
        </p:nvSpPr>
        <p:spPr>
          <a:xfrm>
            <a:off x="640080" y="2114120"/>
            <a:ext cx="79204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400" b="1" dirty="0">
                <a:solidFill>
                  <a:srgbClr val="0070C0"/>
                </a:solidFill>
                <a:latin typeface="Archivo Narrow" panose="02000000000000000000" pitchFamily="2" charset="0"/>
              </a:rPr>
              <a:t>TEST</a:t>
            </a:r>
            <a:r>
              <a:rPr lang="en-US" sz="2400" dirty="0">
                <a:latin typeface="Archivo Narrow" panose="02000000000000000000" pitchFamily="2" charset="0"/>
              </a:rPr>
              <a:t> yourself for understanding (</a:t>
            </a:r>
            <a:r>
              <a:rPr lang="en-US" sz="2400" i="1" dirty="0">
                <a:latin typeface="Archivo Narrow" panose="02000000000000000000" pitchFamily="2" charset="0"/>
              </a:rPr>
              <a:t>how would you explain a concept to a 5</a:t>
            </a:r>
            <a:r>
              <a:rPr lang="en-US" sz="2400" i="1" baseline="30000" dirty="0">
                <a:latin typeface="Archivo Narrow" panose="02000000000000000000" pitchFamily="2" charset="0"/>
              </a:rPr>
              <a:t>th</a:t>
            </a:r>
            <a:r>
              <a:rPr lang="en-US" sz="2400" i="1" dirty="0">
                <a:latin typeface="Archivo Narrow" panose="02000000000000000000" pitchFamily="2" charset="0"/>
              </a:rPr>
              <a:t> grader?!</a:t>
            </a:r>
            <a:r>
              <a:rPr lang="en-US" sz="2400" dirty="0">
                <a:latin typeface="Archivo Narrow" panose="02000000000000000000" pitchFamily="2" charset="0"/>
              </a:rPr>
              <a:t>).</a:t>
            </a:r>
          </a:p>
        </p:txBody>
      </p:sp>
      <p:sp>
        <p:nvSpPr>
          <p:cNvPr id="5" name="Rectangle 4"/>
          <p:cNvSpPr/>
          <p:nvPr/>
        </p:nvSpPr>
        <p:spPr>
          <a:xfrm>
            <a:off x="640080" y="3318305"/>
            <a:ext cx="79204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400" b="1" dirty="0">
                <a:solidFill>
                  <a:srgbClr val="0070C0"/>
                </a:solidFill>
                <a:latin typeface="Archivo Narrow" panose="02000000000000000000" pitchFamily="2" charset="0"/>
              </a:rPr>
              <a:t>TEST</a:t>
            </a:r>
            <a:r>
              <a:rPr lang="en-US" sz="2400" dirty="0">
                <a:latin typeface="Archivo Narrow" panose="02000000000000000000" pitchFamily="2" charset="0"/>
              </a:rPr>
              <a:t> yourself for synthesis (</a:t>
            </a:r>
            <a:r>
              <a:rPr lang="en-US" sz="2400" i="1" dirty="0">
                <a:latin typeface="Archivo Narrow" panose="02000000000000000000" pitchFamily="2" charset="0"/>
              </a:rPr>
              <a:t>how would you use this concept in another context?)</a:t>
            </a:r>
            <a:endParaRPr lang="en-US" sz="2400" dirty="0">
              <a:latin typeface="Archivo Narrow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0080" y="4522490"/>
            <a:ext cx="79204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400" b="1" dirty="0">
                <a:solidFill>
                  <a:srgbClr val="0070C0"/>
                </a:solidFill>
                <a:latin typeface="Archivo Narrow" panose="02000000000000000000" pitchFamily="2" charset="0"/>
              </a:rPr>
              <a:t>CREATE</a:t>
            </a:r>
            <a:r>
              <a:rPr lang="en-US" sz="2400" dirty="0">
                <a:latin typeface="Archivo Narrow" panose="02000000000000000000" pitchFamily="2" charset="0"/>
              </a:rPr>
              <a:t> hypotheses based on your understanding (</a:t>
            </a:r>
            <a:r>
              <a:rPr lang="en-US" sz="2400" i="1" dirty="0">
                <a:latin typeface="Archivo Narrow" panose="02000000000000000000" pitchFamily="2" charset="0"/>
              </a:rPr>
              <a:t>if this is true, then what else must be true/false?</a:t>
            </a:r>
            <a:r>
              <a:rPr lang="en-US" sz="2400" dirty="0">
                <a:latin typeface="Archivo Narrow" panose="02000000000000000000" pitchFamily="2" charset="0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640080" y="5744052"/>
            <a:ext cx="79204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400" b="1" dirty="0">
                <a:solidFill>
                  <a:srgbClr val="0070C0"/>
                </a:solidFill>
                <a:latin typeface="Archivo Narrow" panose="02000000000000000000" pitchFamily="2" charset="0"/>
              </a:rPr>
              <a:t>DESIGN</a:t>
            </a:r>
            <a:r>
              <a:rPr lang="en-US" sz="2400" dirty="0">
                <a:latin typeface="Archivo Narrow" panose="02000000000000000000" pitchFamily="2" charset="0"/>
              </a:rPr>
              <a:t> experiments to test your hypotheses (</a:t>
            </a:r>
            <a:r>
              <a:rPr lang="en-US" sz="2400" i="1" dirty="0">
                <a:latin typeface="Archivo Narrow" panose="02000000000000000000" pitchFamily="2" charset="0"/>
              </a:rPr>
              <a:t>make predictions!</a:t>
            </a:r>
            <a:r>
              <a:rPr lang="en-US" sz="2400" dirty="0">
                <a:latin typeface="Archivo Narrow" panose="020000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9699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497</Words>
  <Application>Microsoft Office PowerPoint</Application>
  <PresentationFormat>On-screen Show (4:3)</PresentationFormat>
  <Paragraphs>106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Adobe Fan Heiti Std B</vt:lpstr>
      <vt:lpstr>Archivo Narrow</vt:lpstr>
      <vt:lpstr>Arial</vt:lpstr>
      <vt:lpstr>Arial Black</vt:lpstr>
      <vt:lpstr>Arial Narrow</vt:lpstr>
      <vt:lpstr>Calibri</vt:lpstr>
      <vt:lpstr>Roboto Cn</vt:lpstr>
      <vt:lpstr>Roboto Condensed</vt:lpstr>
      <vt:lpstr>Office Theme</vt:lpstr>
      <vt:lpstr>Class details</vt:lpstr>
      <vt:lpstr>Class details</vt:lpstr>
      <vt:lpstr>Honesty</vt:lpstr>
      <vt:lpstr>Lab Safety</vt:lpstr>
      <vt:lpstr>Lab safety</vt:lpstr>
      <vt:lpstr>Goals</vt:lpstr>
      <vt:lpstr>Procedural display…</vt:lpstr>
      <vt:lpstr>What is a “conclusion” / “explanation”?</vt:lpstr>
      <vt:lpstr>Switch!</vt:lpstr>
      <vt:lpstr>Expectactions: You</vt:lpstr>
      <vt:lpstr>Expectations: Me</vt:lpstr>
      <vt:lpstr>Dr. K</vt:lpstr>
      <vt:lpstr>D1S80 = VNTR</vt:lpstr>
      <vt:lpstr>D1S80 = VNTR</vt:lpstr>
      <vt:lpstr>D1S80</vt:lpstr>
      <vt:lpstr>PCR Amplification</vt:lpstr>
      <vt:lpstr>“Multiplex” PCR</vt:lpstr>
      <vt:lpstr>How many repeats?</vt:lpstr>
      <vt:lpstr>D1S80</vt:lpstr>
      <vt:lpstr>PCR Data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beauty of science</dc:title>
  <dc:creator>Sys Ad</dc:creator>
  <cp:lastModifiedBy>Pavan Kadandale</cp:lastModifiedBy>
  <cp:revision>46</cp:revision>
  <dcterms:created xsi:type="dcterms:W3CDTF">2015-03-31T04:56:43Z</dcterms:created>
  <dcterms:modified xsi:type="dcterms:W3CDTF">2017-09-08T23:55:48Z</dcterms:modified>
</cp:coreProperties>
</file>