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2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/>
      <a:tcStyle>
        <a:tcBdr/>
        <a:fill>
          <a:solidFill>
            <a:srgbClr val="C3C2C2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CE5E6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/>
      <a:tcStyle>
        <a:tcBdr/>
        <a:fill>
          <a:solidFill>
            <a:srgbClr val="DEDEDF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020"/>
    <p:restoredTop sz="94718"/>
  </p:normalViewPr>
  <p:slideViewPr>
    <p:cSldViewPr snapToGrid="0" snapToObjects="1">
      <p:cViewPr varScale="1">
        <p:scale>
          <a:sx n="126" d="100"/>
          <a:sy n="126" d="100"/>
        </p:scale>
        <p:origin x="232" y="6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>
            <a:spLocks noGrp="1"/>
          </p:cNvSpPr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1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>
            <a:spLocks noGrp="1"/>
          </p:cNvSpPr>
          <p:nvPr>
            <p:ph type="body" sz="quarter" idx="13"/>
          </p:nvPr>
        </p:nvSpPr>
        <p:spPr>
          <a:xfrm>
            <a:off x="1270000" y="6362700"/>
            <a:ext cx="10464800" cy="469900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24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t>–Johnny Appleseed</a:t>
            </a:r>
          </a:p>
        </p:txBody>
      </p:sp>
      <p:sp>
        <p:nvSpPr>
          <p:cNvPr id="94" name="“Type a quote here.”"/>
          <p:cNvSpPr txBox="1">
            <a:spLocks noGrp="1"/>
          </p:cNvSpPr>
          <p:nvPr>
            <p:ph type="body" sz="quarter" idx="14"/>
          </p:nvPr>
        </p:nvSpPr>
        <p:spPr>
          <a:xfrm>
            <a:off x="1270000" y="4267200"/>
            <a:ext cx="10464800" cy="6858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800"/>
            </a:lvl1pPr>
          </a:lstStyle>
          <a:p>
            <a:r>
              <a:t>“Type a quote here.” </a:t>
            </a:r>
          </a:p>
        </p:txBody>
      </p:sp>
      <p:sp>
        <p:nvSpPr>
          <p:cNvPr id="9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>
            <a:spLocks noGrp="1"/>
          </p:cNvSpPr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>
            <a:spLocks noGrp="1"/>
          </p:cNvSpPr>
          <p:nvPr>
            <p:ph type="pic" idx="13"/>
          </p:nvPr>
        </p:nvSpPr>
        <p:spPr>
          <a:xfrm>
            <a:off x="1606550" y="635000"/>
            <a:ext cx="9779000" cy="59182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21" name="Title Text"/>
          <p:cNvSpPr txBox="1">
            <a:spLocks noGrp="1"/>
          </p:cNvSpPr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2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270000" y="81915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311798" y="9245600"/>
            <a:ext cx="368504" cy="38100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>
            <a:spLocks noGrp="1"/>
          </p:cNvSpPr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>
            <a:spLocks noGrp="1"/>
          </p:cNvSpPr>
          <p:nvPr>
            <p:ph type="pic" sz="half" idx="13"/>
          </p:nvPr>
        </p:nvSpPr>
        <p:spPr>
          <a:xfrm>
            <a:off x="6718300" y="635000"/>
            <a:ext cx="5334000" cy="8229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9" name="Title Text"/>
          <p:cNvSpPr txBox="1">
            <a:spLocks noGrp="1"/>
          </p:cNvSpPr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t>Title Text</a:t>
            </a:r>
          </a:p>
        </p:txBody>
      </p:sp>
      <p:sp>
        <p:nvSpPr>
          <p:cNvPr id="4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952500" y="4762500"/>
            <a:ext cx="5334000" cy="41021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7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>
            <a:spLocks noGrp="1"/>
          </p:cNvSpPr>
          <p:nvPr>
            <p:ph type="pic" sz="half" idx="13"/>
          </p:nvPr>
        </p:nvSpPr>
        <p:spPr>
          <a:xfrm>
            <a:off x="6718300" y="2603500"/>
            <a:ext cx="5334000" cy="6286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6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7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952500" y="26035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>
            <a:spLocks noGrp="1"/>
          </p:cNvSpPr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>
            <a:spLocks noGrp="1"/>
          </p:cNvSpPr>
          <p:nvPr>
            <p:ph type="pic" sz="quarter" idx="13"/>
          </p:nvPr>
        </p:nvSpPr>
        <p:spPr>
          <a:xfrm>
            <a:off x="6718300" y="5092700"/>
            <a:ext cx="5334000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4" name="Image"/>
          <p:cNvSpPr>
            <a:spLocks noGrp="1"/>
          </p:cNvSpPr>
          <p:nvPr>
            <p:ph type="pic" sz="quarter" idx="14"/>
          </p:nvPr>
        </p:nvSpPr>
        <p:spPr>
          <a:xfrm>
            <a:off x="6724518" y="889000"/>
            <a:ext cx="5334001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5" name="Image"/>
          <p:cNvSpPr>
            <a:spLocks noGrp="1"/>
          </p:cNvSpPr>
          <p:nvPr>
            <p:ph type="pic" sz="half" idx="15"/>
          </p:nvPr>
        </p:nvSpPr>
        <p:spPr>
          <a:xfrm>
            <a:off x="952500" y="889000"/>
            <a:ext cx="5334000" cy="7975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952500" y="4445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952500" y="26035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311798" y="9251950"/>
            <a:ext cx="368504" cy="3810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8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hyperlink" Target="https://canvas.eee.uci.edu/courses/6531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Informatics 291S…"/>
          <p:cNvSpPr txBox="1">
            <a:spLocks noGrp="1"/>
          </p:cNvSpPr>
          <p:nvPr>
            <p:ph type="ctrTitle"/>
          </p:nvPr>
        </p:nvSpPr>
        <p:spPr>
          <a:xfrm>
            <a:off x="1270000" y="2074718"/>
            <a:ext cx="10464800" cy="3302000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pPr defTabSz="514095">
              <a:defRPr sz="7040"/>
            </a:pPr>
            <a:r>
              <a:rPr/>
              <a:t>Informatics </a:t>
            </a:r>
            <a:r>
              <a:rPr smtClean="0"/>
              <a:t>291S</a:t>
            </a:r>
            <a:r>
              <a:rPr lang="en-US" smtClean="0"/>
              <a:t/>
            </a:r>
            <a:br>
              <a:rPr lang="en-US" smtClean="0"/>
            </a:br>
            <a:endParaRPr dirty="0"/>
          </a:p>
          <a:p>
            <a:pPr defTabSz="514095">
              <a:defRPr sz="7040"/>
            </a:pPr>
            <a:r>
              <a:rPr dirty="0"/>
              <a:t>Literature Survey in Software Engineering</a:t>
            </a:r>
          </a:p>
        </p:txBody>
      </p:sp>
      <p:sp>
        <p:nvSpPr>
          <p:cNvPr id="120" name="Sam Malek"/>
          <p:cNvSpPr txBox="1">
            <a:spLocks noGrp="1"/>
          </p:cNvSpPr>
          <p:nvPr>
            <p:ph type="subTitle" sz="quarter" idx="1"/>
          </p:nvPr>
        </p:nvSpPr>
        <p:spPr>
          <a:xfrm>
            <a:off x="1270000" y="6120245"/>
            <a:ext cx="10464800" cy="1774537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/>
              <a:t>Sam </a:t>
            </a:r>
            <a:r>
              <a:rPr smtClean="0"/>
              <a:t>Malek</a:t>
            </a:r>
            <a:endParaRPr lang="en-US" smtClean="0"/>
          </a:p>
          <a:p>
            <a:endParaRPr lang="en-US" dirty="0" smtClean="0"/>
          </a:p>
          <a:p>
            <a:r>
              <a:rPr lang="en-US" dirty="0" smtClean="0"/>
              <a:t>Fall 2017</a:t>
            </a:r>
            <a:endParaRPr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Reading Lis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Reading List</a:t>
            </a:r>
          </a:p>
        </p:txBody>
      </p:sp>
      <p:sp>
        <p:nvSpPr>
          <p:cNvPr id="147" name="Reading List is available on Canvas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r>
              <a:rPr dirty="0"/>
              <a:t>Reading List is available on Canvas</a:t>
            </a:r>
          </a:p>
          <a:p>
            <a:r>
              <a:rPr dirty="0"/>
              <a:t>All papers are available today (also on Canvas)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rading"/>
          <p:cNvSpPr txBox="1">
            <a:spLocks noGrp="1"/>
          </p:cNvSpPr>
          <p:nvPr>
            <p:ph type="title"/>
          </p:nvPr>
        </p:nvSpPr>
        <p:spPr>
          <a:xfrm>
            <a:off x="952500" y="124691"/>
            <a:ext cx="11099800" cy="2088573"/>
          </a:xfrm>
          <a:prstGeom prst="rect">
            <a:avLst/>
          </a:prstGeom>
        </p:spPr>
        <p:txBody>
          <a:bodyPr/>
          <a:lstStyle/>
          <a:p>
            <a:r>
              <a:rPr dirty="0"/>
              <a:t>Grading</a:t>
            </a:r>
          </a:p>
        </p:txBody>
      </p:sp>
      <p:sp>
        <p:nvSpPr>
          <p:cNvPr id="150" name="Read all of the papers from the topic that is assigned for that week (or topics)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 marL="0" indent="0">
              <a:buSzTx/>
              <a:buNone/>
            </a:pPr>
            <a:r>
              <a:t>Read all of the papers from the topic that is assigned for that week (or topics)</a:t>
            </a:r>
          </a:p>
          <a:p>
            <a:pPr lvl="1"/>
            <a:r>
              <a:rPr dirty="0"/>
              <a:t>Participation in class discussion — 30%</a:t>
            </a:r>
          </a:p>
          <a:p>
            <a:pPr lvl="1"/>
            <a:r>
              <a:rPr dirty="0"/>
              <a:t>Weekly summaries — 30%</a:t>
            </a:r>
          </a:p>
          <a:p>
            <a:pPr lvl="1"/>
            <a:r>
              <a:rPr dirty="0"/>
              <a:t>Lightning presentation — 20%</a:t>
            </a:r>
          </a:p>
          <a:p>
            <a:pPr lvl="1"/>
            <a:r>
              <a:rPr dirty="0"/>
              <a:t>Practice answers — 20%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Lightning Presentation"/>
          <p:cNvSpPr txBox="1">
            <a:spLocks noGrp="1"/>
          </p:cNvSpPr>
          <p:nvPr>
            <p:ph type="title"/>
          </p:nvPr>
        </p:nvSpPr>
        <p:spPr>
          <a:xfrm>
            <a:off x="952500" y="155864"/>
            <a:ext cx="11099800" cy="2109354"/>
          </a:xfrm>
          <a:prstGeom prst="rect">
            <a:avLst/>
          </a:prstGeom>
        </p:spPr>
        <p:txBody>
          <a:bodyPr/>
          <a:lstStyle/>
          <a:p>
            <a:r>
              <a:t>Lightning Presentation</a:t>
            </a:r>
          </a:p>
        </p:txBody>
      </p:sp>
      <p:sp>
        <p:nvSpPr>
          <p:cNvPr id="153" name="Lightning presentation…"/>
          <p:cNvSpPr txBox="1">
            <a:spLocks noGrp="1"/>
          </p:cNvSpPr>
          <p:nvPr>
            <p:ph type="body" idx="1"/>
          </p:nvPr>
        </p:nvSpPr>
        <p:spPr>
          <a:xfrm>
            <a:off x="550719" y="2011681"/>
            <a:ext cx="12219708" cy="7444046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marL="0" indent="-240030" defTabSz="315468">
              <a:spcBef>
                <a:spcPts val="2200"/>
              </a:spcBef>
              <a:defRPr sz="1944"/>
            </a:pPr>
            <a:r>
              <a:rPr sz="3200" dirty="0"/>
              <a:t>Lightning </a:t>
            </a:r>
            <a:r>
              <a:rPr sz="3200" dirty="0" smtClean="0"/>
              <a:t>presentation</a:t>
            </a:r>
            <a:endParaRPr lang="en-US" sz="3200" dirty="0" smtClean="0"/>
          </a:p>
          <a:p>
            <a:pPr marL="444500" lvl="1" indent="-240030" defTabSz="315468">
              <a:spcBef>
                <a:spcPts val="2200"/>
              </a:spcBef>
              <a:defRPr sz="1944"/>
            </a:pPr>
            <a:r>
              <a:rPr sz="2400" dirty="0" smtClean="0"/>
              <a:t>The </a:t>
            </a:r>
            <a:r>
              <a:rPr sz="2400" dirty="0"/>
              <a:t>presenter provides a brief overview of a paper (~ 5 minutes) followed by some intriguing questions/points for discussion (~ 2 minutes</a:t>
            </a:r>
            <a:r>
              <a:rPr sz="2400" dirty="0" smtClean="0"/>
              <a:t>)</a:t>
            </a:r>
            <a:endParaRPr sz="2400" dirty="0"/>
          </a:p>
          <a:p>
            <a:pPr marL="0" indent="-240030" defTabSz="315468">
              <a:spcBef>
                <a:spcPts val="2200"/>
              </a:spcBef>
              <a:defRPr sz="1944"/>
            </a:pPr>
            <a:r>
              <a:rPr sz="2800" dirty="0"/>
              <a:t>Typical discussion questions/points:</a:t>
            </a:r>
          </a:p>
          <a:p>
            <a:pPr marL="444500" lvl="2" indent="-240030" defTabSz="315468">
              <a:spcBef>
                <a:spcPts val="2200"/>
              </a:spcBef>
              <a:defRPr sz="1944"/>
            </a:pPr>
            <a:r>
              <a:rPr sz="2400" dirty="0"/>
              <a:t>how are the papers related? </a:t>
            </a:r>
          </a:p>
          <a:p>
            <a:pPr marL="444500" lvl="2" indent="-240030" defTabSz="315468">
              <a:spcBef>
                <a:spcPts val="2200"/>
              </a:spcBef>
              <a:defRPr sz="1944"/>
            </a:pPr>
            <a:r>
              <a:rPr sz="2400" dirty="0"/>
              <a:t>what is the historical significance of the papers?</a:t>
            </a:r>
          </a:p>
          <a:p>
            <a:pPr marL="444500" lvl="2" indent="-240030" defTabSz="315468">
              <a:spcBef>
                <a:spcPts val="2200"/>
              </a:spcBef>
              <a:defRPr sz="1944"/>
            </a:pPr>
            <a:r>
              <a:rPr sz="2400" dirty="0"/>
              <a:t>what is the relevance today of the papers? </a:t>
            </a:r>
          </a:p>
          <a:p>
            <a:pPr marL="444500" lvl="2" indent="-240030" defTabSz="315468">
              <a:spcBef>
                <a:spcPts val="2200"/>
              </a:spcBef>
              <a:defRPr sz="1944"/>
            </a:pPr>
            <a:r>
              <a:rPr sz="2400" dirty="0"/>
              <a:t>what problems have been solved? </a:t>
            </a:r>
          </a:p>
          <a:p>
            <a:pPr marL="444500" lvl="2" indent="-240030" defTabSz="315468">
              <a:spcBef>
                <a:spcPts val="2200"/>
              </a:spcBef>
              <a:defRPr sz="1944"/>
            </a:pPr>
            <a:r>
              <a:rPr sz="2400" dirty="0"/>
              <a:t>what are different strengths and weaknesses</a:t>
            </a:r>
            <a:r>
              <a:rPr sz="2400" dirty="0" smtClean="0"/>
              <a:t>?</a:t>
            </a:r>
            <a:endParaRPr lang="en-US" sz="2400" dirty="0" smtClean="0"/>
          </a:p>
          <a:p>
            <a:pPr marL="0" lvl="1" indent="-240030" defTabSz="315468">
              <a:spcBef>
                <a:spcPts val="2200"/>
              </a:spcBef>
              <a:defRPr sz="1944"/>
            </a:pPr>
            <a:r>
              <a:rPr lang="en-US" sz="2400" b="1" dirty="0" smtClean="0"/>
              <a:t>Send me your top 5 presentation preferences before this Wednesday at noon</a:t>
            </a:r>
          </a:p>
          <a:p>
            <a:pPr marL="444500" lvl="2" indent="-240030" defTabSz="315468">
              <a:spcBef>
                <a:spcPts val="2200"/>
              </a:spcBef>
              <a:defRPr sz="1944"/>
            </a:pPr>
            <a:r>
              <a:rPr lang="en-US" sz="2400" dirty="0" smtClean="0"/>
              <a:t>I will assign you to papers by Wednesday afternoon; Will do my best to assign you to papers that you like, but cannot guarantee</a:t>
            </a:r>
            <a:endParaRPr lang="en-US" sz="2400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Class Participation"/>
          <p:cNvSpPr txBox="1">
            <a:spLocks noGrp="1"/>
          </p:cNvSpPr>
          <p:nvPr>
            <p:ph type="title"/>
          </p:nvPr>
        </p:nvSpPr>
        <p:spPr>
          <a:xfrm>
            <a:off x="952500" y="176646"/>
            <a:ext cx="11099800" cy="2047010"/>
          </a:xfrm>
          <a:prstGeom prst="rect">
            <a:avLst/>
          </a:prstGeom>
        </p:spPr>
        <p:txBody>
          <a:bodyPr/>
          <a:lstStyle/>
          <a:p>
            <a:r>
              <a:t>Class Participation</a:t>
            </a:r>
          </a:p>
        </p:txBody>
      </p:sp>
      <p:sp>
        <p:nvSpPr>
          <p:cNvPr id="156" name="Class participation…"/>
          <p:cNvSpPr txBox="1">
            <a:spLocks noGrp="1"/>
          </p:cNvSpPr>
          <p:nvPr>
            <p:ph type="body" idx="1"/>
          </p:nvPr>
        </p:nvSpPr>
        <p:spPr>
          <a:xfrm>
            <a:off x="952500" y="2387600"/>
            <a:ext cx="11099800" cy="6916143"/>
          </a:xfrm>
          <a:prstGeom prst="rect">
            <a:avLst/>
          </a:prstGeom>
        </p:spPr>
        <p:txBody>
          <a:bodyPr anchor="t"/>
          <a:lstStyle/>
          <a:p>
            <a:r>
              <a:rPr dirty="0"/>
              <a:t>Class participation</a:t>
            </a:r>
          </a:p>
          <a:p>
            <a:pPr lvl="1">
              <a:defRPr sz="3000"/>
            </a:pPr>
            <a:r>
              <a:rPr dirty="0"/>
              <a:t>Group discussion among all class attendees, ideally following up on the points raised by the presenter</a:t>
            </a:r>
          </a:p>
          <a:p>
            <a:pPr lvl="1">
              <a:defRPr sz="3000"/>
            </a:pPr>
            <a:r>
              <a:rPr dirty="0"/>
              <a:t>Instructor serves as moderator</a:t>
            </a:r>
          </a:p>
          <a:p>
            <a:pPr lvl="1">
              <a:defRPr sz="3000"/>
            </a:pPr>
            <a:r>
              <a:rPr dirty="0"/>
              <a:t>Attendance matters, but it is not enough</a:t>
            </a:r>
          </a:p>
          <a:p>
            <a:pPr lvl="1">
              <a:defRPr sz="3000"/>
            </a:pPr>
            <a:r>
              <a:rPr dirty="0"/>
              <a:t>You need to speak up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Weekly Summaries"/>
          <p:cNvSpPr txBox="1">
            <a:spLocks noGrp="1"/>
          </p:cNvSpPr>
          <p:nvPr>
            <p:ph type="title"/>
          </p:nvPr>
        </p:nvSpPr>
        <p:spPr>
          <a:xfrm>
            <a:off x="952500" y="86707"/>
            <a:ext cx="11099800" cy="1894493"/>
          </a:xfrm>
          <a:prstGeom prst="rect">
            <a:avLst/>
          </a:prstGeom>
        </p:spPr>
        <p:txBody>
          <a:bodyPr/>
          <a:lstStyle/>
          <a:p>
            <a:r>
              <a:rPr dirty="0"/>
              <a:t>Weekly Summaries</a:t>
            </a:r>
          </a:p>
        </p:txBody>
      </p:sp>
      <p:sp>
        <p:nvSpPr>
          <p:cNvPr id="159" name="You must provide a summary of all of the papers assigned each week…"/>
          <p:cNvSpPr txBox="1">
            <a:spLocks noGrp="1"/>
          </p:cNvSpPr>
          <p:nvPr>
            <p:ph type="body" idx="1"/>
          </p:nvPr>
        </p:nvSpPr>
        <p:spPr>
          <a:xfrm>
            <a:off x="509155" y="1838960"/>
            <a:ext cx="12063845" cy="7609840"/>
          </a:xfrm>
          <a:prstGeom prst="rect">
            <a:avLst/>
          </a:prstGeom>
        </p:spPr>
        <p:txBody>
          <a:bodyPr anchor="t">
            <a:noAutofit/>
          </a:bodyPr>
          <a:lstStyle/>
          <a:p>
            <a:pPr marL="226694" indent="-226694" defTabSz="297941">
              <a:spcBef>
                <a:spcPts val="2100"/>
              </a:spcBef>
              <a:defRPr sz="1989"/>
            </a:pPr>
            <a:r>
              <a:rPr sz="2400" dirty="0"/>
              <a:t>You must provide a summary of all of the papers assigned each </a:t>
            </a:r>
            <a:r>
              <a:rPr sz="2400" dirty="0" smtClean="0"/>
              <a:t>week</a:t>
            </a:r>
            <a:endParaRPr sz="2400" dirty="0"/>
          </a:p>
          <a:p>
            <a:pPr marL="453390" lvl="1" indent="-226695" defTabSz="297941">
              <a:spcBef>
                <a:spcPts val="2100"/>
              </a:spcBef>
              <a:defRPr sz="1989"/>
            </a:pPr>
            <a:r>
              <a:rPr sz="2400" dirty="0"/>
              <a:t>half page to one page for each paper</a:t>
            </a:r>
          </a:p>
          <a:p>
            <a:pPr marL="226694" indent="-226694" defTabSz="297941">
              <a:spcBef>
                <a:spcPts val="2100"/>
              </a:spcBef>
              <a:defRPr sz="1989"/>
            </a:pPr>
            <a:r>
              <a:rPr sz="2400" dirty="0"/>
              <a:t>Each summary should include</a:t>
            </a:r>
          </a:p>
          <a:p>
            <a:pPr marL="453390" lvl="1" indent="-226695" defTabSz="297941">
              <a:spcBef>
                <a:spcPts val="2100"/>
              </a:spcBef>
              <a:defRPr sz="1989"/>
            </a:pPr>
            <a:r>
              <a:rPr sz="2400" dirty="0"/>
              <a:t>paper title, authors, and year</a:t>
            </a:r>
          </a:p>
          <a:p>
            <a:pPr marL="453390" lvl="1" indent="-226695" defTabSz="297941">
              <a:spcBef>
                <a:spcPts val="2100"/>
              </a:spcBef>
              <a:defRPr sz="1989"/>
            </a:pPr>
            <a:r>
              <a:rPr sz="2400" dirty="0"/>
              <a:t>summary of contribution (a few </a:t>
            </a:r>
            <a:r>
              <a:rPr sz="2400" dirty="0" smtClean="0"/>
              <a:t>sentences</a:t>
            </a:r>
            <a:r>
              <a:rPr lang="en-US" sz="2400" dirty="0" smtClean="0"/>
              <a:t> </a:t>
            </a:r>
            <a:r>
              <a:rPr lang="en-US" sz="2400" u="sng" dirty="0" smtClean="0"/>
              <a:t>in your own words</a:t>
            </a:r>
            <a:r>
              <a:rPr sz="2400" u="sng" dirty="0" smtClean="0"/>
              <a:t>)</a:t>
            </a:r>
            <a:endParaRPr sz="2400" u="sng" dirty="0"/>
          </a:p>
          <a:p>
            <a:pPr marL="453390" lvl="1" indent="-226695" defTabSz="297941">
              <a:spcBef>
                <a:spcPts val="2100"/>
              </a:spcBef>
              <a:defRPr sz="1989"/>
            </a:pPr>
            <a:r>
              <a:rPr sz="2400" dirty="0"/>
              <a:t>strengths and weaknesses</a:t>
            </a:r>
          </a:p>
          <a:p>
            <a:pPr marL="453390" lvl="1" indent="-226695" defTabSz="297941">
              <a:spcBef>
                <a:spcPts val="2100"/>
              </a:spcBef>
              <a:defRPr sz="1989"/>
            </a:pPr>
            <a:r>
              <a:rPr sz="2400" dirty="0"/>
              <a:t>your general opinion</a:t>
            </a:r>
          </a:p>
          <a:p>
            <a:pPr marL="680084" lvl="2" indent="-226695" defTabSz="297941">
              <a:spcBef>
                <a:spcPts val="2100"/>
              </a:spcBef>
              <a:defRPr sz="1989"/>
            </a:pPr>
            <a:r>
              <a:rPr sz="2400" dirty="0"/>
              <a:t>value of the paper to the literature</a:t>
            </a:r>
          </a:p>
          <a:p>
            <a:pPr marL="680084" lvl="2" indent="-226695" defTabSz="297941">
              <a:spcBef>
                <a:spcPts val="2100"/>
              </a:spcBef>
              <a:defRPr sz="1989"/>
            </a:pPr>
            <a:r>
              <a:rPr sz="2400" dirty="0"/>
              <a:t>relationship to a current topic or need</a:t>
            </a:r>
          </a:p>
          <a:p>
            <a:pPr marL="453390" lvl="1" indent="-226695" defTabSz="297941">
              <a:spcBef>
                <a:spcPts val="2100"/>
              </a:spcBef>
              <a:defRPr sz="1989"/>
            </a:pPr>
            <a:r>
              <a:rPr sz="2400" dirty="0"/>
              <a:t>embellish with anything that would help you study for the exam</a:t>
            </a:r>
          </a:p>
          <a:p>
            <a:pPr marL="226694" indent="-226694" defTabSz="297941">
              <a:spcBef>
                <a:spcPts val="2100"/>
              </a:spcBef>
              <a:defRPr sz="1989"/>
            </a:pPr>
            <a:r>
              <a:rPr sz="2400" dirty="0"/>
              <a:t>PDF </a:t>
            </a:r>
            <a:r>
              <a:rPr sz="2400" dirty="0" smtClean="0"/>
              <a:t>format</a:t>
            </a:r>
            <a:endParaRPr lang="en-US" sz="2400" dirty="0" smtClean="0"/>
          </a:p>
          <a:p>
            <a:pPr marL="226694" indent="-226694" defTabSz="297941">
              <a:spcBef>
                <a:spcPts val="2100"/>
              </a:spcBef>
              <a:defRPr sz="1989"/>
            </a:pPr>
            <a:r>
              <a:rPr lang="en-US" sz="2400" dirty="0" smtClean="0"/>
              <a:t>Due before the start of class (there will be a late penalty)</a:t>
            </a:r>
            <a:endParaRPr sz="24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Practice Answers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Practice Answers</a:t>
            </a:r>
          </a:p>
        </p:txBody>
      </p:sp>
      <p:sp>
        <p:nvSpPr>
          <p:cNvPr id="162" name="Many questions exist from previous exams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r>
              <a:t>Many questions exist from previous exams</a:t>
            </a:r>
          </a:p>
          <a:p>
            <a:r>
              <a:rPr dirty="0"/>
              <a:t>We will discuss these in class and in some cases practice them as take-home homework or in-class simulated exercises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Any Questions?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Any Questions?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Logistics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Logistics</a:t>
            </a:r>
          </a:p>
        </p:txBody>
      </p:sp>
      <p:sp>
        <p:nvSpPr>
          <p:cNvPr id="123" name="Class sessions: Mondays 3:30pm–4:50pm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dirty="0"/>
              <a:t>Class sessions: Mondays 3:30pm–4:50pm</a:t>
            </a:r>
          </a:p>
          <a:p>
            <a:r>
              <a:rPr dirty="0"/>
              <a:t>Phase II Exam: Around week </a:t>
            </a:r>
            <a:r>
              <a:rPr dirty="0" smtClean="0"/>
              <a:t>10</a:t>
            </a:r>
            <a:endParaRPr dirty="0"/>
          </a:p>
          <a:p>
            <a:r>
              <a:rPr dirty="0"/>
              <a:t>Office hours: Immediately after class, or by appointment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Logistics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Logistics</a:t>
            </a:r>
          </a:p>
        </p:txBody>
      </p:sp>
      <p:sp>
        <p:nvSpPr>
          <p:cNvPr id="126" name="Website: https://canvas.eee.uci.edu/courses/6531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dirty="0"/>
              <a:t>Website: </a:t>
            </a:r>
            <a:r>
              <a:rPr u="sng" dirty="0">
                <a:hlinkClick r:id="rId2"/>
              </a:rPr>
              <a:t>https://canvas.eee.uci.edu/courses/6531</a:t>
            </a:r>
            <a:r>
              <a:rPr dirty="0"/>
              <a:t> </a:t>
            </a:r>
          </a:p>
          <a:p>
            <a:r>
              <a:rPr dirty="0"/>
              <a:t>Class Files (Slides, Exam questions, Papers): Canvas</a:t>
            </a:r>
          </a:p>
          <a:p>
            <a:r>
              <a:rPr dirty="0"/>
              <a:t>Submissions: Canvas</a:t>
            </a:r>
          </a:p>
          <a:p>
            <a:r>
              <a:rPr dirty="0"/>
              <a:t>Email Mailing list: Canvas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Catalog Description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Catalog Description</a:t>
            </a:r>
          </a:p>
        </p:txBody>
      </p:sp>
      <p:sp>
        <p:nvSpPr>
          <p:cNvPr id="129" name="Reading and analysis of relevant literature in software engineering under the direction of a faculty member…"/>
          <p:cNvSpPr txBox="1">
            <a:spLocks noGrp="1"/>
          </p:cNvSpPr>
          <p:nvPr>
            <p:ph type="body" idx="1"/>
          </p:nvPr>
        </p:nvSpPr>
        <p:spPr>
          <a:xfrm>
            <a:off x="737755" y="2244437"/>
            <a:ext cx="11668989" cy="7190508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91159" indent="-391159" defTabSz="514095">
              <a:spcBef>
                <a:spcPts val="3600"/>
              </a:spcBef>
              <a:defRPr sz="3168"/>
            </a:pPr>
            <a:r>
              <a:rPr dirty="0"/>
              <a:t>Reading and analysis of relevant literature in software engineering under the direction of a faculty member </a:t>
            </a:r>
          </a:p>
          <a:p>
            <a:pPr marL="391159" indent="-391159" defTabSz="514095">
              <a:spcBef>
                <a:spcPts val="3600"/>
              </a:spcBef>
              <a:defRPr sz="3168"/>
            </a:pPr>
            <a:r>
              <a:rPr dirty="0"/>
              <a:t>Two quarters of 291s are required for the graduate program in Software Engineering</a:t>
            </a:r>
          </a:p>
          <a:p>
            <a:pPr marL="782319" lvl="1" indent="-391159" defTabSz="514095">
              <a:spcBef>
                <a:spcPts val="3600"/>
              </a:spcBef>
              <a:defRPr sz="2640"/>
            </a:pPr>
            <a:r>
              <a:rPr dirty="0"/>
              <a:t>all Ph.D. students</a:t>
            </a:r>
          </a:p>
          <a:p>
            <a:pPr marL="782319" lvl="1" indent="-391159" defTabSz="514095">
              <a:spcBef>
                <a:spcPts val="3600"/>
              </a:spcBef>
              <a:defRPr sz="2640"/>
            </a:pPr>
            <a:r>
              <a:rPr dirty="0"/>
              <a:t>M.S. students choosing Capstone Plan II (comprehensive examination)</a:t>
            </a:r>
          </a:p>
          <a:p>
            <a:pPr marL="782319" lvl="1" indent="-391159" defTabSz="514095">
              <a:spcBef>
                <a:spcPts val="3600"/>
              </a:spcBef>
              <a:defRPr sz="2640"/>
            </a:pPr>
            <a:r>
              <a:rPr dirty="0"/>
              <a:t>if you pass the Phase II exam after one enrollment, you may petition out of the second quarter, approved on a case-by-case basis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Interpretation of…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defTabSz="490727">
              <a:defRPr sz="6719"/>
            </a:pPr>
            <a:r>
              <a:t>Interpretation of </a:t>
            </a:r>
          </a:p>
          <a:p>
            <a:pPr defTabSz="490727">
              <a:defRPr sz="6719"/>
            </a:pPr>
            <a:r>
              <a:t>catalog description</a:t>
            </a:r>
          </a:p>
        </p:txBody>
      </p:sp>
      <p:sp>
        <p:nvSpPr>
          <p:cNvPr id="132" name="Help students prepare for the Software Engineering written comprehensive exam (Phase II)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dirty="0"/>
              <a:t>Help students prepare for the Software Engineering written comprehensive exam (Phase II)</a:t>
            </a:r>
          </a:p>
          <a:p>
            <a:r>
              <a:rPr dirty="0"/>
              <a:t>Provide course credit for the time you spend studying and working together to learn the readings on the software reading list</a:t>
            </a:r>
          </a:p>
          <a:p>
            <a:r>
              <a:rPr dirty="0"/>
              <a:t>Offers structure and motivation for working through the reading list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Written Comprehensive Examination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1" indent="192023" defTabSz="490727">
              <a:defRPr sz="6719"/>
            </a:pPr>
            <a:r>
              <a:t>Written Comprehensive Examination</a:t>
            </a:r>
          </a:p>
        </p:txBody>
      </p:sp>
      <p:sp>
        <p:nvSpPr>
          <p:cNvPr id="135" name="This examination is based on a predetermined reading list maintained by the program faculty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dirty="0"/>
              <a:t>This examination is based on a predetermined reading list maintained by the program faculty</a:t>
            </a:r>
          </a:p>
          <a:p>
            <a:r>
              <a:rPr dirty="0"/>
              <a:t>Preparation for this exam is done during two quarters of Informatics 291S</a:t>
            </a:r>
          </a:p>
          <a:p>
            <a:r>
              <a:rPr dirty="0"/>
              <a:t>This exam is administered at most twice a year</a:t>
            </a:r>
          </a:p>
          <a:p>
            <a:r>
              <a:rPr dirty="0"/>
              <a:t>The exam is graded Ph.D. pass, M.S. pass, or fail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Ph.D. in Software Engineering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90727">
              <a:defRPr sz="6719"/>
            </a:lvl1pPr>
          </a:lstStyle>
          <a:p>
            <a:r>
              <a:t>Ph.D. in Software Engineering</a:t>
            </a:r>
          </a:p>
        </p:txBody>
      </p:sp>
      <p:sp>
        <p:nvSpPr>
          <p:cNvPr id="138" name="Students must pass a written examination testing their knowledge of the relevant topics and literature in Software Engineering and their ability to formulate clear arguments in writing and under time constraints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395604" indent="-395604" defTabSz="519937">
              <a:spcBef>
                <a:spcPts val="3700"/>
              </a:spcBef>
              <a:defRPr sz="3204"/>
            </a:pPr>
            <a:r>
              <a:rPr dirty="0"/>
              <a:t>Students must pass a written examination testing their knowledge of the relevant topics and literature in Software Engineering and their ability to formulate clear arguments in writing and under time constraints</a:t>
            </a:r>
          </a:p>
          <a:p>
            <a:pPr marL="395604" indent="-395604" defTabSz="519937">
              <a:spcBef>
                <a:spcPts val="3700"/>
              </a:spcBef>
              <a:defRPr sz="3204"/>
            </a:pPr>
            <a:r>
              <a:rPr dirty="0"/>
              <a:t>In case of M.S. pass or fail, the exam may be re-taken once more, within 12 months, in an attempt to qualify for a Ph.D. pass</a:t>
            </a:r>
          </a:p>
          <a:p>
            <a:pPr marL="395604" indent="-395604" defTabSz="519937">
              <a:spcBef>
                <a:spcPts val="3700"/>
              </a:spcBef>
              <a:defRPr sz="3204"/>
            </a:pPr>
            <a:r>
              <a:rPr dirty="0"/>
              <a:t>A second M.S. pass or fail results in disqualification from the doctoral program</a:t>
            </a:r>
          </a:p>
          <a:p>
            <a:pPr marL="791209" lvl="1" indent="-395604" defTabSz="519937">
              <a:spcBef>
                <a:spcPts val="3700"/>
              </a:spcBef>
              <a:defRPr sz="2670"/>
            </a:pPr>
            <a:r>
              <a:rPr dirty="0"/>
              <a:t>with or without a terminal M.S. degree, respectively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M.S. in Software Engineering…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defTabSz="490727">
              <a:defRPr sz="6719"/>
            </a:pPr>
            <a:r>
              <a:t>M.S. in Software Engineering</a:t>
            </a:r>
          </a:p>
          <a:p>
            <a:pPr defTabSz="490727">
              <a:defRPr sz="6719"/>
            </a:pPr>
            <a:r>
              <a:t>Capstone Plan II</a:t>
            </a:r>
          </a:p>
        </p:txBody>
      </p:sp>
      <p:sp>
        <p:nvSpPr>
          <p:cNvPr id="141" name="Students must take the written comprehensive examination, and obtain an M.S. pass or higher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Students must take the written comprehensive examination, and obtain an M.S. pass or higher</a:t>
            </a:r>
          </a:p>
          <a:p>
            <a:pPr lvl="1">
              <a:defRPr sz="3100"/>
            </a:pPr>
            <a:r>
              <a:t>as completed by the end of the second year</a:t>
            </a:r>
          </a:p>
          <a:p>
            <a:r>
              <a:t>In case of fail, the exam may be re-taken once more </a:t>
            </a:r>
          </a:p>
          <a:p>
            <a:r>
              <a:t>A second fail results in disqualification from the M.S. program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cope"/>
          <p:cNvSpPr txBox="1">
            <a:spLocks noGrp="1"/>
          </p:cNvSpPr>
          <p:nvPr>
            <p:ph type="title"/>
          </p:nvPr>
        </p:nvSpPr>
        <p:spPr>
          <a:xfrm>
            <a:off x="962891" y="132773"/>
            <a:ext cx="11099800" cy="2007754"/>
          </a:xfrm>
          <a:prstGeom prst="rect">
            <a:avLst/>
          </a:prstGeom>
        </p:spPr>
        <p:txBody>
          <a:bodyPr/>
          <a:lstStyle/>
          <a:p>
            <a:r>
              <a:rPr dirty="0"/>
              <a:t>Scope</a:t>
            </a:r>
          </a:p>
        </p:txBody>
      </p:sp>
      <p:sp>
        <p:nvSpPr>
          <p:cNvPr id="144" name="The class will cover approximately half of the papers on the reading list…"/>
          <p:cNvSpPr txBox="1">
            <a:spLocks noGrp="1"/>
          </p:cNvSpPr>
          <p:nvPr>
            <p:ph type="body" idx="1"/>
          </p:nvPr>
        </p:nvSpPr>
        <p:spPr>
          <a:xfrm>
            <a:off x="682336" y="1984664"/>
            <a:ext cx="11849100" cy="7117771"/>
          </a:xfrm>
          <a:prstGeom prst="rect">
            <a:avLst/>
          </a:prstGeom>
        </p:spPr>
        <p:txBody>
          <a:bodyPr anchor="t"/>
          <a:lstStyle/>
          <a:p>
            <a:pPr marL="386715" indent="-386715" defTabSz="508254">
              <a:spcBef>
                <a:spcPts val="3600"/>
              </a:spcBef>
              <a:defRPr sz="3132"/>
            </a:pPr>
            <a:r>
              <a:rPr dirty="0"/>
              <a:t>The class will cover approximately half of the papers on the reading list</a:t>
            </a:r>
          </a:p>
          <a:p>
            <a:pPr marL="773430" lvl="1" indent="-386715" defTabSz="508254">
              <a:spcBef>
                <a:spcPts val="3600"/>
              </a:spcBef>
              <a:defRPr sz="2610"/>
            </a:pPr>
            <a:r>
              <a:rPr dirty="0"/>
              <a:t>the other half of the papers will be discussed in Spring 2018</a:t>
            </a:r>
          </a:p>
          <a:p>
            <a:pPr marL="773430" lvl="1" indent="-386715" defTabSz="508254">
              <a:spcBef>
                <a:spcPts val="3600"/>
              </a:spcBef>
              <a:defRPr sz="2610"/>
            </a:pPr>
            <a:r>
              <a:rPr dirty="0"/>
              <a:t>if you are taking the Phase II this Fall, you are responsible for reading and knowing the other half of the papers</a:t>
            </a:r>
          </a:p>
          <a:p>
            <a:pPr marL="386715" indent="-386715" defTabSz="508254">
              <a:spcBef>
                <a:spcPts val="3600"/>
              </a:spcBef>
              <a:defRPr sz="3132"/>
            </a:pPr>
            <a:r>
              <a:rPr dirty="0"/>
              <a:t>You, of course, may bring into the discussion additional papers that you deem relevant</a:t>
            </a:r>
          </a:p>
          <a:p>
            <a:pPr marL="773430" lvl="1" indent="-386715" defTabSz="508254">
              <a:spcBef>
                <a:spcPts val="3600"/>
              </a:spcBef>
              <a:defRPr sz="2610"/>
            </a:pPr>
            <a:r>
              <a:rPr dirty="0"/>
              <a:t>on the reading list</a:t>
            </a:r>
          </a:p>
          <a:p>
            <a:pPr marL="773430" lvl="1" indent="-386715" defTabSz="508254">
              <a:spcBef>
                <a:spcPts val="3600"/>
              </a:spcBef>
              <a:defRPr sz="2610"/>
            </a:pPr>
            <a:r>
              <a:rPr dirty="0"/>
              <a:t>off the reading list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381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381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746</Words>
  <Application>Microsoft Macintosh PowerPoint</Application>
  <PresentationFormat>Custom</PresentationFormat>
  <Paragraphs>91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Helvetica</vt:lpstr>
      <vt:lpstr>Helvetica Light</vt:lpstr>
      <vt:lpstr>Helvetica Neue</vt:lpstr>
      <vt:lpstr>White</vt:lpstr>
      <vt:lpstr>Informatics 291S  Literature Survey in Software Engineering</vt:lpstr>
      <vt:lpstr>Logistics</vt:lpstr>
      <vt:lpstr>Logistics</vt:lpstr>
      <vt:lpstr>Catalog Description</vt:lpstr>
      <vt:lpstr>Interpretation of  catalog description</vt:lpstr>
      <vt:lpstr>Written Comprehensive Examination</vt:lpstr>
      <vt:lpstr>Ph.D. in Software Engineering</vt:lpstr>
      <vt:lpstr>M.S. in Software Engineering Capstone Plan II</vt:lpstr>
      <vt:lpstr>Scope</vt:lpstr>
      <vt:lpstr>Reading List</vt:lpstr>
      <vt:lpstr>Grading</vt:lpstr>
      <vt:lpstr>Lightning Presentation</vt:lpstr>
      <vt:lpstr>Class Participation</vt:lpstr>
      <vt:lpstr>Weekly Summaries</vt:lpstr>
      <vt:lpstr>Practice Answers</vt:lpstr>
      <vt:lpstr>Any Questions?</vt:lpstr>
    </vt:vector>
  </TitlesOfParts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Informatics 291S  Literature Survey in Software Engineering</dc:title>
  <cp:lastModifiedBy>Sam Malek</cp:lastModifiedBy>
  <cp:revision>14</cp:revision>
  <dcterms:modified xsi:type="dcterms:W3CDTF">2017-10-02T21:26:18Z</dcterms:modified>
</cp:coreProperties>
</file>