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63" r:id="rId4"/>
    <p:sldId id="266" r:id="rId5"/>
    <p:sldId id="286" r:id="rId6"/>
    <p:sldId id="267" r:id="rId7"/>
    <p:sldId id="269" r:id="rId8"/>
    <p:sldId id="270" r:id="rId9"/>
    <p:sldId id="285" r:id="rId10"/>
    <p:sldId id="288" r:id="rId11"/>
    <p:sldId id="289" r:id="rId12"/>
    <p:sldId id="290" r:id="rId13"/>
    <p:sldId id="284" r:id="rId14"/>
    <p:sldId id="28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08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14" y="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CAAFA-9F7B-41A4-B1D5-BF123CB7BBF7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2DFB-6F51-48A5-B689-EECCCBB6C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987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CAAFA-9F7B-41A4-B1D5-BF123CB7BBF7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2DFB-6F51-48A5-B689-EECCCBB6C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734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CAAFA-9F7B-41A4-B1D5-BF123CB7BBF7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2DFB-6F51-48A5-B689-EECCCBB6C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629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CAAFA-9F7B-41A4-B1D5-BF123CB7BBF7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2DFB-6F51-48A5-B689-EECCCBB6C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381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CAAFA-9F7B-41A4-B1D5-BF123CB7BBF7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2DFB-6F51-48A5-B689-EECCCBB6C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257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CAAFA-9F7B-41A4-B1D5-BF123CB7BBF7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2DFB-6F51-48A5-B689-EECCCBB6C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190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CAAFA-9F7B-41A4-B1D5-BF123CB7BBF7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2DFB-6F51-48A5-B689-EECCCBB6C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797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CAAFA-9F7B-41A4-B1D5-BF123CB7BBF7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2DFB-6F51-48A5-B689-EECCCBB6C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922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CAAFA-9F7B-41A4-B1D5-BF123CB7BBF7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2DFB-6F51-48A5-B689-EECCCBB6C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441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CAAFA-9F7B-41A4-B1D5-BF123CB7BBF7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2DFB-6F51-48A5-B689-EECCCBB6C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08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CAAFA-9F7B-41A4-B1D5-BF123CB7BBF7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2DFB-6F51-48A5-B689-EECCCBB6C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486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CAAFA-9F7B-41A4-B1D5-BF123CB7BBF7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92DFB-6F51-48A5-B689-EECCCBB6C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450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 to Machine Learning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3/16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2341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706" y="-253440"/>
            <a:ext cx="10515600" cy="1325563"/>
          </a:xfrm>
        </p:spPr>
        <p:txBody>
          <a:bodyPr/>
          <a:lstStyle/>
          <a:p>
            <a:r>
              <a:rPr lang="en-US" dirty="0" smtClean="0"/>
              <a:t>Final – 2016- Summer Quarter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282" y="5605651"/>
            <a:ext cx="10515600" cy="1055406"/>
          </a:xfrm>
        </p:spPr>
        <p:txBody>
          <a:bodyPr/>
          <a:lstStyle/>
          <a:p>
            <a:r>
              <a:rPr lang="en-US" dirty="0" smtClean="0"/>
              <a:t>A=2, B=7, Y=1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6576" y="775707"/>
            <a:ext cx="8668306" cy="392514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995301"/>
            <a:ext cx="11734800" cy="54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0577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706" y="-253440"/>
            <a:ext cx="10515600" cy="1325563"/>
          </a:xfrm>
        </p:spPr>
        <p:txBody>
          <a:bodyPr/>
          <a:lstStyle/>
          <a:p>
            <a:r>
              <a:rPr lang="en-US" dirty="0" smtClean="0"/>
              <a:t>Final – 2016- Summer Quarter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282" y="5038491"/>
            <a:ext cx="10515600" cy="1055406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Root </a:t>
            </a:r>
            <a:r>
              <a:rPr lang="en-US" dirty="0" smtClean="0"/>
              <a:t>A, split on  </a:t>
            </a:r>
            <a:r>
              <a:rPr lang="en-US" dirty="0" smtClean="0"/>
              <a:t>6</a:t>
            </a:r>
          </a:p>
          <a:p>
            <a:r>
              <a:rPr lang="en-US" dirty="0" smtClean="0"/>
              <a:t>For A&gt;=6, split on B </a:t>
            </a:r>
            <a:r>
              <a:rPr lang="en-US" dirty="0" smtClean="0"/>
              <a:t>=4</a:t>
            </a:r>
          </a:p>
          <a:p>
            <a:r>
              <a:rPr lang="en-US" dirty="0" smtClean="0"/>
              <a:t>Answer </a:t>
            </a:r>
            <a:r>
              <a:rPr lang="en-US" dirty="0" smtClean="0"/>
              <a:t>is </a:t>
            </a:r>
            <a:r>
              <a:rPr lang="en-US" dirty="0" smtClean="0"/>
              <a:t>(2)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38586"/>
            <a:ext cx="8728583" cy="327971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5125" y="1338586"/>
            <a:ext cx="3752850" cy="307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1267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706" y="-253440"/>
            <a:ext cx="10515600" cy="1325563"/>
          </a:xfrm>
        </p:spPr>
        <p:txBody>
          <a:bodyPr/>
          <a:lstStyle/>
          <a:p>
            <a:r>
              <a:rPr lang="en-US" dirty="0" smtClean="0"/>
              <a:t>Final – 2016- Summer Quarter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965" y="3852436"/>
            <a:ext cx="10515600" cy="1055406"/>
          </a:xfrm>
        </p:spPr>
        <p:txBody>
          <a:bodyPr/>
          <a:lstStyle/>
          <a:p>
            <a:r>
              <a:rPr lang="en-US" dirty="0" smtClean="0"/>
              <a:t>3-c)  </a:t>
            </a:r>
            <a:r>
              <a:rPr lang="en-US" dirty="0" smtClean="0"/>
              <a:t>X (cross)</a:t>
            </a:r>
            <a:endParaRPr lang="en-US" dirty="0" smtClean="0"/>
          </a:p>
          <a:p>
            <a:r>
              <a:rPr lang="en-US" dirty="0" smtClean="0"/>
              <a:t>3-d)  X </a:t>
            </a:r>
            <a:r>
              <a:rPr lang="en-US" dirty="0" smtClean="0"/>
              <a:t>(cross)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1975" y="1072123"/>
            <a:ext cx="3752850" cy="30765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31169"/>
            <a:ext cx="8181975" cy="1841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6747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298" y="-190687"/>
            <a:ext cx="10515600" cy="1325563"/>
          </a:xfrm>
        </p:spPr>
        <p:txBody>
          <a:bodyPr/>
          <a:lstStyle/>
          <a:p>
            <a:r>
              <a:rPr lang="en-US" dirty="0" smtClean="0"/>
              <a:t>Q1 – 2017 - Final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196" y="1131234"/>
            <a:ext cx="10515600" cy="4351338"/>
          </a:xfrm>
        </p:spPr>
        <p:txBody>
          <a:bodyPr/>
          <a:lstStyle/>
          <a:p>
            <a:r>
              <a:rPr lang="en-US" dirty="0" smtClean="0"/>
              <a:t>Train error= B</a:t>
            </a:r>
          </a:p>
          <a:p>
            <a:r>
              <a:rPr lang="en-US" dirty="0" smtClean="0"/>
              <a:t>Test error=A</a:t>
            </a:r>
          </a:p>
          <a:p>
            <a:r>
              <a:rPr lang="en-US" dirty="0" err="1" smtClean="0"/>
              <a:t>Underfitting</a:t>
            </a:r>
            <a:r>
              <a:rPr lang="en-US" dirty="0" smtClean="0"/>
              <a:t> = P</a:t>
            </a:r>
          </a:p>
          <a:p>
            <a:r>
              <a:rPr lang="en-US" dirty="0" smtClean="0"/>
              <a:t>Overfitting=R</a:t>
            </a:r>
          </a:p>
          <a:p>
            <a:r>
              <a:rPr lang="en-US" dirty="0" smtClean="0"/>
              <a:t>Ideal Model=Q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6272" y="800660"/>
            <a:ext cx="8575728" cy="5089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924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2015-final Winter-Q1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842" y="3576917"/>
            <a:ext cx="10515600" cy="2349034"/>
          </a:xfrm>
        </p:spPr>
        <p:txBody>
          <a:bodyPr/>
          <a:lstStyle/>
          <a:p>
            <a:r>
              <a:rPr lang="en-US" dirty="0" smtClean="0"/>
              <a:t>1.b.i)C</a:t>
            </a:r>
          </a:p>
          <a:p>
            <a:r>
              <a:rPr lang="en-US" dirty="0" smtClean="0"/>
              <a:t>1.b.ii)A</a:t>
            </a:r>
          </a:p>
          <a:p>
            <a:r>
              <a:rPr lang="en-US" dirty="0" smtClean="0"/>
              <a:t>1.b.iii)B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842" y="1549214"/>
            <a:ext cx="11598819" cy="19201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9303" y="3664055"/>
            <a:ext cx="10339668" cy="197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937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988" y="242047"/>
            <a:ext cx="10515600" cy="5925951"/>
          </a:xfrm>
        </p:spPr>
        <p:txBody>
          <a:bodyPr>
            <a:normAutofit/>
          </a:bodyPr>
          <a:lstStyle/>
          <a:p>
            <a:r>
              <a:rPr lang="en-US" dirty="0" smtClean="0"/>
              <a:t>Decision Tree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9 input features.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Target:</a:t>
            </a:r>
          </a:p>
          <a:p>
            <a:pPr lvl="1"/>
            <a:r>
              <a:rPr lang="en-US" dirty="0" smtClean="0"/>
              <a:t>True(Green</a:t>
            </a:r>
            <a:r>
              <a:rPr lang="en-US" dirty="0" smtClean="0"/>
              <a:t>)/</a:t>
            </a:r>
          </a:p>
          <a:p>
            <a:pPr lvl="1"/>
            <a:r>
              <a:rPr lang="en-US" dirty="0" smtClean="0"/>
              <a:t>False(red</a:t>
            </a:r>
            <a:r>
              <a:rPr lang="en-US" dirty="0" smtClean="0"/>
              <a:t>)</a:t>
            </a:r>
          </a:p>
          <a:p>
            <a:r>
              <a:rPr lang="en-US" dirty="0" smtClean="0"/>
              <a:t>Example</a:t>
            </a:r>
          </a:p>
          <a:p>
            <a:pPr marL="457200" lvl="1" indent="0">
              <a:buNone/>
            </a:pPr>
            <a:r>
              <a:rPr lang="en-US" dirty="0" smtClean="0"/>
              <a:t>(</a:t>
            </a:r>
            <a:r>
              <a:rPr lang="en-US" dirty="0" smtClean="0"/>
              <a:t>patron=Full,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err="1" smtClean="0"/>
              <a:t>WaitEst</a:t>
            </a:r>
            <a:r>
              <a:rPr lang="en-US" dirty="0" smtClean="0"/>
              <a:t> = </a:t>
            </a:r>
            <a:r>
              <a:rPr lang="en-US" dirty="0" smtClean="0"/>
              <a:t>15,</a:t>
            </a:r>
          </a:p>
          <a:p>
            <a:pPr marL="457200" lvl="1" indent="0">
              <a:buNone/>
            </a:pPr>
            <a:r>
              <a:rPr lang="en-US" dirty="0" smtClean="0"/>
              <a:t>Hungry=No)</a:t>
            </a:r>
          </a:p>
          <a:p>
            <a:pPr marL="457200" lvl="1" indent="0">
              <a:buNone/>
            </a:pPr>
            <a:r>
              <a:rPr lang="en-US" dirty="0" smtClean="0"/>
              <a:t>=&gt; Target = True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3135" y="0"/>
            <a:ext cx="9666359" cy="6987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925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65125"/>
            <a:ext cx="9867900" cy="6399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689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3012" y="228599"/>
            <a:ext cx="9372601" cy="6362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355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318" y="615388"/>
            <a:ext cx="10515600" cy="6029251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12 instance of data: 6 of them are Green, 6 of them are Red.</a:t>
            </a:r>
          </a:p>
          <a:p>
            <a:r>
              <a:rPr lang="en-US" dirty="0" smtClean="0"/>
              <a:t>Best feature?</a:t>
            </a:r>
            <a:endParaRPr lang="en-US" dirty="0" smtClean="0"/>
          </a:p>
          <a:p>
            <a:pPr lvl="1"/>
            <a:r>
              <a:rPr lang="en-US" dirty="0" smtClean="0"/>
              <a:t>Patron</a:t>
            </a:r>
          </a:p>
          <a:p>
            <a:r>
              <a:rPr lang="en-US" dirty="0" smtClean="0"/>
              <a:t>It makes better classification on target values in the dataset.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1056" y="92121"/>
            <a:ext cx="9896475" cy="420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299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531799"/>
            <a:ext cx="10515600" cy="1900238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Density:    Heavy=OOOPPP        Light=OP</a:t>
            </a:r>
          </a:p>
          <a:p>
            <a:r>
              <a:rPr lang="en-US" b="1" dirty="0" smtClean="0"/>
              <a:t>Grain:        Small= OOPP              Large = OOPP</a:t>
            </a:r>
          </a:p>
          <a:p>
            <a:r>
              <a:rPr lang="en-US" b="1" dirty="0" smtClean="0"/>
              <a:t>Hardness: Hard= OOOP               Soft=OPPP</a:t>
            </a:r>
          </a:p>
          <a:p>
            <a:r>
              <a:rPr lang="en-US" b="1" dirty="0" smtClean="0"/>
              <a:t>Hardness is best </a:t>
            </a:r>
            <a:r>
              <a:rPr lang="en-US" b="1" dirty="0" smtClean="0"/>
              <a:t>attribute</a:t>
            </a:r>
            <a:endParaRPr lang="en-US" b="1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8167" y="-740421"/>
            <a:ext cx="12197426" cy="5116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295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375" y="-69852"/>
            <a:ext cx="10661921" cy="8429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3980" y="939008"/>
            <a:ext cx="6835813" cy="3062286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2282548"/>
            <a:ext cx="10515600" cy="4575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/>
              <a:t>Hardness:</a:t>
            </a:r>
          </a:p>
          <a:p>
            <a:r>
              <a:rPr lang="en-US" b="1" dirty="0" smtClean="0"/>
              <a:t>Hard= OOOP</a:t>
            </a:r>
          </a:p>
          <a:p>
            <a:pPr lvl="1"/>
            <a:r>
              <a:rPr lang="en-US" b="1" dirty="0" smtClean="0"/>
              <a:t>Grain</a:t>
            </a:r>
            <a:r>
              <a:rPr lang="en-US" b="1" dirty="0" smtClean="0"/>
              <a:t>: </a:t>
            </a:r>
            <a:r>
              <a:rPr lang="en-US" b="1" dirty="0" err="1" smtClean="0"/>
              <a:t>Small:OO</a:t>
            </a:r>
            <a:r>
              <a:rPr lang="en-US" b="1" dirty="0" smtClean="0"/>
              <a:t>     </a:t>
            </a:r>
            <a:r>
              <a:rPr lang="en-US" b="1" dirty="0" err="1" smtClean="0"/>
              <a:t>Large:OP</a:t>
            </a:r>
            <a:endParaRPr lang="en-US" b="1" dirty="0"/>
          </a:p>
          <a:p>
            <a:pPr lvl="1"/>
            <a:r>
              <a:rPr lang="en-US" b="1" dirty="0" smtClean="0"/>
              <a:t>Density: </a:t>
            </a:r>
            <a:r>
              <a:rPr lang="en-US" b="1" dirty="0" err="1" smtClean="0"/>
              <a:t>Heavy:OOO</a:t>
            </a:r>
            <a:r>
              <a:rPr lang="en-US" b="1" dirty="0" smtClean="0"/>
              <a:t>    </a:t>
            </a:r>
            <a:r>
              <a:rPr lang="en-US" b="1" dirty="0" err="1" smtClean="0"/>
              <a:t>Light:P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               </a:t>
            </a:r>
          </a:p>
          <a:p>
            <a:r>
              <a:rPr lang="en-US" b="1" dirty="0" smtClean="0"/>
              <a:t>Soft=OPPP</a:t>
            </a:r>
          </a:p>
          <a:p>
            <a:pPr lvl="1"/>
            <a:r>
              <a:rPr lang="en-US" b="1" dirty="0"/>
              <a:t>Grain: </a:t>
            </a:r>
            <a:r>
              <a:rPr lang="en-US" b="1" dirty="0" smtClean="0"/>
              <a:t>Small:   PP  Large: PO</a:t>
            </a:r>
            <a:endParaRPr lang="en-US" b="1" dirty="0"/>
          </a:p>
          <a:p>
            <a:pPr lvl="1"/>
            <a:r>
              <a:rPr lang="en-US" b="1" dirty="0"/>
              <a:t>Density: </a:t>
            </a:r>
            <a:r>
              <a:rPr lang="en-US" b="1" dirty="0" smtClean="0"/>
              <a:t>Heavy: PPP   </a:t>
            </a:r>
            <a:r>
              <a:rPr lang="en-US" b="1" dirty="0"/>
              <a:t>Light</a:t>
            </a:r>
            <a:r>
              <a:rPr lang="en-US" b="1" dirty="0" smtClean="0"/>
              <a:t>: O</a:t>
            </a:r>
            <a:endParaRPr lang="en-US" b="1" dirty="0"/>
          </a:p>
          <a:p>
            <a:pPr lvl="1"/>
            <a:endParaRPr lang="en-US" b="1" dirty="0" smtClean="0"/>
          </a:p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077130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529" y="0"/>
            <a:ext cx="10530551" cy="12604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0729" y="3472422"/>
            <a:ext cx="8415341" cy="2362201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990600" y="19780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1-c) Pine</a:t>
            </a:r>
          </a:p>
          <a:p>
            <a:r>
              <a:rPr lang="en-US" dirty="0" smtClean="0"/>
              <a:t>1-d)Oak</a:t>
            </a:r>
          </a:p>
        </p:txBody>
      </p:sp>
    </p:spTree>
    <p:extLst>
      <p:ext uri="{BB962C8B-B14F-4D97-AF65-F5344CB8AC3E}">
        <p14:creationId xmlns:p14="http://schemas.microsoft.com/office/powerpoint/2010/main" val="1029633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706" y="-253440"/>
            <a:ext cx="10515600" cy="1325563"/>
          </a:xfrm>
        </p:spPr>
        <p:txBody>
          <a:bodyPr/>
          <a:lstStyle/>
          <a:p>
            <a:r>
              <a:rPr lang="en-US" dirty="0" smtClean="0"/>
              <a:t>Final – 2016- Summer Quarter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282" y="5605651"/>
            <a:ext cx="10515600" cy="1055406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9606" y="2407283"/>
            <a:ext cx="8668306" cy="392514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335" y="964546"/>
            <a:ext cx="11129683" cy="1442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742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200</Words>
  <Application>Microsoft Office PowerPoint</Application>
  <PresentationFormat>Widescreen</PresentationFormat>
  <Paragraphs>62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Introduction to Machine Learning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Final – 2016- Summer Quarter</vt:lpstr>
      <vt:lpstr>Final – 2016- Summer Quarter</vt:lpstr>
      <vt:lpstr>Final – 2016- Summer Quarter</vt:lpstr>
      <vt:lpstr>Final – 2016- Summer Quarter</vt:lpstr>
      <vt:lpstr>Q1 – 2017 - Final</vt:lpstr>
      <vt:lpstr>2015-final Winter-Q1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Asadi,Reza</dc:creator>
  <cp:lastModifiedBy>Asadi,Reza</cp:lastModifiedBy>
  <cp:revision>97</cp:revision>
  <dcterms:created xsi:type="dcterms:W3CDTF">2015-11-20T05:09:08Z</dcterms:created>
  <dcterms:modified xsi:type="dcterms:W3CDTF">2018-03-19T19:13:36Z</dcterms:modified>
</cp:coreProperties>
</file>